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43" r:id="rId2"/>
    <p:sldId id="403" r:id="rId3"/>
    <p:sldId id="445"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67" r:id="rId26"/>
    <p:sldId id="468" r:id="rId27"/>
    <p:sldId id="469" r:id="rId28"/>
    <p:sldId id="470" r:id="rId29"/>
    <p:sldId id="471" r:id="rId30"/>
    <p:sldId id="432" r:id="rId31"/>
    <p:sldId id="3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E025B-AA63-465E-A714-7565035DD7D3}" v="1" dt="2025-06-20T12:03:28.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2520" autoAdjust="0"/>
  </p:normalViewPr>
  <p:slideViewPr>
    <p:cSldViewPr snapToGrid="0">
      <p:cViewPr>
        <p:scale>
          <a:sx n="50" d="100"/>
          <a:sy n="50" d="100"/>
        </p:scale>
        <p:origin x="3192" y="288"/>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D6DE025B-AA63-465E-A714-7565035DD7D3}"/>
    <pc:docChg chg="custSel addSld delSld modSld">
      <pc:chgData name="Garcia, Elma" userId="f2cc6a70-af64-4323-8354-63fdb2cbddcb" providerId="ADAL" clId="{D6DE025B-AA63-465E-A714-7565035DD7D3}" dt="2025-06-20T12:06:02.488" v="34" actId="1076"/>
      <pc:docMkLst>
        <pc:docMk/>
      </pc:docMkLst>
      <pc:sldChg chg="del">
        <pc:chgData name="Garcia, Elma" userId="f2cc6a70-af64-4323-8354-63fdb2cbddcb" providerId="ADAL" clId="{D6DE025B-AA63-465E-A714-7565035DD7D3}" dt="2025-06-20T12:03:33.231" v="10" actId="2696"/>
        <pc:sldMkLst>
          <pc:docMk/>
          <pc:sldMk cId="4224782898" sldId="256"/>
        </pc:sldMkLst>
      </pc:sldChg>
      <pc:sldChg chg="del">
        <pc:chgData name="Garcia, Elma" userId="f2cc6a70-af64-4323-8354-63fdb2cbddcb" providerId="ADAL" clId="{D6DE025B-AA63-465E-A714-7565035DD7D3}" dt="2025-06-20T12:05:33.528" v="31" actId="47"/>
        <pc:sldMkLst>
          <pc:docMk/>
          <pc:sldMk cId="1447532766" sldId="257"/>
        </pc:sldMkLst>
      </pc:sldChg>
      <pc:sldChg chg="del">
        <pc:chgData name="Garcia, Elma" userId="f2cc6a70-af64-4323-8354-63fdb2cbddcb" providerId="ADAL" clId="{D6DE025B-AA63-465E-A714-7565035DD7D3}" dt="2025-06-20T12:05:35.586" v="32" actId="47"/>
        <pc:sldMkLst>
          <pc:docMk/>
          <pc:sldMk cId="3648550839" sldId="258"/>
        </pc:sldMkLst>
      </pc:sldChg>
      <pc:sldChg chg="del">
        <pc:chgData name="Garcia, Elma" userId="f2cc6a70-af64-4323-8354-63fdb2cbddcb" providerId="ADAL" clId="{D6DE025B-AA63-465E-A714-7565035DD7D3}" dt="2025-06-20T12:05:36.494" v="33" actId="47"/>
        <pc:sldMkLst>
          <pc:docMk/>
          <pc:sldMk cId="2852384745" sldId="259"/>
        </pc:sldMkLst>
      </pc:sldChg>
      <pc:sldChg chg="modSp add mod">
        <pc:chgData name="Garcia, Elma" userId="f2cc6a70-af64-4323-8354-63fdb2cbddcb" providerId="ADAL" clId="{D6DE025B-AA63-465E-A714-7565035DD7D3}" dt="2025-06-20T12:03:29.129" v="9" actId="27636"/>
        <pc:sldMkLst>
          <pc:docMk/>
          <pc:sldMk cId="2103241237" sldId="391"/>
        </pc:sldMkLst>
        <pc:spChg chg="mod">
          <ac:chgData name="Garcia, Elma" userId="f2cc6a70-af64-4323-8354-63fdb2cbddcb" providerId="ADAL" clId="{D6DE025B-AA63-465E-A714-7565035DD7D3}" dt="2025-06-20T12:03:29.129" v="9" actId="27636"/>
          <ac:spMkLst>
            <pc:docMk/>
            <pc:sldMk cId="2103241237" sldId="391"/>
            <ac:spMk id="87043" creationId="{00000000-0000-0000-0000-000000000000}"/>
          </ac:spMkLst>
        </pc:spChg>
      </pc:sldChg>
      <pc:sldChg chg="add modTransition">
        <pc:chgData name="Garcia, Elma" userId="f2cc6a70-af64-4323-8354-63fdb2cbddcb" providerId="ADAL" clId="{D6DE025B-AA63-465E-A714-7565035DD7D3}" dt="2025-06-20T12:03:28.938" v="0"/>
        <pc:sldMkLst>
          <pc:docMk/>
          <pc:sldMk cId="105449958" sldId="403"/>
        </pc:sldMkLst>
      </pc:sldChg>
      <pc:sldChg chg="add">
        <pc:chgData name="Garcia, Elma" userId="f2cc6a70-af64-4323-8354-63fdb2cbddcb" providerId="ADAL" clId="{D6DE025B-AA63-465E-A714-7565035DD7D3}" dt="2025-06-20T12:03:28.938" v="0"/>
        <pc:sldMkLst>
          <pc:docMk/>
          <pc:sldMk cId="1473289340" sldId="432"/>
        </pc:sldMkLst>
      </pc:sldChg>
      <pc:sldChg chg="modSp add mod modTransition modNotesTx">
        <pc:chgData name="Garcia, Elma" userId="f2cc6a70-af64-4323-8354-63fdb2cbddcb" providerId="ADAL" clId="{D6DE025B-AA63-465E-A714-7565035DD7D3}" dt="2025-06-20T12:06:02.488" v="34" actId="1076"/>
        <pc:sldMkLst>
          <pc:docMk/>
          <pc:sldMk cId="1886349197" sldId="443"/>
        </pc:sldMkLst>
        <pc:spChg chg="mod">
          <ac:chgData name="Garcia, Elma" userId="f2cc6a70-af64-4323-8354-63fdb2cbddcb" providerId="ADAL" clId="{D6DE025B-AA63-465E-A714-7565035DD7D3}" dt="2025-06-20T12:06:02.488" v="34" actId="1076"/>
          <ac:spMkLst>
            <pc:docMk/>
            <pc:sldMk cId="1886349197" sldId="443"/>
            <ac:spMk id="5123" creationId="{00000000-0000-0000-0000-000000000000}"/>
          </ac:spMkLst>
        </pc:spChg>
      </pc:sldChg>
      <pc:sldChg chg="add modTransition">
        <pc:chgData name="Garcia, Elma" userId="f2cc6a70-af64-4323-8354-63fdb2cbddcb" providerId="ADAL" clId="{D6DE025B-AA63-465E-A714-7565035DD7D3}" dt="2025-06-20T12:03:28.938" v="0"/>
        <pc:sldMkLst>
          <pc:docMk/>
          <pc:sldMk cId="2994608427" sldId="445"/>
        </pc:sldMkLst>
      </pc:sldChg>
      <pc:sldChg chg="add modTransition">
        <pc:chgData name="Garcia, Elma" userId="f2cc6a70-af64-4323-8354-63fdb2cbddcb" providerId="ADAL" clId="{D6DE025B-AA63-465E-A714-7565035DD7D3}" dt="2025-06-20T12:03:28.938" v="0"/>
        <pc:sldMkLst>
          <pc:docMk/>
          <pc:sldMk cId="2320875235" sldId="446"/>
        </pc:sldMkLst>
      </pc:sldChg>
      <pc:sldChg chg="modSp add mod modTransition">
        <pc:chgData name="Garcia, Elma" userId="f2cc6a70-af64-4323-8354-63fdb2cbddcb" providerId="ADAL" clId="{D6DE025B-AA63-465E-A714-7565035DD7D3}" dt="2025-06-20T12:03:29.025" v="1" actId="27636"/>
        <pc:sldMkLst>
          <pc:docMk/>
          <pc:sldMk cId="4138569828" sldId="447"/>
        </pc:sldMkLst>
        <pc:spChg chg="mod">
          <ac:chgData name="Garcia, Elma" userId="f2cc6a70-af64-4323-8354-63fdb2cbddcb" providerId="ADAL" clId="{D6DE025B-AA63-465E-A714-7565035DD7D3}" dt="2025-06-20T12:03:29.025" v="1" actId="27636"/>
          <ac:spMkLst>
            <pc:docMk/>
            <pc:sldMk cId="4138569828" sldId="447"/>
            <ac:spMk id="13315" creationId="{00000000-0000-0000-0000-000000000000}"/>
          </ac:spMkLst>
        </pc:spChg>
      </pc:sldChg>
      <pc:sldChg chg="add modTransition">
        <pc:chgData name="Garcia, Elma" userId="f2cc6a70-af64-4323-8354-63fdb2cbddcb" providerId="ADAL" clId="{D6DE025B-AA63-465E-A714-7565035DD7D3}" dt="2025-06-20T12:03:28.938" v="0"/>
        <pc:sldMkLst>
          <pc:docMk/>
          <pc:sldMk cId="2453315143" sldId="448"/>
        </pc:sldMkLst>
      </pc:sldChg>
      <pc:sldChg chg="modSp add mod modTransition">
        <pc:chgData name="Garcia, Elma" userId="f2cc6a70-af64-4323-8354-63fdb2cbddcb" providerId="ADAL" clId="{D6DE025B-AA63-465E-A714-7565035DD7D3}" dt="2025-06-20T12:03:29.045" v="2" actId="27636"/>
        <pc:sldMkLst>
          <pc:docMk/>
          <pc:sldMk cId="1153870378" sldId="449"/>
        </pc:sldMkLst>
        <pc:spChg chg="mod">
          <ac:chgData name="Garcia, Elma" userId="f2cc6a70-af64-4323-8354-63fdb2cbddcb" providerId="ADAL" clId="{D6DE025B-AA63-465E-A714-7565035DD7D3}" dt="2025-06-20T12:03:29.045" v="2" actId="27636"/>
          <ac:spMkLst>
            <pc:docMk/>
            <pc:sldMk cId="1153870378" sldId="449"/>
            <ac:spMk id="19458" creationId="{00000000-0000-0000-0000-000000000000}"/>
          </ac:spMkLst>
        </pc:spChg>
      </pc:sldChg>
      <pc:sldChg chg="add modTransition">
        <pc:chgData name="Garcia, Elma" userId="f2cc6a70-af64-4323-8354-63fdb2cbddcb" providerId="ADAL" clId="{D6DE025B-AA63-465E-A714-7565035DD7D3}" dt="2025-06-20T12:03:28.938" v="0"/>
        <pc:sldMkLst>
          <pc:docMk/>
          <pc:sldMk cId="4205076293" sldId="450"/>
        </pc:sldMkLst>
      </pc:sldChg>
      <pc:sldChg chg="add modTransition">
        <pc:chgData name="Garcia, Elma" userId="f2cc6a70-af64-4323-8354-63fdb2cbddcb" providerId="ADAL" clId="{D6DE025B-AA63-465E-A714-7565035DD7D3}" dt="2025-06-20T12:03:28.938" v="0"/>
        <pc:sldMkLst>
          <pc:docMk/>
          <pc:sldMk cId="2753619789" sldId="451"/>
        </pc:sldMkLst>
      </pc:sldChg>
      <pc:sldChg chg="add modTransition">
        <pc:chgData name="Garcia, Elma" userId="f2cc6a70-af64-4323-8354-63fdb2cbddcb" providerId="ADAL" clId="{D6DE025B-AA63-465E-A714-7565035DD7D3}" dt="2025-06-20T12:03:28.938" v="0"/>
        <pc:sldMkLst>
          <pc:docMk/>
          <pc:sldMk cId="416403934" sldId="452"/>
        </pc:sldMkLst>
      </pc:sldChg>
      <pc:sldChg chg="modSp add mod">
        <pc:chgData name="Garcia, Elma" userId="f2cc6a70-af64-4323-8354-63fdb2cbddcb" providerId="ADAL" clId="{D6DE025B-AA63-465E-A714-7565035DD7D3}" dt="2025-06-20T12:03:29.057" v="3" actId="27636"/>
        <pc:sldMkLst>
          <pc:docMk/>
          <pc:sldMk cId="3571675339" sldId="453"/>
        </pc:sldMkLst>
        <pc:spChg chg="mod">
          <ac:chgData name="Garcia, Elma" userId="f2cc6a70-af64-4323-8354-63fdb2cbddcb" providerId="ADAL" clId="{D6DE025B-AA63-465E-A714-7565035DD7D3}" dt="2025-06-20T12:03:29.057" v="3" actId="27636"/>
          <ac:spMkLst>
            <pc:docMk/>
            <pc:sldMk cId="3571675339" sldId="453"/>
            <ac:spMk id="27650" creationId="{00000000-0000-0000-0000-000000000000}"/>
          </ac:spMkLst>
        </pc:spChg>
      </pc:sldChg>
      <pc:sldChg chg="add modTransition">
        <pc:chgData name="Garcia, Elma" userId="f2cc6a70-af64-4323-8354-63fdb2cbddcb" providerId="ADAL" clId="{D6DE025B-AA63-465E-A714-7565035DD7D3}" dt="2025-06-20T12:03:28.938" v="0"/>
        <pc:sldMkLst>
          <pc:docMk/>
          <pc:sldMk cId="3639180769" sldId="454"/>
        </pc:sldMkLst>
      </pc:sldChg>
      <pc:sldChg chg="modSp add mod modTransition">
        <pc:chgData name="Garcia, Elma" userId="f2cc6a70-af64-4323-8354-63fdb2cbddcb" providerId="ADAL" clId="{D6DE025B-AA63-465E-A714-7565035DD7D3}" dt="2025-06-20T12:04:25.772" v="25" actId="27636"/>
        <pc:sldMkLst>
          <pc:docMk/>
          <pc:sldMk cId="1492565350" sldId="455"/>
        </pc:sldMkLst>
        <pc:spChg chg="mod">
          <ac:chgData name="Garcia, Elma" userId="f2cc6a70-af64-4323-8354-63fdb2cbddcb" providerId="ADAL" clId="{D6DE025B-AA63-465E-A714-7565035DD7D3}" dt="2025-06-20T12:04:25.772" v="25" actId="27636"/>
          <ac:spMkLst>
            <pc:docMk/>
            <pc:sldMk cId="1492565350" sldId="455"/>
            <ac:spMk id="31747" creationId="{00000000-0000-0000-0000-000000000000}"/>
          </ac:spMkLst>
        </pc:spChg>
      </pc:sldChg>
      <pc:sldChg chg="add modTransition">
        <pc:chgData name="Garcia, Elma" userId="f2cc6a70-af64-4323-8354-63fdb2cbddcb" providerId="ADAL" clId="{D6DE025B-AA63-465E-A714-7565035DD7D3}" dt="2025-06-20T12:03:28.938" v="0"/>
        <pc:sldMkLst>
          <pc:docMk/>
          <pc:sldMk cId="510685321" sldId="456"/>
        </pc:sldMkLst>
      </pc:sldChg>
      <pc:sldChg chg="add modTransition">
        <pc:chgData name="Garcia, Elma" userId="f2cc6a70-af64-4323-8354-63fdb2cbddcb" providerId="ADAL" clId="{D6DE025B-AA63-465E-A714-7565035DD7D3}" dt="2025-06-20T12:03:28.938" v="0"/>
        <pc:sldMkLst>
          <pc:docMk/>
          <pc:sldMk cId="2258935317" sldId="457"/>
        </pc:sldMkLst>
      </pc:sldChg>
      <pc:sldChg chg="add modTransition">
        <pc:chgData name="Garcia, Elma" userId="f2cc6a70-af64-4323-8354-63fdb2cbddcb" providerId="ADAL" clId="{D6DE025B-AA63-465E-A714-7565035DD7D3}" dt="2025-06-20T12:03:28.938" v="0"/>
        <pc:sldMkLst>
          <pc:docMk/>
          <pc:sldMk cId="655052308" sldId="458"/>
        </pc:sldMkLst>
      </pc:sldChg>
      <pc:sldChg chg="add">
        <pc:chgData name="Garcia, Elma" userId="f2cc6a70-af64-4323-8354-63fdb2cbddcb" providerId="ADAL" clId="{D6DE025B-AA63-465E-A714-7565035DD7D3}" dt="2025-06-20T12:03:28.938" v="0"/>
        <pc:sldMkLst>
          <pc:docMk/>
          <pc:sldMk cId="133762251" sldId="459"/>
        </pc:sldMkLst>
      </pc:sldChg>
      <pc:sldChg chg="add modTransition">
        <pc:chgData name="Garcia, Elma" userId="f2cc6a70-af64-4323-8354-63fdb2cbddcb" providerId="ADAL" clId="{D6DE025B-AA63-465E-A714-7565035DD7D3}" dt="2025-06-20T12:03:28.938" v="0"/>
        <pc:sldMkLst>
          <pc:docMk/>
          <pc:sldMk cId="1165447192" sldId="460"/>
        </pc:sldMkLst>
      </pc:sldChg>
      <pc:sldChg chg="add">
        <pc:chgData name="Garcia, Elma" userId="f2cc6a70-af64-4323-8354-63fdb2cbddcb" providerId="ADAL" clId="{D6DE025B-AA63-465E-A714-7565035DD7D3}" dt="2025-06-20T12:03:28.938" v="0"/>
        <pc:sldMkLst>
          <pc:docMk/>
          <pc:sldMk cId="1035777144" sldId="461"/>
        </pc:sldMkLst>
      </pc:sldChg>
      <pc:sldChg chg="add modTransition">
        <pc:chgData name="Garcia, Elma" userId="f2cc6a70-af64-4323-8354-63fdb2cbddcb" providerId="ADAL" clId="{D6DE025B-AA63-465E-A714-7565035DD7D3}" dt="2025-06-20T12:03:28.938" v="0"/>
        <pc:sldMkLst>
          <pc:docMk/>
          <pc:sldMk cId="3964440088" sldId="462"/>
        </pc:sldMkLst>
      </pc:sldChg>
      <pc:sldChg chg="add modTransition">
        <pc:chgData name="Garcia, Elma" userId="f2cc6a70-af64-4323-8354-63fdb2cbddcb" providerId="ADAL" clId="{D6DE025B-AA63-465E-A714-7565035DD7D3}" dt="2025-06-20T12:03:28.938" v="0"/>
        <pc:sldMkLst>
          <pc:docMk/>
          <pc:sldMk cId="1738308397" sldId="463"/>
        </pc:sldMkLst>
      </pc:sldChg>
      <pc:sldChg chg="modSp add mod modTransition">
        <pc:chgData name="Garcia, Elma" userId="f2cc6a70-af64-4323-8354-63fdb2cbddcb" providerId="ADAL" clId="{D6DE025B-AA63-465E-A714-7565035DD7D3}" dt="2025-06-20T12:05:02.696" v="28" actId="1076"/>
        <pc:sldMkLst>
          <pc:docMk/>
          <pc:sldMk cId="3872980218" sldId="464"/>
        </pc:sldMkLst>
        <pc:picChg chg="mod">
          <ac:chgData name="Garcia, Elma" userId="f2cc6a70-af64-4323-8354-63fdb2cbddcb" providerId="ADAL" clId="{D6DE025B-AA63-465E-A714-7565035DD7D3}" dt="2025-06-20T12:04:56.549" v="27" actId="14100"/>
          <ac:picMkLst>
            <pc:docMk/>
            <pc:sldMk cId="3872980218" sldId="464"/>
            <ac:picMk id="7" creationId="{00000000-0000-0000-0000-000000000000}"/>
          </ac:picMkLst>
        </pc:picChg>
        <pc:picChg chg="mod">
          <ac:chgData name="Garcia, Elma" userId="f2cc6a70-af64-4323-8354-63fdb2cbddcb" providerId="ADAL" clId="{D6DE025B-AA63-465E-A714-7565035DD7D3}" dt="2025-06-20T12:05:02.696" v="28" actId="1076"/>
          <ac:picMkLst>
            <pc:docMk/>
            <pc:sldMk cId="3872980218" sldId="464"/>
            <ac:picMk id="10" creationId="{00000000-0000-0000-0000-000000000000}"/>
          </ac:picMkLst>
        </pc:picChg>
      </pc:sldChg>
      <pc:sldChg chg="modSp add mod modTransition">
        <pc:chgData name="Garcia, Elma" userId="f2cc6a70-af64-4323-8354-63fdb2cbddcb" providerId="ADAL" clId="{D6DE025B-AA63-465E-A714-7565035DD7D3}" dt="2025-06-20T12:04:44.207" v="26" actId="14100"/>
        <pc:sldMkLst>
          <pc:docMk/>
          <pc:sldMk cId="3036916013" sldId="465"/>
        </pc:sldMkLst>
        <pc:picChg chg="mod">
          <ac:chgData name="Garcia, Elma" userId="f2cc6a70-af64-4323-8354-63fdb2cbddcb" providerId="ADAL" clId="{D6DE025B-AA63-465E-A714-7565035DD7D3}" dt="2025-06-20T12:04:44.207" v="26" actId="14100"/>
          <ac:picMkLst>
            <pc:docMk/>
            <pc:sldMk cId="3036916013" sldId="465"/>
            <ac:picMk id="4" creationId="{00000000-0000-0000-0000-000000000000}"/>
          </ac:picMkLst>
        </pc:picChg>
      </pc:sldChg>
      <pc:sldChg chg="modSp add mod">
        <pc:chgData name="Garcia, Elma" userId="f2cc6a70-af64-4323-8354-63fdb2cbddcb" providerId="ADAL" clId="{D6DE025B-AA63-465E-A714-7565035DD7D3}" dt="2025-06-20T12:03:29.092" v="6" actId="27636"/>
        <pc:sldMkLst>
          <pc:docMk/>
          <pc:sldMk cId="2011230031" sldId="466"/>
        </pc:sldMkLst>
        <pc:spChg chg="mod">
          <ac:chgData name="Garcia, Elma" userId="f2cc6a70-af64-4323-8354-63fdb2cbddcb" providerId="ADAL" clId="{D6DE025B-AA63-465E-A714-7565035DD7D3}" dt="2025-06-20T12:03:29.092" v="5" actId="27636"/>
          <ac:spMkLst>
            <pc:docMk/>
            <pc:sldMk cId="2011230031" sldId="466"/>
            <ac:spMk id="54274" creationId="{00000000-0000-0000-0000-000000000000}"/>
          </ac:spMkLst>
        </pc:spChg>
        <pc:spChg chg="mod">
          <ac:chgData name="Garcia, Elma" userId="f2cc6a70-af64-4323-8354-63fdb2cbddcb" providerId="ADAL" clId="{D6DE025B-AA63-465E-A714-7565035DD7D3}" dt="2025-06-20T12:03:29.092" v="6" actId="27636"/>
          <ac:spMkLst>
            <pc:docMk/>
            <pc:sldMk cId="2011230031" sldId="466"/>
            <ac:spMk id="54275" creationId="{00000000-0000-0000-0000-000000000000}"/>
          </ac:spMkLst>
        </pc:spChg>
      </pc:sldChg>
      <pc:sldChg chg="add modTransition">
        <pc:chgData name="Garcia, Elma" userId="f2cc6a70-af64-4323-8354-63fdb2cbddcb" providerId="ADAL" clId="{D6DE025B-AA63-465E-A714-7565035DD7D3}" dt="2025-06-20T12:03:28.938" v="0"/>
        <pc:sldMkLst>
          <pc:docMk/>
          <pc:sldMk cId="1810517836" sldId="467"/>
        </pc:sldMkLst>
      </pc:sldChg>
      <pc:sldChg chg="add modTransition">
        <pc:chgData name="Garcia, Elma" userId="f2cc6a70-af64-4323-8354-63fdb2cbddcb" providerId="ADAL" clId="{D6DE025B-AA63-465E-A714-7565035DD7D3}" dt="2025-06-20T12:03:28.938" v="0"/>
        <pc:sldMkLst>
          <pc:docMk/>
          <pc:sldMk cId="3124149200" sldId="468"/>
        </pc:sldMkLst>
      </pc:sldChg>
      <pc:sldChg chg="modSp add mod modTransition">
        <pc:chgData name="Garcia, Elma" userId="f2cc6a70-af64-4323-8354-63fdb2cbddcb" providerId="ADAL" clId="{D6DE025B-AA63-465E-A714-7565035DD7D3}" dt="2025-06-20T12:03:29.110" v="7" actId="27636"/>
        <pc:sldMkLst>
          <pc:docMk/>
          <pc:sldMk cId="953885343" sldId="469"/>
        </pc:sldMkLst>
        <pc:spChg chg="mod">
          <ac:chgData name="Garcia, Elma" userId="f2cc6a70-af64-4323-8354-63fdb2cbddcb" providerId="ADAL" clId="{D6DE025B-AA63-465E-A714-7565035DD7D3}" dt="2025-06-20T12:03:29.110" v="7" actId="27636"/>
          <ac:spMkLst>
            <pc:docMk/>
            <pc:sldMk cId="953885343" sldId="469"/>
            <ac:spMk id="60419" creationId="{00000000-0000-0000-0000-000000000000}"/>
          </ac:spMkLst>
        </pc:spChg>
      </pc:sldChg>
      <pc:sldChg chg="add modTransition">
        <pc:chgData name="Garcia, Elma" userId="f2cc6a70-af64-4323-8354-63fdb2cbddcb" providerId="ADAL" clId="{D6DE025B-AA63-465E-A714-7565035DD7D3}" dt="2025-06-20T12:03:28.938" v="0"/>
        <pc:sldMkLst>
          <pc:docMk/>
          <pc:sldMk cId="1870517189" sldId="470"/>
        </pc:sldMkLst>
      </pc:sldChg>
      <pc:sldChg chg="modSp add mod modTransition">
        <pc:chgData name="Garcia, Elma" userId="f2cc6a70-af64-4323-8354-63fdb2cbddcb" providerId="ADAL" clId="{D6DE025B-AA63-465E-A714-7565035DD7D3}" dt="2025-06-20T12:05:24.215" v="30" actId="1036"/>
        <pc:sldMkLst>
          <pc:docMk/>
          <pc:sldMk cId="1302114343" sldId="471"/>
        </pc:sldMkLst>
        <pc:spChg chg="mod">
          <ac:chgData name="Garcia, Elma" userId="f2cc6a70-af64-4323-8354-63fdb2cbddcb" providerId="ADAL" clId="{D6DE025B-AA63-465E-A714-7565035DD7D3}" dt="2025-06-20T12:05:24.215" v="30" actId="1036"/>
          <ac:spMkLst>
            <pc:docMk/>
            <pc:sldMk cId="1302114343" sldId="471"/>
            <ac:spMk id="6451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venir Next LT Pro Light" panose="020B0304020202020204" pitchFamily="34" charset="0"/>
            </a:endParaRPr>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latin typeface="Avenir Next LT Pro Light" panose="020B0304020202020204" pitchFamily="34" charset="0"/>
              </a:rPr>
              <a:t>6/23/2025</a:t>
            </a:fld>
            <a:endParaRPr lang="en-US" dirty="0">
              <a:latin typeface="Avenir Next LT Pro Light" panose="020B0304020202020204" pitchFamily="34" charset="0"/>
            </a:endParaRPr>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venir Next LT Pro Light" panose="020B0304020202020204" pitchFamily="34" charset="0"/>
            </a:endParaRPr>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latin typeface="Avenir Next LT Pro Light" panose="020B0304020202020204" pitchFamily="34" charset="0"/>
              </a:rPr>
              <a:t>‹#›</a:t>
            </a:fld>
            <a:endParaRPr lang="en-US" dirty="0">
              <a:latin typeface="Avenir Next LT Pro Light" panose="020B0304020202020204" pitchFamily="34" charset="0"/>
            </a:endParaRPr>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venir Next LT Pro Light" panose="020B03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venir Next LT Pro Light" panose="020B0304020202020204" pitchFamily="34" charset="0"/>
              </a:defRPr>
            </a:lvl1pPr>
          </a:lstStyle>
          <a:p>
            <a:fld id="{B79AF244-278D-4D90-87E2-1C6B081D7DB0}" type="datetimeFigureOut">
              <a:rPr lang="en-US" smtClean="0"/>
              <a:pPr/>
              <a:t>6/23/2025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venir Next LT Pro Light" panose="020B03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venir Next LT Pro Light" panose="020B0304020202020204" pitchFamily="34" charset="0"/>
              </a:defRPr>
            </a:lvl1pPr>
          </a:lstStyle>
          <a:p>
            <a:fld id="{ADB7853E-902C-4E95-A8FD-67F57F357270}" type="slidenum">
              <a:rPr lang="en-US" smtClean="0"/>
              <a:pPr/>
              <a:t>‹#›</a:t>
            </a:fld>
            <a:endParaRPr lang="en-US" dirty="0"/>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ext LT Pro Light" panose="020B0304020202020204" pitchFamily="34" charset="0"/>
        <a:ea typeface="+mn-ea"/>
        <a:cs typeface="+mn-cs"/>
      </a:defRPr>
    </a:lvl1pPr>
    <a:lvl2pPr marL="457200" algn="l" defTabSz="914400" rtl="0" eaLnBrk="1" latinLnBrk="0" hangingPunct="1">
      <a:defRPr sz="1200" kern="1200">
        <a:solidFill>
          <a:schemeClr val="tx1"/>
        </a:solidFill>
        <a:latin typeface="Avenir Next LT Pro Light" panose="020B0304020202020204" pitchFamily="34" charset="0"/>
        <a:ea typeface="+mn-ea"/>
        <a:cs typeface="+mn-cs"/>
      </a:defRPr>
    </a:lvl2pPr>
    <a:lvl3pPr marL="914400" algn="l" defTabSz="914400" rtl="0" eaLnBrk="1" latinLnBrk="0" hangingPunct="1">
      <a:defRPr sz="1200" kern="1200">
        <a:solidFill>
          <a:schemeClr val="tx1"/>
        </a:solidFill>
        <a:latin typeface="Avenir Next LT Pro Light" panose="020B0304020202020204" pitchFamily="34" charset="0"/>
        <a:ea typeface="+mn-ea"/>
        <a:cs typeface="+mn-cs"/>
      </a:defRPr>
    </a:lvl3pPr>
    <a:lvl4pPr marL="1371600" algn="l" defTabSz="914400" rtl="0" eaLnBrk="1" latinLnBrk="0" hangingPunct="1">
      <a:defRPr sz="1200" kern="1200">
        <a:solidFill>
          <a:schemeClr val="tx1"/>
        </a:solidFill>
        <a:latin typeface="Avenir Next LT Pro Light" panose="020B0304020202020204" pitchFamily="34" charset="0"/>
        <a:ea typeface="+mn-ea"/>
        <a:cs typeface="+mn-cs"/>
      </a:defRPr>
    </a:lvl4pPr>
    <a:lvl5pPr marL="1828800" algn="l" defTabSz="914400" rtl="0" eaLnBrk="1" latinLnBrk="0" hangingPunct="1">
      <a:defRPr sz="1200" kern="1200">
        <a:solidFill>
          <a:schemeClr val="tx1"/>
        </a:solidFill>
        <a:latin typeface="Avenir Next LT Pro Light" panose="020B03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076">
              <a:defRPr sz="3500" b="1" u="sng">
                <a:solidFill>
                  <a:schemeClr val="tx1"/>
                </a:solidFill>
                <a:latin typeface="Times New Roman" panose="02020603050405020304" pitchFamily="18" charset="0"/>
              </a:defRPr>
            </a:lvl1pPr>
            <a:lvl2pPr marL="736742" indent="-283362" defTabSz="924076">
              <a:defRPr sz="3500" b="1" u="sng">
                <a:solidFill>
                  <a:schemeClr val="tx1"/>
                </a:solidFill>
                <a:latin typeface="Times New Roman" panose="02020603050405020304" pitchFamily="18" charset="0"/>
              </a:defRPr>
            </a:lvl2pPr>
            <a:lvl3pPr marL="1133448" indent="-226690" defTabSz="924076">
              <a:defRPr sz="3500" b="1" u="sng">
                <a:solidFill>
                  <a:schemeClr val="tx1"/>
                </a:solidFill>
                <a:latin typeface="Times New Roman" panose="02020603050405020304" pitchFamily="18" charset="0"/>
              </a:defRPr>
            </a:lvl3pPr>
            <a:lvl4pPr marL="1586829" indent="-226690" defTabSz="924076">
              <a:defRPr sz="3500" b="1" u="sng">
                <a:solidFill>
                  <a:schemeClr val="tx1"/>
                </a:solidFill>
                <a:latin typeface="Times New Roman" panose="02020603050405020304" pitchFamily="18" charset="0"/>
              </a:defRPr>
            </a:lvl4pPr>
            <a:lvl5pPr marL="2040208" indent="-226690" defTabSz="924076">
              <a:defRPr sz="3500" b="1" u="sng">
                <a:solidFill>
                  <a:schemeClr val="tx1"/>
                </a:solidFill>
                <a:latin typeface="Times New Roman" panose="02020603050405020304" pitchFamily="18" charset="0"/>
              </a:defRPr>
            </a:lvl5pPr>
            <a:lvl6pPr marL="2493587" indent="-226690" defTabSz="924076" eaLnBrk="0" fontAlgn="base" hangingPunct="0">
              <a:spcBef>
                <a:spcPct val="0"/>
              </a:spcBef>
              <a:spcAft>
                <a:spcPct val="0"/>
              </a:spcAft>
              <a:defRPr sz="3500" b="1" u="sng">
                <a:solidFill>
                  <a:schemeClr val="tx1"/>
                </a:solidFill>
                <a:latin typeface="Times New Roman" panose="02020603050405020304" pitchFamily="18" charset="0"/>
              </a:defRPr>
            </a:lvl6pPr>
            <a:lvl7pPr marL="2946966" indent="-226690" defTabSz="924076" eaLnBrk="0" fontAlgn="base" hangingPunct="0">
              <a:spcBef>
                <a:spcPct val="0"/>
              </a:spcBef>
              <a:spcAft>
                <a:spcPct val="0"/>
              </a:spcAft>
              <a:defRPr sz="3500" b="1" u="sng">
                <a:solidFill>
                  <a:schemeClr val="tx1"/>
                </a:solidFill>
                <a:latin typeface="Times New Roman" panose="02020603050405020304" pitchFamily="18" charset="0"/>
              </a:defRPr>
            </a:lvl7pPr>
            <a:lvl8pPr marL="3400346" indent="-226690" defTabSz="924076" eaLnBrk="0" fontAlgn="base" hangingPunct="0">
              <a:spcBef>
                <a:spcPct val="0"/>
              </a:spcBef>
              <a:spcAft>
                <a:spcPct val="0"/>
              </a:spcAft>
              <a:defRPr sz="3500" b="1" u="sng">
                <a:solidFill>
                  <a:schemeClr val="tx1"/>
                </a:solidFill>
                <a:latin typeface="Times New Roman" panose="02020603050405020304" pitchFamily="18" charset="0"/>
              </a:defRPr>
            </a:lvl8pPr>
            <a:lvl9pPr marL="3853726" indent="-226690" defTabSz="924076" eaLnBrk="0" fontAlgn="base" hangingPunct="0">
              <a:spcBef>
                <a:spcPct val="0"/>
              </a:spcBef>
              <a:spcAft>
                <a:spcPct val="0"/>
              </a:spcAft>
              <a:defRPr sz="3500" b="1" u="sng">
                <a:solidFill>
                  <a:schemeClr val="tx1"/>
                </a:solidFill>
                <a:latin typeface="Times New Roman" panose="02020603050405020304" pitchFamily="18" charset="0"/>
              </a:defRPr>
            </a:lvl9pPr>
          </a:lstStyle>
          <a:p>
            <a:fld id="{439B4FB3-CB4B-4F82-995B-0CFA4CC02B17}" type="slidenum">
              <a:rPr lang="en-US" altLang="en-US" sz="1000" b="0" u="none"/>
              <a:pPr/>
              <a:t>1</a:t>
            </a:fld>
            <a:endParaRPr lang="en-US" altLang="en-US" sz="1000" b="0" u="none"/>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venir Next LT Pro Demi" panose="020B0704020202020204" pitchFamily="34" charset="0"/>
              </a:rPr>
              <a:t>Revised 06/16/25</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i="1" dirty="0"/>
              <a:t>Trainer Notes: Updated NCDOL logo, bolded revision date, objective and summary slide match.</a:t>
            </a:r>
          </a:p>
          <a:p>
            <a:pPr eaLnBrk="1" hangingPunct="1"/>
            <a:endParaRPr lang="en-US" altLang="en-US" dirty="0"/>
          </a:p>
        </p:txBody>
      </p:sp>
    </p:spTree>
    <p:extLst>
      <p:ext uri="{BB962C8B-B14F-4D97-AF65-F5344CB8AC3E}">
        <p14:creationId xmlns:p14="http://schemas.microsoft.com/office/powerpoint/2010/main" val="381822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07446FC8-4AA0-4DDE-9EB2-FF87C5E09124}" type="slidenum">
              <a:rPr lang="en-US" altLang="en-US" sz="1000" b="0" i="1" u="none"/>
              <a:pPr algn="r"/>
              <a:t>10</a:t>
            </a:fld>
            <a:endParaRPr lang="en-US" altLang="en-US" sz="1000" b="0" i="1" u="none"/>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47137" y="4416393"/>
            <a:ext cx="5565700"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dirty="0"/>
          </a:p>
        </p:txBody>
      </p:sp>
    </p:spTree>
    <p:extLst>
      <p:ext uri="{BB962C8B-B14F-4D97-AF65-F5344CB8AC3E}">
        <p14:creationId xmlns:p14="http://schemas.microsoft.com/office/powerpoint/2010/main" val="67709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076">
              <a:defRPr sz="3500" b="1" u="sng">
                <a:solidFill>
                  <a:schemeClr val="tx1"/>
                </a:solidFill>
                <a:latin typeface="Times New Roman" panose="02020603050405020304" pitchFamily="18" charset="0"/>
              </a:defRPr>
            </a:lvl1pPr>
            <a:lvl2pPr marL="736742" indent="-283362" defTabSz="924076">
              <a:defRPr sz="3500" b="1" u="sng">
                <a:solidFill>
                  <a:schemeClr val="tx1"/>
                </a:solidFill>
                <a:latin typeface="Times New Roman" panose="02020603050405020304" pitchFamily="18" charset="0"/>
              </a:defRPr>
            </a:lvl2pPr>
            <a:lvl3pPr marL="1133448" indent="-226690" defTabSz="924076">
              <a:defRPr sz="3500" b="1" u="sng">
                <a:solidFill>
                  <a:schemeClr val="tx1"/>
                </a:solidFill>
                <a:latin typeface="Times New Roman" panose="02020603050405020304" pitchFamily="18" charset="0"/>
              </a:defRPr>
            </a:lvl3pPr>
            <a:lvl4pPr marL="1586829" indent="-226690" defTabSz="924076">
              <a:defRPr sz="3500" b="1" u="sng">
                <a:solidFill>
                  <a:schemeClr val="tx1"/>
                </a:solidFill>
                <a:latin typeface="Times New Roman" panose="02020603050405020304" pitchFamily="18" charset="0"/>
              </a:defRPr>
            </a:lvl4pPr>
            <a:lvl5pPr marL="2040208" indent="-226690" defTabSz="924076">
              <a:defRPr sz="3500" b="1" u="sng">
                <a:solidFill>
                  <a:schemeClr val="tx1"/>
                </a:solidFill>
                <a:latin typeface="Times New Roman" panose="02020603050405020304" pitchFamily="18" charset="0"/>
              </a:defRPr>
            </a:lvl5pPr>
            <a:lvl6pPr marL="2493587" indent="-226690" defTabSz="924076" eaLnBrk="0" fontAlgn="base" hangingPunct="0">
              <a:spcBef>
                <a:spcPct val="0"/>
              </a:spcBef>
              <a:spcAft>
                <a:spcPct val="0"/>
              </a:spcAft>
              <a:defRPr sz="3500" b="1" u="sng">
                <a:solidFill>
                  <a:schemeClr val="tx1"/>
                </a:solidFill>
                <a:latin typeface="Times New Roman" panose="02020603050405020304" pitchFamily="18" charset="0"/>
              </a:defRPr>
            </a:lvl6pPr>
            <a:lvl7pPr marL="2946966" indent="-226690" defTabSz="924076" eaLnBrk="0" fontAlgn="base" hangingPunct="0">
              <a:spcBef>
                <a:spcPct val="0"/>
              </a:spcBef>
              <a:spcAft>
                <a:spcPct val="0"/>
              </a:spcAft>
              <a:defRPr sz="3500" b="1" u="sng">
                <a:solidFill>
                  <a:schemeClr val="tx1"/>
                </a:solidFill>
                <a:latin typeface="Times New Roman" panose="02020603050405020304" pitchFamily="18" charset="0"/>
              </a:defRPr>
            </a:lvl7pPr>
            <a:lvl8pPr marL="3400346" indent="-226690" defTabSz="924076" eaLnBrk="0" fontAlgn="base" hangingPunct="0">
              <a:spcBef>
                <a:spcPct val="0"/>
              </a:spcBef>
              <a:spcAft>
                <a:spcPct val="0"/>
              </a:spcAft>
              <a:defRPr sz="3500" b="1" u="sng">
                <a:solidFill>
                  <a:schemeClr val="tx1"/>
                </a:solidFill>
                <a:latin typeface="Times New Roman" panose="02020603050405020304" pitchFamily="18" charset="0"/>
              </a:defRPr>
            </a:lvl8pPr>
            <a:lvl9pPr marL="3853726" indent="-226690" defTabSz="924076" eaLnBrk="0" fontAlgn="base" hangingPunct="0">
              <a:spcBef>
                <a:spcPct val="0"/>
              </a:spcBef>
              <a:spcAft>
                <a:spcPct val="0"/>
              </a:spcAft>
              <a:defRPr sz="3500" b="1" u="sng">
                <a:solidFill>
                  <a:schemeClr val="tx1"/>
                </a:solidFill>
                <a:latin typeface="Times New Roman" panose="02020603050405020304" pitchFamily="18" charset="0"/>
              </a:defRPr>
            </a:lvl9pPr>
          </a:lstStyle>
          <a:p>
            <a:fld id="{4BEE50E9-A961-4C8B-B6B1-3330ECE8FC45}" type="slidenum">
              <a:rPr lang="en-US" altLang="en-US" sz="1000" b="0" u="none"/>
              <a:pPr/>
              <a:t>11</a:t>
            </a:fld>
            <a:endParaRPr lang="en-US" altLang="en-US" sz="1000" b="0" u="none"/>
          </a:p>
        </p:txBody>
      </p:sp>
    </p:spTree>
    <p:extLst>
      <p:ext uri="{BB962C8B-B14F-4D97-AF65-F5344CB8AC3E}">
        <p14:creationId xmlns:p14="http://schemas.microsoft.com/office/powerpoint/2010/main" val="2388813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DD8F6DBF-47BC-45CC-82E9-FDECB0194F70}" type="slidenum">
              <a:rPr lang="en-US" altLang="en-US" sz="1000" b="0" i="1" u="none"/>
              <a:pPr algn="r"/>
              <a:t>12</a:t>
            </a:fld>
            <a:endParaRPr lang="en-US" altLang="en-US" sz="1000" b="0" i="1" u="none"/>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64012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4732DA25-6E5F-40BE-B8FF-02830C942616}" type="slidenum">
              <a:rPr lang="en-US" altLang="en-US" sz="1000" b="0" i="1" u="none"/>
              <a:pPr algn="r"/>
              <a:t>13</a:t>
            </a:fld>
            <a:endParaRPr lang="en-US" altLang="en-US" sz="1000" b="0" i="1" u="none"/>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Tree>
    <p:extLst>
      <p:ext uri="{BB962C8B-B14F-4D97-AF65-F5344CB8AC3E}">
        <p14:creationId xmlns:p14="http://schemas.microsoft.com/office/powerpoint/2010/main" val="513348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EF7AC3E1-4A3B-40E9-836D-F160E64C9A37}" type="slidenum">
              <a:rPr lang="en-US" altLang="en-US" sz="1000" b="0" i="1" u="none"/>
              <a:pPr algn="r"/>
              <a:t>14</a:t>
            </a:fld>
            <a:endParaRPr lang="en-US" altLang="en-US" sz="1000" b="0" i="1" u="non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46161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907A641D-A84F-4CAB-95DB-FE481752C94B}" type="slidenum">
              <a:rPr lang="en-US" altLang="en-US" sz="1000" b="0" i="1" u="none"/>
              <a:pPr algn="r"/>
              <a:t>15</a:t>
            </a:fld>
            <a:endParaRPr lang="en-US" altLang="en-US" sz="1000" b="0" i="1" u="non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571925" y="4416393"/>
            <a:ext cx="5791336"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p>
          <a:p>
            <a:endParaRPr lang="en-US" altLang="en-US" dirty="0"/>
          </a:p>
        </p:txBody>
      </p:sp>
    </p:spTree>
    <p:extLst>
      <p:ext uri="{BB962C8B-B14F-4D97-AF65-F5344CB8AC3E}">
        <p14:creationId xmlns:p14="http://schemas.microsoft.com/office/powerpoint/2010/main" val="3403767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4FB168BB-C3C8-47D1-B613-8567BFD35118}" type="slidenum">
              <a:rPr lang="en-US" altLang="en-US" sz="1000" b="0" i="1" u="none"/>
              <a:pPr algn="r"/>
              <a:t>16</a:t>
            </a:fld>
            <a:endParaRPr lang="en-US" altLang="en-US" sz="1000" b="0" i="1" u="none"/>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571925" y="4416393"/>
            <a:ext cx="5791336"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6680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3081078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FBFE9C5C-1DFF-4EE5-B1EB-FAF0AEBBAA7E}" type="slidenum">
              <a:rPr lang="en-US" altLang="en-US" sz="1000" b="0" i="1" u="none"/>
              <a:pPr algn="r"/>
              <a:t>18</a:t>
            </a:fld>
            <a:endParaRPr lang="en-US" altLang="en-US" sz="1000" b="0" i="1" u="non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47986" y="4380608"/>
            <a:ext cx="4865287"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p>
        </p:txBody>
      </p:sp>
    </p:spTree>
    <p:extLst>
      <p:ext uri="{BB962C8B-B14F-4D97-AF65-F5344CB8AC3E}">
        <p14:creationId xmlns:p14="http://schemas.microsoft.com/office/powerpoint/2010/main" val="3517264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b="1" dirty="0"/>
          </a:p>
        </p:txBody>
      </p:sp>
    </p:spTree>
    <p:extLst>
      <p:ext uri="{BB962C8B-B14F-4D97-AF65-F5344CB8AC3E}">
        <p14:creationId xmlns:p14="http://schemas.microsoft.com/office/powerpoint/2010/main" val="99612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F76DE49F-5627-45A1-B683-60AC05ADD266}" type="slidenum">
              <a:rPr lang="en-US" altLang="en-US" sz="1000" b="0" i="1" u="none"/>
              <a:pPr algn="r"/>
              <a:t>2</a:t>
            </a:fld>
            <a:endParaRPr lang="en-US" altLang="en-US" sz="1000" b="0" i="1" u="none"/>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37728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0EE3BFEB-463D-4FC6-AE50-01799D9A549A}" type="slidenum">
              <a:rPr lang="en-US" altLang="en-US" sz="1000" b="0" i="1" u="none"/>
              <a:pPr algn="r"/>
              <a:t>20</a:t>
            </a:fld>
            <a:endParaRPr lang="en-US" altLang="en-US" sz="1000" b="0" i="1" u="none"/>
          </a:p>
        </p:txBody>
      </p:sp>
      <p:sp>
        <p:nvSpPr>
          <p:cNvPr id="47107" name="Rectangle 2"/>
          <p:cNvSpPr>
            <a:spLocks noGrp="1" noRot="1" noChangeAspect="1" noChangeArrowheads="1" noTextEdit="1"/>
          </p:cNvSpPr>
          <p:nvPr>
            <p:ph type="sldImg"/>
          </p:nvPr>
        </p:nvSpPr>
        <p:spPr>
          <a:xfrm>
            <a:off x="1295400" y="685800"/>
            <a:ext cx="4144963" cy="3108325"/>
          </a:xfrm>
          <a:ln/>
        </p:spPr>
      </p:sp>
      <p:sp>
        <p:nvSpPr>
          <p:cNvPr id="47108" name="Rectangle 3"/>
          <p:cNvSpPr>
            <a:spLocks noGrp="1" noChangeArrowheads="1"/>
          </p:cNvSpPr>
          <p:nvPr>
            <p:ph type="body" idx="1"/>
          </p:nvPr>
        </p:nvSpPr>
        <p:spPr>
          <a:xfrm>
            <a:off x="609600" y="4114800"/>
            <a:ext cx="5466081" cy="46535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dirty="0"/>
          </a:p>
        </p:txBody>
      </p:sp>
    </p:spTree>
    <p:extLst>
      <p:ext uri="{BB962C8B-B14F-4D97-AF65-F5344CB8AC3E}">
        <p14:creationId xmlns:p14="http://schemas.microsoft.com/office/powerpoint/2010/main" val="799748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B6FF0A49-470E-426E-8C37-CD23A3F055F0}" type="slidenum">
              <a:rPr lang="en-US" altLang="en-US" sz="1000" b="0" i="1" u="none"/>
              <a:pPr algn="r"/>
              <a:t>21</a:t>
            </a:fld>
            <a:endParaRPr lang="en-US" altLang="en-US" sz="1000" b="0" i="1" u="none"/>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41441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7050A536-2F36-41C2-94E6-EED510995353}" type="slidenum">
              <a:rPr lang="en-US" altLang="en-US" sz="1000" b="0" i="1" u="none"/>
              <a:pPr algn="r"/>
              <a:t>22</a:t>
            </a:fld>
            <a:endParaRPr lang="en-US" altLang="en-US" sz="1000" b="0" i="1" u="none"/>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34720" y="4416393"/>
            <a:ext cx="5353329"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3031868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95994681-A5BE-4264-BA27-4EB4EE64ECB3}" type="slidenum">
              <a:rPr lang="en-US" altLang="en-US" sz="1000" b="0" i="1" u="none"/>
              <a:pPr algn="r"/>
              <a:t>23</a:t>
            </a:fld>
            <a:endParaRPr lang="en-US" altLang="en-US" sz="1000" b="0" i="1" u="none"/>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797563" y="4568243"/>
            <a:ext cx="5140960"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4243840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934721" y="4416392"/>
            <a:ext cx="5140960" cy="42704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br>
              <a:rPr lang="en-US" altLang="en-US" sz="800" dirty="0"/>
            </a:br>
            <a:endParaRPr lang="en-US" altLang="en-US" sz="800" dirty="0"/>
          </a:p>
          <a:p>
            <a:pPr>
              <a:lnSpc>
                <a:spcPct val="80000"/>
              </a:lnSpc>
            </a:pPr>
            <a:endParaRPr lang="en-US" altLang="en-US" sz="800" dirty="0"/>
          </a:p>
        </p:txBody>
      </p:sp>
    </p:spTree>
    <p:extLst>
      <p:ext uri="{BB962C8B-B14F-4D97-AF65-F5344CB8AC3E}">
        <p14:creationId xmlns:p14="http://schemas.microsoft.com/office/powerpoint/2010/main" val="3964915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559D3C26-F637-4666-A291-B973B68BB7F8}" type="slidenum">
              <a:rPr lang="en-US" altLang="en-US" sz="1000" b="0" i="1" u="none"/>
              <a:pPr algn="r"/>
              <a:t>25</a:t>
            </a:fld>
            <a:endParaRPr lang="en-US" altLang="en-US" sz="1000" b="0" i="1" u="none"/>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1632024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D6C5F672-401B-4535-8D95-C35C2F47A92A}" type="slidenum">
              <a:rPr lang="en-US" altLang="en-US" sz="1000" b="0" i="1" u="none"/>
              <a:pPr algn="r"/>
              <a:t>26</a:t>
            </a:fld>
            <a:endParaRPr lang="en-US" altLang="en-US" sz="1000" b="0" i="1" u="none"/>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12209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9FC25DB7-69A6-4FB3-8D12-7705AD116A18}" type="slidenum">
              <a:rPr lang="en-US" altLang="en-US" sz="1000" b="0" i="1" u="none"/>
              <a:pPr algn="r"/>
              <a:t>27</a:t>
            </a:fld>
            <a:endParaRPr lang="en-US" altLang="en-US" sz="1000" b="0" i="1" u="none"/>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3079101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1DC023DD-DC9F-458E-A24A-4C1F24F8C745}" type="slidenum">
              <a:rPr lang="en-US" altLang="en-US" sz="1000" b="0" i="1" u="none"/>
              <a:pPr algn="r"/>
              <a:t>28</a:t>
            </a:fld>
            <a:endParaRPr lang="en-US" altLang="en-US" sz="1000" b="0" i="1" u="none"/>
          </a:p>
        </p:txBody>
      </p:sp>
      <p:sp>
        <p:nvSpPr>
          <p:cNvPr id="63491"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47137" y="4416393"/>
            <a:ext cx="5640912" cy="4183780"/>
          </a:xfrm>
          <a:ln/>
        </p:spPr>
        <p:txBody>
          <a:bodyPr/>
          <a:lstStyle/>
          <a:p>
            <a:pPr marL="188909" indent="-188909">
              <a:defRPr/>
            </a:pPr>
            <a:endParaRPr lang="en-US" sz="800" i="1" dirty="0"/>
          </a:p>
        </p:txBody>
      </p:sp>
    </p:spTree>
    <p:extLst>
      <p:ext uri="{BB962C8B-B14F-4D97-AF65-F5344CB8AC3E}">
        <p14:creationId xmlns:p14="http://schemas.microsoft.com/office/powerpoint/2010/main" val="1616587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E8AF4EF7-2833-4576-BDCA-091985DC9A14}" type="slidenum">
              <a:rPr lang="en-US" altLang="en-US" sz="1000" b="0" i="1" u="none"/>
              <a:pPr algn="r"/>
              <a:t>29</a:t>
            </a:fld>
            <a:endParaRPr lang="en-US" altLang="en-US" sz="1000" b="0" i="1" u="none"/>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34943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647F91FE-E182-4AB9-A1F7-2EE1315C4259}" type="slidenum">
              <a:rPr lang="en-US" altLang="en-US" sz="1000" b="0" i="1" u="none"/>
              <a:pPr algn="r"/>
              <a:t>3</a:t>
            </a:fld>
            <a:endParaRPr lang="en-US" altLang="en-US" sz="1000" b="0" i="1" u="none"/>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069565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076">
              <a:defRPr sz="3500" b="1" u="sng">
                <a:solidFill>
                  <a:schemeClr val="tx1"/>
                </a:solidFill>
                <a:latin typeface="Times New Roman" panose="02020603050405020304" pitchFamily="18" charset="0"/>
              </a:defRPr>
            </a:lvl1pPr>
            <a:lvl2pPr marL="736742" indent="-283362" defTabSz="924076">
              <a:defRPr sz="3500" b="1" u="sng">
                <a:solidFill>
                  <a:schemeClr val="tx1"/>
                </a:solidFill>
                <a:latin typeface="Times New Roman" panose="02020603050405020304" pitchFamily="18" charset="0"/>
              </a:defRPr>
            </a:lvl2pPr>
            <a:lvl3pPr marL="1133448" indent="-226690" defTabSz="924076">
              <a:defRPr sz="3500" b="1" u="sng">
                <a:solidFill>
                  <a:schemeClr val="tx1"/>
                </a:solidFill>
                <a:latin typeface="Times New Roman" panose="02020603050405020304" pitchFamily="18" charset="0"/>
              </a:defRPr>
            </a:lvl3pPr>
            <a:lvl4pPr marL="1586829" indent="-226690" defTabSz="924076">
              <a:defRPr sz="3500" b="1" u="sng">
                <a:solidFill>
                  <a:schemeClr val="tx1"/>
                </a:solidFill>
                <a:latin typeface="Times New Roman" panose="02020603050405020304" pitchFamily="18" charset="0"/>
              </a:defRPr>
            </a:lvl4pPr>
            <a:lvl5pPr marL="2040208" indent="-226690" defTabSz="924076">
              <a:defRPr sz="3500" b="1" u="sng">
                <a:solidFill>
                  <a:schemeClr val="tx1"/>
                </a:solidFill>
                <a:latin typeface="Times New Roman" panose="02020603050405020304" pitchFamily="18" charset="0"/>
              </a:defRPr>
            </a:lvl5pPr>
            <a:lvl6pPr marL="2493587" indent="-226690" defTabSz="924076" eaLnBrk="0" fontAlgn="base" hangingPunct="0">
              <a:spcBef>
                <a:spcPct val="0"/>
              </a:spcBef>
              <a:spcAft>
                <a:spcPct val="0"/>
              </a:spcAft>
              <a:defRPr sz="3500" b="1" u="sng">
                <a:solidFill>
                  <a:schemeClr val="tx1"/>
                </a:solidFill>
                <a:latin typeface="Times New Roman" panose="02020603050405020304" pitchFamily="18" charset="0"/>
              </a:defRPr>
            </a:lvl6pPr>
            <a:lvl7pPr marL="2946966" indent="-226690" defTabSz="924076" eaLnBrk="0" fontAlgn="base" hangingPunct="0">
              <a:spcBef>
                <a:spcPct val="0"/>
              </a:spcBef>
              <a:spcAft>
                <a:spcPct val="0"/>
              </a:spcAft>
              <a:defRPr sz="3500" b="1" u="sng">
                <a:solidFill>
                  <a:schemeClr val="tx1"/>
                </a:solidFill>
                <a:latin typeface="Times New Roman" panose="02020603050405020304" pitchFamily="18" charset="0"/>
              </a:defRPr>
            </a:lvl7pPr>
            <a:lvl8pPr marL="3400346" indent="-226690" defTabSz="924076" eaLnBrk="0" fontAlgn="base" hangingPunct="0">
              <a:spcBef>
                <a:spcPct val="0"/>
              </a:spcBef>
              <a:spcAft>
                <a:spcPct val="0"/>
              </a:spcAft>
              <a:defRPr sz="3500" b="1" u="sng">
                <a:solidFill>
                  <a:schemeClr val="tx1"/>
                </a:solidFill>
                <a:latin typeface="Times New Roman" panose="02020603050405020304" pitchFamily="18" charset="0"/>
              </a:defRPr>
            </a:lvl8pPr>
            <a:lvl9pPr marL="3853726" indent="-226690" defTabSz="924076" eaLnBrk="0" fontAlgn="base" hangingPunct="0">
              <a:spcBef>
                <a:spcPct val="0"/>
              </a:spcBef>
              <a:spcAft>
                <a:spcPct val="0"/>
              </a:spcAft>
              <a:defRPr sz="3500" b="1" u="sng">
                <a:solidFill>
                  <a:schemeClr val="tx1"/>
                </a:solidFill>
                <a:latin typeface="Times New Roman" panose="02020603050405020304" pitchFamily="18" charset="0"/>
              </a:defRPr>
            </a:lvl9pPr>
          </a:lstStyle>
          <a:p>
            <a:fld id="{AE25D615-E28D-452F-AF14-A4A7514CC639}" type="slidenum">
              <a:rPr lang="en-US" altLang="en-US" sz="1000" b="0" u="none"/>
              <a:pPr/>
              <a:t>30</a:t>
            </a:fld>
            <a:endParaRPr lang="en-US" altLang="en-US" sz="1000" b="0" u="none"/>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51041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31</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0673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EAE197B4-AB41-4315-9CBA-3681976DC26E}" type="slidenum">
              <a:rPr lang="en-US" altLang="en-US" sz="1000" b="0" i="1" u="none"/>
              <a:pPr algn="r"/>
              <a:t>4</a:t>
            </a:fld>
            <a:endParaRPr lang="en-US" altLang="en-US" sz="1000" b="0" i="1" u="none"/>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0209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74004AB9-D0AC-4B9A-BEC1-F9D8D54128F7}" type="slidenum">
              <a:rPr lang="en-US" altLang="en-US" sz="1000" b="0" i="1" u="none"/>
              <a:pPr algn="r"/>
              <a:t>5</a:t>
            </a:fld>
            <a:endParaRPr lang="en-US" altLang="en-US" sz="1000" b="0" i="1" u="none"/>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753322" y="4380608"/>
            <a:ext cx="5503756"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dirty="0"/>
          </a:p>
        </p:txBody>
      </p:sp>
    </p:spTree>
    <p:extLst>
      <p:ext uri="{BB962C8B-B14F-4D97-AF65-F5344CB8AC3E}">
        <p14:creationId xmlns:p14="http://schemas.microsoft.com/office/powerpoint/2010/main" val="28551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0D93343D-959A-48A5-A22B-2A59C6A30742}" type="slidenum">
              <a:rPr lang="en-US" altLang="en-US" sz="1000" b="0" i="1" u="none"/>
              <a:pPr algn="r"/>
              <a:t>6</a:t>
            </a:fld>
            <a:endParaRPr lang="en-US" altLang="en-US" sz="1000" b="0" i="1" u="none"/>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952019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BFCDFCC3-26B9-4FAF-A6A8-08985E681BFF}" type="slidenum">
              <a:rPr lang="en-US" altLang="en-US" sz="1000" b="0" i="1" u="none"/>
              <a:pPr algn="r"/>
              <a:t>7</a:t>
            </a:fld>
            <a:endParaRPr lang="en-US" altLang="en-US" sz="1000" b="0" i="1" u="none"/>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2801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BA9CB2AB-2279-4D6E-B56C-A0EE166E83C7}" type="slidenum">
              <a:rPr lang="en-US" altLang="en-US" sz="1000" b="0" i="1" u="none"/>
              <a:pPr algn="r"/>
              <a:t>8</a:t>
            </a:fld>
            <a:endParaRPr lang="en-US" altLang="en-US" sz="1000" b="0" i="1" u="none"/>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96935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txBox="1">
            <a:spLocks noGrp="1" noChangeArrowheads="1"/>
          </p:cNvSpPr>
          <p:nvPr/>
        </p:nvSpPr>
        <p:spPr bwMode="auto">
          <a:xfrm>
            <a:off x="3849587" y="8768377"/>
            <a:ext cx="2943802"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49" tIns="0" rIns="19249" bIns="0" anchor="b"/>
          <a:lstStyle>
            <a:lvl1pPr defTabSz="931863">
              <a:defRPr sz="3600" b="1" u="sng">
                <a:solidFill>
                  <a:schemeClr val="tx1"/>
                </a:solidFill>
                <a:latin typeface="Times New Roman" panose="02020603050405020304" pitchFamily="18" charset="0"/>
              </a:defRPr>
            </a:lvl1pPr>
            <a:lvl2pPr marL="742950" indent="-285750" defTabSz="931863">
              <a:defRPr sz="3600" b="1" u="sng">
                <a:solidFill>
                  <a:schemeClr val="tx1"/>
                </a:solidFill>
                <a:latin typeface="Times New Roman" panose="02020603050405020304" pitchFamily="18" charset="0"/>
              </a:defRPr>
            </a:lvl2pPr>
            <a:lvl3pPr marL="1143000" indent="-228600" defTabSz="931863">
              <a:defRPr sz="3600" b="1" u="sng">
                <a:solidFill>
                  <a:schemeClr val="tx1"/>
                </a:solidFill>
                <a:latin typeface="Times New Roman" panose="02020603050405020304" pitchFamily="18" charset="0"/>
              </a:defRPr>
            </a:lvl3pPr>
            <a:lvl4pPr marL="1600200" indent="-228600" defTabSz="931863">
              <a:defRPr sz="3600" b="1" u="sng">
                <a:solidFill>
                  <a:schemeClr val="tx1"/>
                </a:solidFill>
                <a:latin typeface="Times New Roman" panose="02020603050405020304" pitchFamily="18" charset="0"/>
              </a:defRPr>
            </a:lvl4pPr>
            <a:lvl5pPr marL="2057400" indent="-228600" defTabSz="931863">
              <a:defRPr sz="3600" b="1"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fld id="{7FB767D8-38F9-434D-83C0-F2DB9FA10C44}" type="slidenum">
              <a:rPr lang="en-US" altLang="en-US" sz="1000" b="0" i="1" u="none"/>
              <a:pPr algn="r"/>
              <a:t>9</a:t>
            </a:fld>
            <a:endParaRPr lang="en-US" altLang="en-US" sz="1000" b="0" i="1" u="none"/>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1783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34087179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6299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hart Placeholder 2"/>
          <p:cNvSpPr>
            <a:spLocks noGrp="1"/>
          </p:cNvSpPr>
          <p:nvPr>
            <p:ph type="chart" idx="1"/>
          </p:nvPr>
        </p:nvSpPr>
        <p:spPr>
          <a:xfrm>
            <a:off x="609600" y="1295400"/>
            <a:ext cx="8001000" cy="4525963"/>
          </a:xfrm>
        </p:spPr>
        <p:txBody>
          <a:bodyPr/>
          <a:lstStyle/>
          <a:p>
            <a:pPr lvl="0"/>
            <a:endParaRPr lang="en-US" noProof="0"/>
          </a:p>
        </p:txBody>
      </p:sp>
    </p:spTree>
    <p:extLst>
      <p:ext uri="{BB962C8B-B14F-4D97-AF65-F5344CB8AC3E}">
        <p14:creationId xmlns:p14="http://schemas.microsoft.com/office/powerpoint/2010/main" val="15462065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lvl5pPr>
              <a:defRPr>
                <a:latin typeface="Avenir Next LT Pro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venir Next LT Pro Light" panose="020B0304020202020204" pitchFamily="34" charset="0"/>
                <a:cs typeface="Arial" panose="020B0604020202020204" pitchFamily="34" charset="0"/>
              </a:rPr>
              <a:t>This</a:t>
            </a:r>
            <a:r>
              <a:rPr lang="en-US" sz="800" u="none" baseline="0" dirty="0">
                <a:solidFill>
                  <a:schemeClr val="accent1"/>
                </a:solidFill>
                <a:latin typeface="Avenir Next LT Pro Light" panose="020B0304020202020204" pitchFamily="34" charset="0"/>
                <a:cs typeface="Arial" panose="020B0604020202020204" pitchFamily="34" charset="0"/>
              </a:rPr>
              <a:t> presentation was created by</a:t>
            </a:r>
            <a:r>
              <a:rPr lang="en-US" sz="800" u="none" dirty="0">
                <a:solidFill>
                  <a:schemeClr val="accent1"/>
                </a:solidFill>
                <a:latin typeface="Avenir Next LT Pro Light" panose="020B0304020202020204" pitchFamily="34" charset="0"/>
                <a:cs typeface="Arial" panose="020B0604020202020204" pitchFamily="34" charset="0"/>
              </a:rPr>
              <a:t> the N.C. Department of Labor</a:t>
            </a:r>
            <a:r>
              <a:rPr lang="en-US" sz="800" u="none" baseline="0" dirty="0">
                <a:solidFill>
                  <a:schemeClr val="accent1"/>
                </a:solidFill>
                <a:latin typeface="Avenir Next LT Pro Light" panose="020B0304020202020204" pitchFamily="34" charset="0"/>
                <a:cs typeface="Arial" panose="020B0604020202020204" pitchFamily="34" charset="0"/>
              </a:rPr>
              <a:t> for safety and health training</a:t>
            </a:r>
            <a:r>
              <a:rPr lang="en-US" sz="800" u="none" baseline="0" dirty="0">
                <a:solidFill>
                  <a:srgbClr val="2B0E62"/>
                </a:solidFill>
                <a:latin typeface="Avenir Next LT Pro Light" panose="020B0304020202020204" pitchFamily="34" charset="0"/>
                <a:cs typeface="Arial" panose="020B0604020202020204" pitchFamily="34" charset="0"/>
              </a:rPr>
              <a:t>.</a:t>
            </a:r>
            <a:endParaRPr lang="en-US" sz="800" u="none" dirty="0">
              <a:solidFill>
                <a:srgbClr val="2B0E62"/>
              </a:solidFill>
              <a:latin typeface="Avenir Next LT Pro Light" panose="020B03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6"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Light" panose="020B03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2667000"/>
            <a:ext cx="7543800" cy="692150"/>
          </a:xfrm>
        </p:spPr>
        <p:txBody>
          <a:bodyPr/>
          <a:lstStyle/>
          <a:p>
            <a:r>
              <a:rPr lang="en-US" altLang="en-US" sz="4000" dirty="0"/>
              <a:t>Occupational Noise Exposure</a:t>
            </a:r>
          </a:p>
        </p:txBody>
      </p:sp>
      <p:sp>
        <p:nvSpPr>
          <p:cNvPr id="5123" name="Rectangle 3"/>
          <p:cNvSpPr>
            <a:spLocks noGrp="1" noChangeArrowheads="1"/>
          </p:cNvSpPr>
          <p:nvPr>
            <p:ph type="subTitle" idx="1"/>
          </p:nvPr>
        </p:nvSpPr>
        <p:spPr>
          <a:xfrm>
            <a:off x="1714500" y="3498851"/>
            <a:ext cx="5715000" cy="569913"/>
          </a:xfrm>
        </p:spPr>
        <p:txBody>
          <a:bodyPr/>
          <a:lstStyle/>
          <a:p>
            <a:r>
              <a:rPr lang="en-US" altLang="en-US"/>
              <a:t> </a:t>
            </a:r>
            <a:r>
              <a:rPr lang="en-US" altLang="en-US" sz="3200" b="1" i="1"/>
              <a:t>29 CFR 1910.95</a:t>
            </a:r>
          </a:p>
        </p:txBody>
      </p:sp>
      <p:sp>
        <p:nvSpPr>
          <p:cNvPr id="5124" name="Rectangle 4"/>
          <p:cNvSpPr>
            <a:spLocks noChangeArrowheads="1"/>
          </p:cNvSpPr>
          <p:nvPr/>
        </p:nvSpPr>
        <p:spPr bwMode="auto">
          <a:xfrm>
            <a:off x="685800" y="5571387"/>
            <a:ext cx="7924800" cy="3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lnSpc>
                <a:spcPct val="110000"/>
              </a:lnSpc>
              <a:buClr>
                <a:srgbClr val="910046"/>
              </a:buClr>
              <a:buSzPct val="84000"/>
              <a:buFont typeface="Wingdings" panose="05000000000000000000" pitchFamily="2" charset="2"/>
              <a:buNone/>
            </a:pPr>
            <a:r>
              <a:rPr lang="en-US" altLang="en-US" sz="1600" u="none" dirty="0">
                <a:solidFill>
                  <a:srgbClr val="012D9A"/>
                </a:solidFill>
                <a:latin typeface="Avenir Next LT Pro Light" panose="020B0304020202020204" pitchFamily="34" charset="0"/>
              </a:rPr>
              <a:t>Presented by</a:t>
            </a:r>
            <a:r>
              <a:rPr lang="en-US" altLang="en-US" sz="1600" b="0" u="none" dirty="0">
                <a:solidFill>
                  <a:srgbClr val="777777"/>
                </a:solidFill>
                <a:latin typeface="Avenir Next LT Pro Light" panose="020B0304020202020204" pitchFamily="34" charset="0"/>
              </a:rPr>
              <a:t>:</a:t>
            </a:r>
          </a:p>
        </p:txBody>
      </p:sp>
    </p:spTree>
    <p:extLst>
      <p:ext uri="{BB962C8B-B14F-4D97-AF65-F5344CB8AC3E}">
        <p14:creationId xmlns:p14="http://schemas.microsoft.com/office/powerpoint/2010/main" val="1886349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a:t>Permissible Exposure Level</a:t>
            </a:r>
          </a:p>
        </p:txBody>
      </p:sp>
      <p:sp>
        <p:nvSpPr>
          <p:cNvPr id="25603" name="Rectangle 3"/>
          <p:cNvSpPr>
            <a:spLocks noGrp="1" noChangeArrowheads="1"/>
          </p:cNvSpPr>
          <p:nvPr>
            <p:ph type="body" idx="4294967295"/>
          </p:nvPr>
        </p:nvSpPr>
        <p:spPr>
          <a:xfrm>
            <a:off x="533400" y="1295400"/>
            <a:ext cx="7924800" cy="4525963"/>
          </a:xfrm>
        </p:spPr>
        <p:txBody>
          <a:bodyPr/>
          <a:lstStyle/>
          <a:p>
            <a:pPr>
              <a:lnSpc>
                <a:spcPct val="90000"/>
              </a:lnSpc>
            </a:pPr>
            <a:r>
              <a:rPr lang="en-US" altLang="en-US" dirty="0"/>
              <a:t>No employee shall be exposed above the permissible exposure level (PEL).</a:t>
            </a:r>
          </a:p>
          <a:p>
            <a:pPr>
              <a:lnSpc>
                <a:spcPct val="90000"/>
              </a:lnSpc>
            </a:pPr>
            <a:endParaRPr lang="en-US" altLang="en-US" sz="900" dirty="0"/>
          </a:p>
          <a:p>
            <a:pPr lvl="1">
              <a:lnSpc>
                <a:spcPct val="90000"/>
              </a:lnSpc>
            </a:pPr>
            <a:r>
              <a:rPr lang="en-US" altLang="en-US" b="1" dirty="0"/>
              <a:t>PEL </a:t>
            </a:r>
            <a:r>
              <a:rPr lang="en-US" altLang="en-US" dirty="0"/>
              <a:t>= 90 decibels on the A scale (dBA) for an 8-hour time-weighted average (TWA).</a:t>
            </a:r>
          </a:p>
          <a:p>
            <a:pPr>
              <a:lnSpc>
                <a:spcPct val="90000"/>
              </a:lnSpc>
            </a:pPr>
            <a:endParaRPr lang="en-US" altLang="en-US" sz="900" dirty="0"/>
          </a:p>
          <a:p>
            <a:pPr>
              <a:lnSpc>
                <a:spcPct val="90000"/>
              </a:lnSpc>
            </a:pPr>
            <a:endParaRPr lang="en-US" altLang="en-US" sz="2400" dirty="0"/>
          </a:p>
          <a:p>
            <a:pPr>
              <a:lnSpc>
                <a:spcPct val="90000"/>
              </a:lnSpc>
            </a:pPr>
            <a:r>
              <a:rPr lang="en-US" altLang="en-US" dirty="0"/>
              <a:t>Feasible administrative or engineering controls are required.</a:t>
            </a:r>
          </a:p>
          <a:p>
            <a:pPr>
              <a:lnSpc>
                <a:spcPct val="90000"/>
              </a:lnSpc>
            </a:pPr>
            <a:endParaRPr lang="en-US" altLang="en-US" sz="900" dirty="0"/>
          </a:p>
          <a:p>
            <a:pPr>
              <a:lnSpc>
                <a:spcPct val="90000"/>
              </a:lnSpc>
            </a:pPr>
            <a:endParaRPr lang="en-US" altLang="en-US" sz="2400" dirty="0"/>
          </a:p>
          <a:p>
            <a:pPr>
              <a:lnSpc>
                <a:spcPct val="90000"/>
              </a:lnSpc>
            </a:pPr>
            <a:r>
              <a:rPr lang="en-US" altLang="en-US" dirty="0"/>
              <a:t>Hearing protection provided and used to reduce sound to within levels of Table G -16.</a:t>
            </a:r>
            <a:endParaRPr lang="en-US" altLang="en-US" b="1" dirty="0"/>
          </a:p>
        </p:txBody>
      </p:sp>
      <p:sp>
        <p:nvSpPr>
          <p:cNvPr id="25604" name="Content Placeholder 3"/>
          <p:cNvSpPr>
            <a:spLocks/>
          </p:cNvSpPr>
          <p:nvPr/>
        </p:nvSpPr>
        <p:spPr bwMode="auto">
          <a:xfrm>
            <a:off x="7239000"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1910.95(b)</a:t>
            </a:r>
          </a:p>
        </p:txBody>
      </p:sp>
    </p:spTree>
    <p:extLst>
      <p:ext uri="{BB962C8B-B14F-4D97-AF65-F5344CB8AC3E}">
        <p14:creationId xmlns:p14="http://schemas.microsoft.com/office/powerpoint/2010/main" val="416403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457200"/>
            <a:ext cx="7924800" cy="430213"/>
          </a:xfrm>
        </p:spPr>
        <p:txBody>
          <a:bodyPr>
            <a:normAutofit fontScale="90000"/>
          </a:bodyPr>
          <a:lstStyle/>
          <a:p>
            <a:r>
              <a:rPr lang="en-US" altLang="en-US" sz="2800" dirty="0"/>
              <a:t>Table G-16 - Permissible Noise Exposures</a:t>
            </a:r>
          </a:p>
        </p:txBody>
      </p:sp>
      <p:graphicFrame>
        <p:nvGraphicFramePr>
          <p:cNvPr id="3" name="Table 2"/>
          <p:cNvGraphicFramePr>
            <a:graphicFrameLocks noGrp="1"/>
          </p:cNvGraphicFramePr>
          <p:nvPr/>
        </p:nvGraphicFramePr>
        <p:xfrm>
          <a:off x="685800" y="1295400"/>
          <a:ext cx="7848600" cy="4511040"/>
        </p:xfrm>
        <a:graphic>
          <a:graphicData uri="http://schemas.openxmlformats.org/drawingml/2006/table">
            <a:tbl>
              <a:tblPr firstRow="1" bandRow="1">
                <a:tableStyleId>{C083E6E3-FA7D-4D7B-A595-EF9225AFEA82}</a:tableStyleId>
              </a:tblPr>
              <a:tblGrid>
                <a:gridCol w="3650512">
                  <a:extLst>
                    <a:ext uri="{9D8B030D-6E8A-4147-A177-3AD203B41FA5}">
                      <a16:colId xmlns:a16="http://schemas.microsoft.com/office/drawing/2014/main" val="3376950859"/>
                    </a:ext>
                  </a:extLst>
                </a:gridCol>
                <a:gridCol w="4198088">
                  <a:extLst>
                    <a:ext uri="{9D8B030D-6E8A-4147-A177-3AD203B41FA5}">
                      <a16:colId xmlns:a16="http://schemas.microsoft.com/office/drawing/2014/main" val="2227039555"/>
                    </a:ext>
                  </a:extLst>
                </a:gridCol>
              </a:tblGrid>
              <a:tr h="370840">
                <a:tc>
                  <a:txBody>
                    <a:bodyPr/>
                    <a:lstStyle/>
                    <a:p>
                      <a:pPr algn="ctr"/>
                      <a:r>
                        <a:rPr lang="en-US" sz="2000" dirty="0">
                          <a:solidFill>
                            <a:schemeClr val="tx1"/>
                          </a:solidFill>
                        </a:rPr>
                        <a:t>Duration per day,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000" dirty="0">
                          <a:solidFill>
                            <a:schemeClr val="tx1"/>
                          </a:solidFill>
                        </a:rPr>
                        <a:t>Sound level</a:t>
                      </a:r>
                      <a:r>
                        <a:rPr lang="en-US" sz="2000" baseline="0" dirty="0">
                          <a:solidFill>
                            <a:schemeClr val="tx1"/>
                          </a:solidFill>
                        </a:rPr>
                        <a:t> </a:t>
                      </a:r>
                      <a:r>
                        <a:rPr lang="en-US" sz="2000" baseline="0" dirty="0" err="1">
                          <a:solidFill>
                            <a:schemeClr val="tx1"/>
                          </a:solidFill>
                        </a:rPr>
                        <a:t>dBA</a:t>
                      </a:r>
                      <a:r>
                        <a:rPr lang="en-US" sz="2000" baseline="0" dirty="0">
                          <a:solidFill>
                            <a:schemeClr val="tx1"/>
                          </a:solidFill>
                        </a:rPr>
                        <a:t> slow response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8506148"/>
                  </a:ext>
                </a:extLst>
              </a:tr>
              <a:tr h="370840">
                <a:tc>
                  <a:txBody>
                    <a:bodyPr/>
                    <a:lstStyle/>
                    <a:p>
                      <a:pPr algn="ctr"/>
                      <a:r>
                        <a:rPr lang="en-US"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372638"/>
                  </a:ext>
                </a:extLst>
              </a:tr>
              <a:tr h="370840">
                <a:tc>
                  <a:txBody>
                    <a:bodyPr/>
                    <a:lstStyle/>
                    <a:p>
                      <a:pPr algn="ctr"/>
                      <a:r>
                        <a:rPr lang="en-US"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2380195"/>
                  </a:ext>
                </a:extLst>
              </a:tr>
              <a:tr h="370840">
                <a:tc>
                  <a:txBody>
                    <a:bodyPr/>
                    <a:lstStyle/>
                    <a:p>
                      <a:pPr algn="ctr"/>
                      <a:r>
                        <a:rPr lang="en-US" sz="2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3119625"/>
                  </a:ext>
                </a:extLst>
              </a:tr>
              <a:tr h="370840">
                <a:tc>
                  <a:txBody>
                    <a:bodyPr/>
                    <a:lstStyle/>
                    <a:p>
                      <a:pPr algn="ctr"/>
                      <a:r>
                        <a:rPr lang="en-US" sz="2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774245"/>
                  </a:ext>
                </a:extLst>
              </a:tr>
              <a:tr h="370840">
                <a:tc>
                  <a:txBody>
                    <a:bodyPr/>
                    <a:lstStyle/>
                    <a:p>
                      <a:pPr algn="ctr"/>
                      <a:r>
                        <a:rPr lang="en-US" sz="2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7424684"/>
                  </a:ext>
                </a:extLst>
              </a:tr>
              <a:tr h="370840">
                <a:tc>
                  <a:txBody>
                    <a:bodyPr/>
                    <a:lstStyle/>
                    <a:p>
                      <a:pPr algn="ctr"/>
                      <a:r>
                        <a:rPr lang="en-US" sz="240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0701976"/>
                  </a:ext>
                </a:extLst>
              </a:tr>
              <a:tr h="370840">
                <a:tc>
                  <a:txBody>
                    <a:bodyPr/>
                    <a:lstStyle/>
                    <a:p>
                      <a:pPr algn="ctr"/>
                      <a:r>
                        <a:rPr lang="en-US" sz="2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863278"/>
                  </a:ext>
                </a:extLst>
              </a:tr>
              <a:tr h="370840">
                <a:tc>
                  <a:txBody>
                    <a:bodyPr/>
                    <a:lstStyle/>
                    <a:p>
                      <a:pPr algn="ctr"/>
                      <a:r>
                        <a:rPr lang="en-US" sz="240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031019"/>
                  </a:ext>
                </a:extLst>
              </a:tr>
              <a:tr h="370840">
                <a:tc>
                  <a:txBody>
                    <a:bodyPr/>
                    <a:lstStyle/>
                    <a:p>
                      <a:pPr algn="ctr"/>
                      <a:r>
                        <a:rPr lang="en-US" sz="2400" dirty="0">
                          <a:solidFill>
                            <a:schemeClr val="tx1"/>
                          </a:solidFill>
                        </a:rPr>
                        <a:t>0.25 or 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solidFill>
                            <a:schemeClr val="tx1"/>
                          </a:solidFill>
                        </a:rPr>
                        <a:t>             115         </a:t>
                      </a:r>
                      <a:r>
                        <a:rPr lang="en-US" sz="800" dirty="0">
                          <a:solidFill>
                            <a:schemeClr val="tx1"/>
                          </a:solidFill>
                        </a:rPr>
                        <a:t>NCDOL</a:t>
                      </a:r>
                      <a:r>
                        <a:rPr lang="en-US" sz="800" baseline="0" dirty="0">
                          <a:solidFill>
                            <a:schemeClr val="tx1"/>
                          </a:solidFill>
                        </a:rPr>
                        <a:t> Photo Library</a:t>
                      </a: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494181"/>
                  </a:ext>
                </a:extLst>
              </a:tr>
            </a:tbl>
          </a:graphicData>
        </a:graphic>
      </p:graphicFrame>
    </p:spTree>
    <p:extLst>
      <p:ext uri="{BB962C8B-B14F-4D97-AF65-F5344CB8AC3E}">
        <p14:creationId xmlns:p14="http://schemas.microsoft.com/office/powerpoint/2010/main" val="35716753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r>
              <a:rPr lang="en-US" altLang="en-US"/>
              <a:t>Noise Action Level</a:t>
            </a:r>
          </a:p>
        </p:txBody>
      </p:sp>
      <p:sp>
        <p:nvSpPr>
          <p:cNvPr id="29699" name="Rectangle 3"/>
          <p:cNvSpPr>
            <a:spLocks noGrp="1" noChangeArrowheads="1"/>
          </p:cNvSpPr>
          <p:nvPr>
            <p:ph type="body" idx="4294967295"/>
          </p:nvPr>
        </p:nvSpPr>
        <p:spPr>
          <a:xfrm>
            <a:off x="533400" y="1295400"/>
            <a:ext cx="8077200" cy="4525963"/>
          </a:xfrm>
        </p:spPr>
        <p:txBody>
          <a:bodyPr/>
          <a:lstStyle/>
          <a:p>
            <a:r>
              <a:rPr lang="en-US" altLang="en-US" b="1" dirty="0"/>
              <a:t>Action level (AL) </a:t>
            </a:r>
            <a:r>
              <a:rPr lang="en-US" altLang="en-US" dirty="0"/>
              <a:t>= 85 dBA for an 8-hour TWA</a:t>
            </a:r>
          </a:p>
          <a:p>
            <a:endParaRPr lang="en-US" altLang="en-US" sz="1000" dirty="0"/>
          </a:p>
          <a:p>
            <a:pPr marL="742950" lvl="1" indent="-285750"/>
            <a:r>
              <a:rPr lang="en-US" altLang="en-US" dirty="0"/>
              <a:t>Determined without regard to hearing protector attenuation.</a:t>
            </a:r>
          </a:p>
          <a:p>
            <a:pPr marL="742950" lvl="1" indent="-285750"/>
            <a:endParaRPr lang="en-US" altLang="en-US" dirty="0"/>
          </a:p>
          <a:p>
            <a:endParaRPr lang="en-US" altLang="en-US" sz="1000" dirty="0"/>
          </a:p>
          <a:p>
            <a:r>
              <a:rPr lang="en-US" altLang="en-US" dirty="0"/>
              <a:t>Hearing conservation program (HCP) required when noise exposures equal or exceed the action level.</a:t>
            </a:r>
          </a:p>
          <a:p>
            <a:endParaRPr lang="en-US" altLang="en-US" dirty="0"/>
          </a:p>
          <a:p>
            <a:r>
              <a:rPr lang="en-US" altLang="en-US" dirty="0"/>
              <a:t>Monitoring program implemented when noise exposures equal or exceed the action level.</a:t>
            </a:r>
          </a:p>
          <a:p>
            <a:endParaRPr lang="en-US" altLang="en-US" sz="1000" dirty="0"/>
          </a:p>
          <a:p>
            <a:endParaRPr lang="en-US" altLang="en-US" dirty="0"/>
          </a:p>
        </p:txBody>
      </p:sp>
      <p:sp>
        <p:nvSpPr>
          <p:cNvPr id="29700" name="Content Placeholder 3"/>
          <p:cNvSpPr>
            <a:spLocks/>
          </p:cNvSpPr>
          <p:nvPr/>
        </p:nvSpPr>
        <p:spPr bwMode="auto">
          <a:xfrm>
            <a:off x="6858000"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1910.95(c)-(d)</a:t>
            </a:r>
          </a:p>
        </p:txBody>
      </p:sp>
    </p:spTree>
    <p:extLst>
      <p:ext uri="{BB962C8B-B14F-4D97-AF65-F5344CB8AC3E}">
        <p14:creationId xmlns:p14="http://schemas.microsoft.com/office/powerpoint/2010/main" val="3639180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r>
              <a:rPr lang="en-US" altLang="en-US"/>
              <a:t>Monitoring</a:t>
            </a:r>
          </a:p>
        </p:txBody>
      </p:sp>
      <p:sp>
        <p:nvSpPr>
          <p:cNvPr id="31747" name="Rectangle 3"/>
          <p:cNvSpPr>
            <a:spLocks noGrp="1" noChangeArrowheads="1"/>
          </p:cNvSpPr>
          <p:nvPr>
            <p:ph type="body" idx="4294967295"/>
          </p:nvPr>
        </p:nvSpPr>
        <p:spPr>
          <a:xfrm>
            <a:off x="533400" y="1374028"/>
            <a:ext cx="8153400" cy="4641761"/>
          </a:xfrm>
        </p:spPr>
        <p:txBody>
          <a:bodyPr>
            <a:normAutofit fontScale="92500" lnSpcReduction="10000"/>
          </a:bodyPr>
          <a:lstStyle/>
          <a:p>
            <a:pPr>
              <a:lnSpc>
                <a:spcPct val="90000"/>
              </a:lnSpc>
            </a:pPr>
            <a:r>
              <a:rPr lang="en-US" altLang="en-US" sz="2600" dirty="0"/>
              <a:t>Strategy to identify all employees who could be exposed at or above the AL (85 </a:t>
            </a:r>
            <a:r>
              <a:rPr lang="en-US" altLang="en-US" sz="2600" dirty="0" err="1"/>
              <a:t>dBA</a:t>
            </a:r>
            <a:r>
              <a:rPr lang="en-US" altLang="en-US" sz="2600" dirty="0"/>
              <a:t>) and to enable proper selection of hearing protectors</a:t>
            </a:r>
          </a:p>
          <a:p>
            <a:pPr>
              <a:lnSpc>
                <a:spcPct val="90000"/>
              </a:lnSpc>
            </a:pPr>
            <a:endParaRPr lang="en-US" altLang="en-US" sz="2400" dirty="0"/>
          </a:p>
          <a:p>
            <a:pPr>
              <a:lnSpc>
                <a:spcPct val="90000"/>
              </a:lnSpc>
            </a:pPr>
            <a:r>
              <a:rPr lang="en-US" altLang="en-US" sz="2600" dirty="0"/>
              <a:t>Conduct representative sampl</a:t>
            </a:r>
            <a:r>
              <a:rPr lang="en-US" altLang="en-US" dirty="0"/>
              <a:t>ing</a:t>
            </a:r>
          </a:p>
          <a:p>
            <a:pPr>
              <a:lnSpc>
                <a:spcPct val="90000"/>
              </a:lnSpc>
            </a:pPr>
            <a:endParaRPr lang="en-US" altLang="en-US" sz="800" dirty="0"/>
          </a:p>
          <a:p>
            <a:pPr marL="742950" lvl="1" indent="-285750">
              <a:lnSpc>
                <a:spcPct val="90000"/>
              </a:lnSpc>
            </a:pPr>
            <a:r>
              <a:rPr lang="en-US" altLang="en-US" dirty="0"/>
              <a:t>Each job classification</a:t>
            </a:r>
          </a:p>
          <a:p>
            <a:pPr marL="742950" lvl="1" indent="-285750">
              <a:lnSpc>
                <a:spcPct val="90000"/>
              </a:lnSpc>
            </a:pPr>
            <a:endParaRPr lang="en-US" altLang="en-US" sz="800" dirty="0"/>
          </a:p>
          <a:p>
            <a:pPr marL="742950" lvl="1" indent="-285750">
              <a:lnSpc>
                <a:spcPct val="90000"/>
              </a:lnSpc>
            </a:pPr>
            <a:r>
              <a:rPr lang="en-US" altLang="en-US" dirty="0"/>
              <a:t>All shifts</a:t>
            </a:r>
          </a:p>
          <a:p>
            <a:pPr marL="742950" lvl="1" indent="-285750">
              <a:lnSpc>
                <a:spcPct val="90000"/>
              </a:lnSpc>
            </a:pPr>
            <a:endParaRPr lang="en-US" altLang="en-US" dirty="0"/>
          </a:p>
          <a:p>
            <a:pPr>
              <a:lnSpc>
                <a:spcPct val="90000"/>
              </a:lnSpc>
            </a:pPr>
            <a:r>
              <a:rPr lang="en-US" altLang="en-US" sz="2600" dirty="0"/>
              <a:t>Repeat monitoring when:</a:t>
            </a:r>
          </a:p>
          <a:p>
            <a:pPr>
              <a:lnSpc>
                <a:spcPct val="90000"/>
              </a:lnSpc>
            </a:pPr>
            <a:endParaRPr lang="en-US" altLang="en-US" sz="800" dirty="0"/>
          </a:p>
          <a:p>
            <a:pPr marL="742950" lvl="1" indent="-285750">
              <a:lnSpc>
                <a:spcPct val="90000"/>
              </a:lnSpc>
            </a:pPr>
            <a:r>
              <a:rPr lang="en-US" altLang="en-US" dirty="0"/>
              <a:t>Change in process, equipment, controls</a:t>
            </a:r>
          </a:p>
          <a:p>
            <a:pPr marL="742950" lvl="1" indent="-285750">
              <a:lnSpc>
                <a:spcPct val="90000"/>
              </a:lnSpc>
            </a:pPr>
            <a:endParaRPr lang="en-US" altLang="en-US" sz="800" dirty="0"/>
          </a:p>
          <a:p>
            <a:pPr marL="742950" lvl="1" indent="-285750">
              <a:lnSpc>
                <a:spcPct val="90000"/>
              </a:lnSpc>
            </a:pPr>
            <a:r>
              <a:rPr lang="en-US" altLang="en-US" dirty="0"/>
              <a:t>Additional employees are exposed</a:t>
            </a:r>
          </a:p>
          <a:p>
            <a:pPr marL="742950" lvl="1" indent="-285750">
              <a:lnSpc>
                <a:spcPct val="90000"/>
              </a:lnSpc>
            </a:pPr>
            <a:endParaRPr lang="en-US" altLang="en-US" sz="800" dirty="0"/>
          </a:p>
          <a:p>
            <a:pPr marL="742950" lvl="1" indent="-285750">
              <a:lnSpc>
                <a:spcPct val="90000"/>
              </a:lnSpc>
            </a:pPr>
            <a:r>
              <a:rPr lang="en-US" altLang="en-US" dirty="0"/>
              <a:t>Hearing protectors are inadequate</a:t>
            </a:r>
          </a:p>
          <a:p>
            <a:pPr>
              <a:lnSpc>
                <a:spcPct val="90000"/>
              </a:lnSpc>
            </a:pPr>
            <a:endParaRPr lang="en-US" altLang="en-US" dirty="0"/>
          </a:p>
        </p:txBody>
      </p:sp>
      <p:sp>
        <p:nvSpPr>
          <p:cNvPr id="31748" name="Content Placeholder 3"/>
          <p:cNvSpPr>
            <a:spLocks/>
          </p:cNvSpPr>
          <p:nvPr/>
        </p:nvSpPr>
        <p:spPr bwMode="auto">
          <a:xfrm>
            <a:off x="7239000" y="609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1910.95(d)</a:t>
            </a:r>
          </a:p>
        </p:txBody>
      </p:sp>
      <p:pic>
        <p:nvPicPr>
          <p:cNvPr id="2" name="Picture 1"/>
          <p:cNvPicPr>
            <a:picLocks noChangeAspect="1"/>
          </p:cNvPicPr>
          <p:nvPr/>
        </p:nvPicPr>
        <p:blipFill>
          <a:blip r:embed="rId3"/>
          <a:stretch>
            <a:fillRect/>
          </a:stretch>
        </p:blipFill>
        <p:spPr>
          <a:xfrm>
            <a:off x="6220133" y="2667000"/>
            <a:ext cx="2466667" cy="1942857"/>
          </a:xfrm>
          <a:prstGeom prst="rect">
            <a:avLst/>
          </a:prstGeom>
        </p:spPr>
      </p:pic>
    </p:spTree>
    <p:extLst>
      <p:ext uri="{BB962C8B-B14F-4D97-AF65-F5344CB8AC3E}">
        <p14:creationId xmlns:p14="http://schemas.microsoft.com/office/powerpoint/2010/main" val="1492565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r>
              <a:rPr lang="en-US" altLang="en-US"/>
              <a:t>Notification</a:t>
            </a:r>
          </a:p>
        </p:txBody>
      </p:sp>
      <p:sp>
        <p:nvSpPr>
          <p:cNvPr id="33795" name="Rectangle 3"/>
          <p:cNvSpPr>
            <a:spLocks noGrp="1" noChangeArrowheads="1"/>
          </p:cNvSpPr>
          <p:nvPr>
            <p:ph type="body" idx="4294967295"/>
          </p:nvPr>
        </p:nvSpPr>
        <p:spPr>
          <a:xfrm>
            <a:off x="533400" y="1219200"/>
            <a:ext cx="8077200" cy="4525963"/>
          </a:xfrm>
        </p:spPr>
        <p:txBody>
          <a:bodyPr/>
          <a:lstStyle/>
          <a:p>
            <a:r>
              <a:rPr lang="en-US" altLang="en-US" dirty="0"/>
              <a:t>Employer shall notify each employee exposed at or above 85 dBA of the monitoring results.</a:t>
            </a:r>
          </a:p>
          <a:p>
            <a:endParaRPr lang="en-US" altLang="en-US" dirty="0"/>
          </a:p>
        </p:txBody>
      </p:sp>
      <p:sp>
        <p:nvSpPr>
          <p:cNvPr id="33796" name="Content Placeholder 3"/>
          <p:cNvSpPr>
            <a:spLocks/>
          </p:cNvSpPr>
          <p:nvPr/>
        </p:nvSpPr>
        <p:spPr bwMode="auto">
          <a:xfrm>
            <a:off x="7239000" y="609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1910.95(e)</a:t>
            </a:r>
          </a:p>
        </p:txBody>
      </p:sp>
      <p:pic>
        <p:nvPicPr>
          <p:cNvPr id="5" name="Picture 4">
            <a:extLst>
              <a:ext uri="{FF2B5EF4-FFF2-40B4-BE49-F238E27FC236}">
                <a16:creationId xmlns:a16="http://schemas.microsoft.com/office/drawing/2014/main" id="{66A9F575-887B-4476-AD0C-45CA51C91E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8200" y="3553240"/>
            <a:ext cx="3886199" cy="2341263"/>
          </a:xfrm>
          <a:prstGeom prst="rect">
            <a:avLst/>
          </a:prstGeom>
        </p:spPr>
      </p:pic>
    </p:spTree>
    <p:extLst>
      <p:ext uri="{BB962C8B-B14F-4D97-AF65-F5344CB8AC3E}">
        <p14:creationId xmlns:p14="http://schemas.microsoft.com/office/powerpoint/2010/main" val="510685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altLang="en-US"/>
              <a:t>Audiometric Testing Program</a:t>
            </a:r>
          </a:p>
        </p:txBody>
      </p:sp>
      <p:sp>
        <p:nvSpPr>
          <p:cNvPr id="35843" name="Rectangle 3"/>
          <p:cNvSpPr>
            <a:spLocks noGrp="1" noChangeArrowheads="1"/>
          </p:cNvSpPr>
          <p:nvPr>
            <p:ph type="body" idx="4294967295"/>
          </p:nvPr>
        </p:nvSpPr>
        <p:spPr>
          <a:xfrm>
            <a:off x="533400" y="1295400"/>
            <a:ext cx="8077200" cy="5029200"/>
          </a:xfrm>
        </p:spPr>
        <p:txBody>
          <a:bodyPr/>
          <a:lstStyle/>
          <a:p>
            <a:pPr>
              <a:lnSpc>
                <a:spcPct val="90000"/>
              </a:lnSpc>
            </a:pPr>
            <a:r>
              <a:rPr lang="en-US" altLang="en-US" dirty="0"/>
              <a:t>Audiometric testing program implemented when noise exposures equal or exceed the action level.</a:t>
            </a:r>
          </a:p>
          <a:p>
            <a:pPr>
              <a:lnSpc>
                <a:spcPct val="90000"/>
              </a:lnSpc>
            </a:pPr>
            <a:endParaRPr lang="en-US" altLang="en-US" sz="800" dirty="0"/>
          </a:p>
          <a:p>
            <a:pPr lvl="1">
              <a:lnSpc>
                <a:spcPct val="90000"/>
              </a:lnSpc>
            </a:pPr>
            <a:r>
              <a:rPr lang="en-US" altLang="en-US" dirty="0"/>
              <a:t>Qualified person performs the hearing test, usually an audiologist.</a:t>
            </a:r>
          </a:p>
          <a:p>
            <a:pPr lvl="1">
              <a:lnSpc>
                <a:spcPct val="90000"/>
              </a:lnSpc>
            </a:pPr>
            <a:endParaRPr lang="en-US" altLang="en-US" sz="1000" dirty="0"/>
          </a:p>
          <a:p>
            <a:pPr lvl="1">
              <a:lnSpc>
                <a:spcPct val="90000"/>
              </a:lnSpc>
            </a:pPr>
            <a:r>
              <a:rPr lang="en-US" altLang="en-US" dirty="0"/>
              <a:t>Results interpreted by qualified person.</a:t>
            </a:r>
          </a:p>
          <a:p>
            <a:pPr>
              <a:lnSpc>
                <a:spcPct val="90000"/>
              </a:lnSpc>
            </a:pPr>
            <a:endParaRPr lang="en-US" altLang="en-US" dirty="0"/>
          </a:p>
          <a:p>
            <a:pPr>
              <a:lnSpc>
                <a:spcPct val="90000"/>
              </a:lnSpc>
            </a:pPr>
            <a:r>
              <a:rPr lang="en-US" altLang="en-US" dirty="0"/>
              <a:t>Audiometer checked before each use and calibrated acoustically annually.</a:t>
            </a:r>
          </a:p>
          <a:p>
            <a:pPr>
              <a:lnSpc>
                <a:spcPct val="90000"/>
              </a:lnSpc>
            </a:pPr>
            <a:endParaRPr lang="en-US" altLang="en-US" sz="800" dirty="0"/>
          </a:p>
          <a:p>
            <a:pPr lvl="1">
              <a:lnSpc>
                <a:spcPct val="90000"/>
              </a:lnSpc>
            </a:pPr>
            <a:r>
              <a:rPr lang="en-US" altLang="en-US" dirty="0"/>
              <a:t>Records of calibrations required.</a:t>
            </a:r>
          </a:p>
          <a:p>
            <a:pPr>
              <a:lnSpc>
                <a:spcPct val="90000"/>
              </a:lnSpc>
            </a:pPr>
            <a:endParaRPr lang="en-US" altLang="en-US" dirty="0"/>
          </a:p>
        </p:txBody>
      </p:sp>
      <p:sp>
        <p:nvSpPr>
          <p:cNvPr id="35844" name="Content Placeholder 3"/>
          <p:cNvSpPr>
            <a:spLocks/>
          </p:cNvSpPr>
          <p:nvPr/>
        </p:nvSpPr>
        <p:spPr bwMode="auto">
          <a:xfrm>
            <a:off x="7239000" y="609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1910.95(g)</a:t>
            </a:r>
          </a:p>
        </p:txBody>
      </p:sp>
    </p:spTree>
    <p:extLst>
      <p:ext uri="{BB962C8B-B14F-4D97-AF65-F5344CB8AC3E}">
        <p14:creationId xmlns:p14="http://schemas.microsoft.com/office/powerpoint/2010/main" val="225893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altLang="en-US"/>
              <a:t>Audiometric Testing</a:t>
            </a:r>
          </a:p>
        </p:txBody>
      </p:sp>
      <p:sp>
        <p:nvSpPr>
          <p:cNvPr id="37891" name="Rectangle 3"/>
          <p:cNvSpPr>
            <a:spLocks noGrp="1" noChangeArrowheads="1"/>
          </p:cNvSpPr>
          <p:nvPr>
            <p:ph type="body" idx="4294967295"/>
          </p:nvPr>
        </p:nvSpPr>
        <p:spPr>
          <a:xfrm>
            <a:off x="533400" y="1295400"/>
            <a:ext cx="8077200" cy="4525963"/>
          </a:xfrm>
        </p:spPr>
        <p:txBody>
          <a:bodyPr/>
          <a:lstStyle/>
          <a:p>
            <a:r>
              <a:rPr lang="en-US" altLang="en-US" sz="3000" dirty="0"/>
              <a:t>Provided at no cost to the employee.</a:t>
            </a:r>
            <a:endParaRPr lang="en-US" altLang="en-US" sz="1200" dirty="0"/>
          </a:p>
          <a:p>
            <a:endParaRPr lang="en-US" altLang="en-US" sz="800" dirty="0"/>
          </a:p>
          <a:p>
            <a:pPr marL="742950" lvl="1" indent="-285750"/>
            <a:r>
              <a:rPr lang="en-US" altLang="en-US" sz="2600" dirty="0"/>
              <a:t>Baseline audiogram within 6 months of first exposure at or above action level.</a:t>
            </a:r>
          </a:p>
          <a:p>
            <a:pPr marL="742950" lvl="1" indent="-285750"/>
            <a:endParaRPr lang="en-US" altLang="en-US" sz="1000" dirty="0"/>
          </a:p>
          <a:p>
            <a:pPr marL="1143000" lvl="2" indent="-228600"/>
            <a:r>
              <a:rPr lang="en-US" altLang="en-US" sz="2100" dirty="0"/>
              <a:t>For mobile test van, </a:t>
            </a:r>
            <a:r>
              <a:rPr lang="en-US" altLang="en-US" sz="2200" u="sng" dirty="0"/>
              <a:t>&lt;</a:t>
            </a:r>
            <a:r>
              <a:rPr lang="en-US" altLang="en-US" sz="2200" dirty="0"/>
              <a:t> 12 months</a:t>
            </a:r>
          </a:p>
          <a:p>
            <a:endParaRPr lang="en-US" altLang="en-US" sz="1000" dirty="0"/>
          </a:p>
          <a:p>
            <a:endParaRPr lang="en-US" altLang="en-US" sz="3000" dirty="0"/>
          </a:p>
          <a:p>
            <a:r>
              <a:rPr lang="en-US" altLang="en-US" sz="3000" dirty="0"/>
              <a:t>Provided initially and annually.</a:t>
            </a:r>
          </a:p>
          <a:p>
            <a:pPr marL="742950" lvl="1" indent="-285750"/>
            <a:endParaRPr lang="en-US" altLang="en-US" sz="800" dirty="0"/>
          </a:p>
          <a:p>
            <a:pPr marL="742950" lvl="1" indent="-285750"/>
            <a:r>
              <a:rPr lang="en-US" altLang="en-US" sz="2600" dirty="0"/>
              <a:t>Allowance for aging </a:t>
            </a:r>
          </a:p>
          <a:p>
            <a:pPr marL="1143000" lvl="2" indent="-228600"/>
            <a:endParaRPr lang="en-US" altLang="en-US" sz="1000" dirty="0"/>
          </a:p>
          <a:p>
            <a:pPr marL="742950" lvl="1" indent="-285750"/>
            <a:r>
              <a:rPr lang="en-US" altLang="en-US" sz="2600" dirty="0"/>
              <a:t>STS notification</a:t>
            </a:r>
            <a:endParaRPr lang="en-US" altLang="en-US" dirty="0"/>
          </a:p>
          <a:p>
            <a:endParaRPr lang="en-US" altLang="en-US" dirty="0"/>
          </a:p>
        </p:txBody>
      </p:sp>
      <p:sp>
        <p:nvSpPr>
          <p:cNvPr id="37892" name="Content Placeholder 3"/>
          <p:cNvSpPr>
            <a:spLocks/>
          </p:cNvSpPr>
          <p:nvPr/>
        </p:nvSpPr>
        <p:spPr bwMode="auto">
          <a:xfrm>
            <a:off x="7239000" y="609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1910.95(g)</a:t>
            </a:r>
          </a:p>
        </p:txBody>
      </p:sp>
    </p:spTree>
    <p:extLst>
      <p:ext uri="{BB962C8B-B14F-4D97-AF65-F5344CB8AC3E}">
        <p14:creationId xmlns:p14="http://schemas.microsoft.com/office/powerpoint/2010/main" val="655052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a:t>Example of an Audiogram</a:t>
            </a:r>
          </a:p>
        </p:txBody>
      </p:sp>
      <p:pic>
        <p:nvPicPr>
          <p:cNvPr id="88" name="Picture 87">
            <a:extLst>
              <a:ext uri="{FF2B5EF4-FFF2-40B4-BE49-F238E27FC236}">
                <a16:creationId xmlns:a16="http://schemas.microsoft.com/office/drawing/2014/main" id="{B6DB8EBE-00EC-46C6-8589-CB3E3025BA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992" y="1219200"/>
            <a:ext cx="7760408" cy="4675303"/>
          </a:xfrm>
          <a:prstGeom prst="rect">
            <a:avLst/>
          </a:prstGeom>
        </p:spPr>
      </p:pic>
    </p:spTree>
    <p:extLst>
      <p:ext uri="{BB962C8B-B14F-4D97-AF65-F5344CB8AC3E}">
        <p14:creationId xmlns:p14="http://schemas.microsoft.com/office/powerpoint/2010/main" val="133762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r>
              <a:rPr lang="en-US" altLang="en-US"/>
              <a:t>STS Notification</a:t>
            </a:r>
          </a:p>
        </p:txBody>
      </p:sp>
      <p:sp>
        <p:nvSpPr>
          <p:cNvPr id="41987" name="Rectangle 3"/>
          <p:cNvSpPr>
            <a:spLocks noGrp="1" noChangeArrowheads="1"/>
          </p:cNvSpPr>
          <p:nvPr>
            <p:ph type="body" idx="4294967295"/>
          </p:nvPr>
        </p:nvSpPr>
        <p:spPr>
          <a:xfrm>
            <a:off x="533400" y="1143000"/>
            <a:ext cx="7924800" cy="4724400"/>
          </a:xfrm>
        </p:spPr>
        <p:txBody>
          <a:bodyPr/>
          <a:lstStyle/>
          <a:p>
            <a:r>
              <a:rPr lang="en-US" altLang="en-US" dirty="0"/>
              <a:t>Recall standard threshold shift definition:</a:t>
            </a:r>
          </a:p>
          <a:p>
            <a:pPr marL="742950" lvl="1" indent="-285750"/>
            <a:endParaRPr lang="en-US" altLang="en-US" sz="1000" dirty="0"/>
          </a:p>
          <a:p>
            <a:pPr marL="742950" lvl="1" indent="-285750"/>
            <a:r>
              <a:rPr lang="en-US" altLang="en-US" dirty="0"/>
              <a:t> </a:t>
            </a:r>
            <a:r>
              <a:rPr lang="en-US" altLang="en-US" u="sng" dirty="0"/>
              <a:t>&gt;</a:t>
            </a:r>
            <a:r>
              <a:rPr lang="en-US" altLang="en-US" dirty="0"/>
              <a:t> 10 dB average loss at 2000, 3000 and 4000 kH</a:t>
            </a:r>
            <a:r>
              <a:rPr lang="en-US" altLang="en-US" sz="2000" dirty="0"/>
              <a:t>z</a:t>
            </a:r>
          </a:p>
          <a:p>
            <a:pPr marL="742950" lvl="1" indent="-285750"/>
            <a:endParaRPr lang="en-US" altLang="en-US" sz="2000" dirty="0"/>
          </a:p>
          <a:p>
            <a:r>
              <a:rPr lang="en-US" altLang="en-US" dirty="0"/>
              <a:t>Employer may retest within 30 days to verify the STS.</a:t>
            </a:r>
          </a:p>
          <a:p>
            <a:endParaRPr lang="en-US" altLang="en-US" dirty="0"/>
          </a:p>
          <a:p>
            <a:r>
              <a:rPr lang="en-US" altLang="en-US" dirty="0"/>
              <a:t>Audiologist shall determine need for further evaluation.</a:t>
            </a:r>
          </a:p>
          <a:p>
            <a:endParaRPr lang="en-US" altLang="en-US" dirty="0"/>
          </a:p>
          <a:p>
            <a:r>
              <a:rPr lang="en-US" altLang="en-US" dirty="0"/>
              <a:t>Employer shall notify the employee of the STS </a:t>
            </a:r>
            <a:r>
              <a:rPr lang="en-US" altLang="en-US" i="1" dirty="0"/>
              <a:t>in writing within 21 days.</a:t>
            </a:r>
          </a:p>
          <a:p>
            <a:endParaRPr lang="en-US" altLang="en-US" sz="2400" dirty="0"/>
          </a:p>
        </p:txBody>
      </p:sp>
      <p:sp>
        <p:nvSpPr>
          <p:cNvPr id="41988" name="Content Placeholder 3"/>
          <p:cNvSpPr>
            <a:spLocks/>
          </p:cNvSpPr>
          <p:nvPr/>
        </p:nvSpPr>
        <p:spPr bwMode="auto">
          <a:xfrm>
            <a:off x="7239000" y="609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1910.95(g)</a:t>
            </a:r>
          </a:p>
        </p:txBody>
      </p:sp>
    </p:spTree>
    <p:extLst>
      <p:ext uri="{BB962C8B-B14F-4D97-AF65-F5344CB8AC3E}">
        <p14:creationId xmlns:p14="http://schemas.microsoft.com/office/powerpoint/2010/main" val="1165447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Audiogram with 2 STS, 1 PHL</a:t>
            </a:r>
          </a:p>
        </p:txBody>
      </p:sp>
      <p:pic>
        <p:nvPicPr>
          <p:cNvPr id="3" name="Picture 2">
            <a:extLst>
              <a:ext uri="{FF2B5EF4-FFF2-40B4-BE49-F238E27FC236}">
                <a16:creationId xmlns:a16="http://schemas.microsoft.com/office/drawing/2014/main" id="{74B4E1E3-025F-497C-B3E7-066CD4D64D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1152525"/>
            <a:ext cx="8191500" cy="4714875"/>
          </a:xfrm>
          <a:prstGeom prst="rect">
            <a:avLst/>
          </a:prstGeom>
        </p:spPr>
      </p:pic>
      <p:sp>
        <p:nvSpPr>
          <p:cNvPr id="2" name="TextBox 1"/>
          <p:cNvSpPr txBox="1"/>
          <p:nvPr/>
        </p:nvSpPr>
        <p:spPr>
          <a:xfrm>
            <a:off x="6248400" y="5742801"/>
            <a:ext cx="2267672" cy="276999"/>
          </a:xfrm>
          <a:prstGeom prst="rect">
            <a:avLst/>
          </a:prstGeom>
          <a:noFill/>
        </p:spPr>
        <p:txBody>
          <a:bodyPr wrap="none" rtlCol="0">
            <a:spAutoFit/>
          </a:bodyPr>
          <a:lstStyle/>
          <a:p>
            <a:r>
              <a:rPr lang="en-US" sz="1200" u="none" dirty="0">
                <a:latin typeface="+mj-lt"/>
              </a:rPr>
              <a:t>PHL – Permanent hearing loss</a:t>
            </a:r>
          </a:p>
        </p:txBody>
      </p:sp>
    </p:spTree>
    <p:extLst>
      <p:ext uri="{BB962C8B-B14F-4D97-AF65-F5344CB8AC3E}">
        <p14:creationId xmlns:p14="http://schemas.microsoft.com/office/powerpoint/2010/main" val="10357771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r>
              <a:rPr lang="en-US" altLang="en-US"/>
              <a:t>Objectives</a:t>
            </a:r>
          </a:p>
        </p:txBody>
      </p:sp>
      <p:sp>
        <p:nvSpPr>
          <p:cNvPr id="7171" name="Rectangle 3"/>
          <p:cNvSpPr>
            <a:spLocks noGrp="1" noChangeArrowheads="1"/>
          </p:cNvSpPr>
          <p:nvPr>
            <p:ph type="body" idx="4294967295"/>
          </p:nvPr>
        </p:nvSpPr>
        <p:spPr>
          <a:xfrm>
            <a:off x="533400" y="1257300"/>
            <a:ext cx="8077200" cy="4343400"/>
          </a:xfrm>
        </p:spPr>
        <p:txBody>
          <a:bodyPr/>
          <a:lstStyle/>
          <a:p>
            <a:r>
              <a:rPr lang="en-US" altLang="en-US" dirty="0"/>
              <a:t>At the end of this course, students will:</a:t>
            </a:r>
          </a:p>
          <a:p>
            <a:endParaRPr lang="en-US" altLang="en-US" dirty="0"/>
          </a:p>
          <a:p>
            <a:pPr lvl="1"/>
            <a:r>
              <a:rPr lang="en-US" altLang="en-US" dirty="0"/>
              <a:t>Be able to distinguish between sound and noise</a:t>
            </a:r>
          </a:p>
          <a:p>
            <a:endParaRPr lang="en-US" altLang="en-US" dirty="0"/>
          </a:p>
          <a:p>
            <a:pPr lvl="1"/>
            <a:r>
              <a:rPr lang="en-US" altLang="en-US" dirty="0"/>
              <a:t>Be able list and discuss types of hearing loss</a:t>
            </a:r>
          </a:p>
          <a:p>
            <a:endParaRPr lang="en-US" altLang="en-US" dirty="0"/>
          </a:p>
          <a:p>
            <a:pPr lvl="1"/>
            <a:r>
              <a:rPr lang="en-US" altLang="en-US" dirty="0"/>
              <a:t>Become familiar with types of noise measuring equipment</a:t>
            </a:r>
          </a:p>
          <a:p>
            <a:endParaRPr lang="en-US" altLang="en-US" dirty="0"/>
          </a:p>
          <a:p>
            <a:pPr lvl="1"/>
            <a:r>
              <a:rPr lang="en-US" altLang="en-US" dirty="0"/>
              <a:t>Understand the requirements of 29 CFR 1910.95</a:t>
            </a:r>
          </a:p>
        </p:txBody>
      </p:sp>
      <p:sp>
        <p:nvSpPr>
          <p:cNvPr id="7172" name="Text Box 10"/>
          <p:cNvSpPr txBox="1">
            <a:spLocks noChangeArrowheads="1"/>
          </p:cNvSpPr>
          <p:nvPr/>
        </p:nvSpPr>
        <p:spPr bwMode="auto">
          <a:xfrm>
            <a:off x="6705600" y="5334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r>
              <a:rPr lang="en-US" altLang="en-US" sz="1800" b="0" u="none" dirty="0">
                <a:latin typeface="Avenir Next LT Pro Light" panose="020B0304020202020204" pitchFamily="34" charset="0"/>
              </a:rPr>
              <a:t>29 CFR 1910.95</a:t>
            </a:r>
          </a:p>
        </p:txBody>
      </p:sp>
    </p:spTree>
    <p:extLst>
      <p:ext uri="{BB962C8B-B14F-4D97-AF65-F5344CB8AC3E}">
        <p14:creationId xmlns:p14="http://schemas.microsoft.com/office/powerpoint/2010/main" val="105449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altLang="en-US"/>
              <a:t>STS Requirements</a:t>
            </a:r>
          </a:p>
        </p:txBody>
      </p:sp>
      <p:sp>
        <p:nvSpPr>
          <p:cNvPr id="46083" name="Rectangle 3"/>
          <p:cNvSpPr>
            <a:spLocks noGrp="1" noChangeArrowheads="1"/>
          </p:cNvSpPr>
          <p:nvPr>
            <p:ph type="body" idx="4294967295"/>
          </p:nvPr>
        </p:nvSpPr>
        <p:spPr>
          <a:xfrm>
            <a:off x="533400" y="1219200"/>
            <a:ext cx="8229600" cy="4800600"/>
          </a:xfrm>
        </p:spPr>
        <p:txBody>
          <a:bodyPr/>
          <a:lstStyle/>
          <a:p>
            <a:r>
              <a:rPr lang="en-US" altLang="en-US" dirty="0"/>
              <a:t>If a work-related STS occurs, employees:</a:t>
            </a:r>
            <a:endParaRPr lang="en-US" altLang="en-US" sz="1200" dirty="0"/>
          </a:p>
          <a:p>
            <a:endParaRPr lang="en-US" altLang="en-US" sz="1000" dirty="0"/>
          </a:p>
          <a:p>
            <a:pPr marL="742950" lvl="1" indent="-285750"/>
            <a:r>
              <a:rPr lang="en-US" altLang="en-US" dirty="0"/>
              <a:t>Not using hearing protection shall be fitted for hearing protection and trained.</a:t>
            </a:r>
          </a:p>
          <a:p>
            <a:endParaRPr lang="en-US" altLang="en-US" sz="1000" dirty="0"/>
          </a:p>
          <a:p>
            <a:pPr marL="742950" lvl="1" indent="-285750"/>
            <a:r>
              <a:rPr lang="en-US" altLang="en-US" dirty="0"/>
              <a:t>Shall be refitted and retrained, if already using hearing protection.</a:t>
            </a:r>
            <a:endParaRPr lang="en-US" altLang="en-US" sz="1200" dirty="0"/>
          </a:p>
          <a:p>
            <a:endParaRPr lang="en-US" altLang="en-US" sz="1000" dirty="0"/>
          </a:p>
          <a:p>
            <a:pPr marL="742950" lvl="1" indent="-285750"/>
            <a:r>
              <a:rPr lang="en-US" altLang="en-US" dirty="0"/>
              <a:t>Shall be referred for audiological or ontological exam, if necessary and appropriate.</a:t>
            </a:r>
          </a:p>
          <a:p>
            <a:endParaRPr lang="en-US" altLang="en-US" dirty="0"/>
          </a:p>
        </p:txBody>
      </p:sp>
      <p:sp>
        <p:nvSpPr>
          <p:cNvPr id="46084" name="Content Placeholder 3"/>
          <p:cNvSpPr>
            <a:spLocks/>
          </p:cNvSpPr>
          <p:nvPr/>
        </p:nvSpPr>
        <p:spPr bwMode="auto">
          <a:xfrm>
            <a:off x="7239000" y="609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1910.95(g)</a:t>
            </a:r>
          </a:p>
        </p:txBody>
      </p:sp>
    </p:spTree>
    <p:extLst>
      <p:ext uri="{BB962C8B-B14F-4D97-AF65-F5344CB8AC3E}">
        <p14:creationId xmlns:p14="http://schemas.microsoft.com/office/powerpoint/2010/main" val="396444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r>
              <a:rPr lang="en-US" altLang="en-US"/>
              <a:t>Hearing Protectors</a:t>
            </a:r>
          </a:p>
        </p:txBody>
      </p:sp>
      <p:sp>
        <p:nvSpPr>
          <p:cNvPr id="48131" name="Rectangle 3"/>
          <p:cNvSpPr>
            <a:spLocks noGrp="1" noChangeArrowheads="1"/>
          </p:cNvSpPr>
          <p:nvPr>
            <p:ph type="body" idx="4294967295"/>
          </p:nvPr>
        </p:nvSpPr>
        <p:spPr>
          <a:xfrm>
            <a:off x="533400" y="1295400"/>
            <a:ext cx="8077200" cy="4525963"/>
          </a:xfrm>
        </p:spPr>
        <p:txBody>
          <a:bodyPr/>
          <a:lstStyle/>
          <a:p>
            <a:r>
              <a:rPr lang="en-US" altLang="en-US" dirty="0"/>
              <a:t>Shall be available when employees are exposed at or above the </a:t>
            </a:r>
            <a:r>
              <a:rPr lang="en-US" altLang="en-US" b="1" dirty="0"/>
              <a:t>“action level”.</a:t>
            </a:r>
            <a:r>
              <a:rPr lang="en-US" altLang="en-US" dirty="0"/>
              <a:t> </a:t>
            </a:r>
            <a:endParaRPr lang="en-US" altLang="en-US" sz="1200" dirty="0"/>
          </a:p>
          <a:p>
            <a:pPr>
              <a:buFont typeface="Wingdings" panose="05000000000000000000" pitchFamily="2" charset="2"/>
              <a:buNone/>
            </a:pPr>
            <a:endParaRPr lang="en-US" altLang="en-US" sz="1000" dirty="0"/>
          </a:p>
          <a:p>
            <a:pPr>
              <a:buFont typeface="Wingdings" panose="05000000000000000000" pitchFamily="2" charset="2"/>
              <a:buNone/>
            </a:pPr>
            <a:endParaRPr lang="en-US" altLang="en-US" sz="1000" dirty="0"/>
          </a:p>
          <a:p>
            <a:r>
              <a:rPr lang="en-US" altLang="en-US" dirty="0"/>
              <a:t>Employees are required to use when:</a:t>
            </a:r>
          </a:p>
          <a:p>
            <a:endParaRPr lang="en-US" altLang="en-US" sz="1000" dirty="0"/>
          </a:p>
          <a:p>
            <a:pPr marL="742950" lvl="1" indent="-285750"/>
            <a:r>
              <a:rPr lang="en-US" altLang="en-US" dirty="0"/>
              <a:t>Exposed at or above 90 dBA</a:t>
            </a:r>
          </a:p>
          <a:p>
            <a:endParaRPr lang="en-US" altLang="en-US" sz="1000" dirty="0"/>
          </a:p>
          <a:p>
            <a:pPr marL="742950" lvl="1" indent="-285750"/>
            <a:r>
              <a:rPr lang="en-US" altLang="en-US" dirty="0"/>
              <a:t>Exposed at or above 85 dBA</a:t>
            </a:r>
          </a:p>
          <a:p>
            <a:pPr marL="1136650" lvl="2" indent="-285750"/>
            <a:endParaRPr lang="en-US" altLang="en-US" sz="1000" dirty="0"/>
          </a:p>
          <a:p>
            <a:pPr marL="1136650" lvl="2" indent="-285750"/>
            <a:r>
              <a:rPr lang="en-US" altLang="en-US" dirty="0"/>
              <a:t>Who has not yet had a baseline audiogram</a:t>
            </a:r>
          </a:p>
          <a:p>
            <a:pPr marL="1136650" lvl="2" indent="-285750"/>
            <a:endParaRPr lang="en-US" altLang="en-US" sz="1000" dirty="0"/>
          </a:p>
          <a:p>
            <a:pPr marL="1136650" lvl="2" indent="-285750"/>
            <a:r>
              <a:rPr lang="en-US" altLang="en-US" dirty="0"/>
              <a:t>Experienced an STS</a:t>
            </a:r>
          </a:p>
          <a:p>
            <a:pPr marL="457200" lvl="1" indent="0">
              <a:buNone/>
            </a:pPr>
            <a:endParaRPr lang="en-US" altLang="en-US" dirty="0"/>
          </a:p>
          <a:p>
            <a:endParaRPr lang="en-US" altLang="en-US" dirty="0"/>
          </a:p>
        </p:txBody>
      </p:sp>
      <p:sp>
        <p:nvSpPr>
          <p:cNvPr id="48132" name="Content Placeholder 3"/>
          <p:cNvSpPr>
            <a:spLocks/>
          </p:cNvSpPr>
          <p:nvPr/>
        </p:nvSpPr>
        <p:spPr bwMode="auto">
          <a:xfrm>
            <a:off x="7239000" y="609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a:t>
            </a:r>
            <a:r>
              <a:rPr lang="en-US" altLang="en-US" sz="2000" b="0" u="none" dirty="0" err="1">
                <a:latin typeface="Avenir Next LT Pro Light" panose="020B0304020202020204" pitchFamily="34" charset="0"/>
              </a:rPr>
              <a:t>i</a:t>
            </a:r>
            <a:r>
              <a:rPr lang="en-US" altLang="en-US" sz="2000" b="0" u="none" dirty="0">
                <a:latin typeface="Avenir Next LT Pro Light" panose="020B0304020202020204" pitchFamily="34" charset="0"/>
              </a:rPr>
              <a:t>)</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0878" y="4419600"/>
            <a:ext cx="1869722" cy="1524000"/>
          </a:xfrm>
          <a:prstGeom prst="rect">
            <a:avLst/>
          </a:prstGeom>
        </p:spPr>
      </p:pic>
    </p:spTree>
    <p:extLst>
      <p:ext uri="{BB962C8B-B14F-4D97-AF65-F5344CB8AC3E}">
        <p14:creationId xmlns:p14="http://schemas.microsoft.com/office/powerpoint/2010/main" val="1738308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r>
              <a:rPr lang="en-US" altLang="en-US"/>
              <a:t>Hearing Protectors</a:t>
            </a:r>
          </a:p>
        </p:txBody>
      </p:sp>
      <p:sp>
        <p:nvSpPr>
          <p:cNvPr id="50179" name="Rectangle 3"/>
          <p:cNvSpPr>
            <a:spLocks noGrp="1" noChangeArrowheads="1"/>
          </p:cNvSpPr>
          <p:nvPr>
            <p:ph type="body" idx="4294967295"/>
          </p:nvPr>
        </p:nvSpPr>
        <p:spPr>
          <a:xfrm>
            <a:off x="589547" y="1447800"/>
            <a:ext cx="4363453" cy="4297363"/>
          </a:xfrm>
        </p:spPr>
        <p:txBody>
          <a:bodyPr/>
          <a:lstStyle/>
          <a:p>
            <a:r>
              <a:rPr lang="en-US" altLang="en-US" dirty="0"/>
              <a:t>Provided at no cost to the employee</a:t>
            </a:r>
          </a:p>
          <a:p>
            <a:endParaRPr lang="en-US" altLang="en-US" sz="1000" dirty="0"/>
          </a:p>
          <a:p>
            <a:endParaRPr lang="en-US" altLang="en-US" sz="1000" dirty="0"/>
          </a:p>
          <a:p>
            <a:r>
              <a:rPr lang="en-US" altLang="en-US" dirty="0"/>
              <a:t>Selection from a variety of hearing protector types</a:t>
            </a:r>
          </a:p>
          <a:p>
            <a:endParaRPr lang="en-US" altLang="en-US" sz="1000" dirty="0"/>
          </a:p>
          <a:p>
            <a:endParaRPr lang="en-US" altLang="en-US" sz="1000" dirty="0"/>
          </a:p>
          <a:p>
            <a:r>
              <a:rPr lang="en-US" altLang="en-US" dirty="0"/>
              <a:t>Properly fitted</a:t>
            </a:r>
          </a:p>
          <a:p>
            <a:endParaRPr lang="en-US" altLang="en-US" sz="1000" dirty="0"/>
          </a:p>
          <a:p>
            <a:endParaRPr lang="en-US" altLang="en-US" sz="1000" dirty="0"/>
          </a:p>
          <a:p>
            <a:r>
              <a:rPr lang="en-US" altLang="en-US" dirty="0"/>
              <a:t>Replaced as necessary</a:t>
            </a:r>
          </a:p>
          <a:p>
            <a:endParaRPr lang="en-US" altLang="en-US" dirty="0"/>
          </a:p>
        </p:txBody>
      </p:sp>
      <p:sp>
        <p:nvSpPr>
          <p:cNvPr id="50180" name="Content Placeholder 3"/>
          <p:cNvSpPr>
            <a:spLocks/>
          </p:cNvSpPr>
          <p:nvPr/>
        </p:nvSpPr>
        <p:spPr bwMode="auto">
          <a:xfrm>
            <a:off x="7239000" y="609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a:t>
            </a:r>
            <a:r>
              <a:rPr lang="en-US" altLang="en-US" sz="2000" b="0" u="none" dirty="0" err="1">
                <a:latin typeface="Avenir Next LT Pro Light" panose="020B0304020202020204" pitchFamily="34" charset="0"/>
              </a:rPr>
              <a:t>i</a:t>
            </a:r>
            <a:r>
              <a:rPr lang="en-US" altLang="en-US" sz="2000" b="0" u="none" dirty="0">
                <a:latin typeface="Avenir Next LT Pro Light" panose="020B0304020202020204" pitchFamily="34" charset="0"/>
              </a:rPr>
              <a:t>)</a:t>
            </a:r>
          </a:p>
        </p:txBody>
      </p:sp>
      <p:pic>
        <p:nvPicPr>
          <p:cNvPr id="7" name="Picture 6"/>
          <p:cNvPicPr>
            <a:picLocks noChangeAspect="1"/>
          </p:cNvPicPr>
          <p:nvPr/>
        </p:nvPicPr>
        <p:blipFill>
          <a:blip r:embed="rId3"/>
          <a:stretch>
            <a:fillRect/>
          </a:stretch>
        </p:blipFill>
        <p:spPr>
          <a:xfrm>
            <a:off x="5002647" y="3224463"/>
            <a:ext cx="3677622" cy="2678178"/>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4583" y="1302840"/>
            <a:ext cx="2053749" cy="1748336"/>
          </a:xfrm>
          <a:prstGeom prst="rect">
            <a:avLst/>
          </a:prstGeom>
        </p:spPr>
      </p:pic>
    </p:spTree>
    <p:extLst>
      <p:ext uri="{BB962C8B-B14F-4D97-AF65-F5344CB8AC3E}">
        <p14:creationId xmlns:p14="http://schemas.microsoft.com/office/powerpoint/2010/main" val="3872980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r>
              <a:rPr lang="en-US" altLang="en-US"/>
              <a:t>Hearing Protector Attenuation</a:t>
            </a:r>
          </a:p>
        </p:txBody>
      </p:sp>
      <p:sp>
        <p:nvSpPr>
          <p:cNvPr id="52227" name="Rectangle 3"/>
          <p:cNvSpPr>
            <a:spLocks noGrp="1" noChangeArrowheads="1"/>
          </p:cNvSpPr>
          <p:nvPr>
            <p:ph type="body" idx="4294967295"/>
          </p:nvPr>
        </p:nvSpPr>
        <p:spPr>
          <a:xfrm>
            <a:off x="457200" y="1295400"/>
            <a:ext cx="8382000" cy="5105400"/>
          </a:xfrm>
        </p:spPr>
        <p:txBody>
          <a:bodyPr/>
          <a:lstStyle/>
          <a:p>
            <a:r>
              <a:rPr lang="en-US" altLang="en-US" dirty="0"/>
              <a:t>Hearing protectors shall:</a:t>
            </a:r>
          </a:p>
          <a:p>
            <a:endParaRPr lang="en-US" altLang="en-US" sz="1000" dirty="0"/>
          </a:p>
          <a:p>
            <a:pPr marL="742950" lvl="1" indent="-285750"/>
            <a:r>
              <a:rPr lang="en-US" altLang="en-US" dirty="0"/>
              <a:t>For overexposed employees</a:t>
            </a:r>
          </a:p>
          <a:p>
            <a:pPr marL="742950" lvl="1" indent="-285750"/>
            <a:endParaRPr lang="en-US" altLang="en-US" sz="800" dirty="0"/>
          </a:p>
          <a:p>
            <a:pPr marL="1143000" lvl="2" indent="-228600"/>
            <a:r>
              <a:rPr lang="en-US" altLang="en-US" dirty="0"/>
              <a:t>Attenuate &lt; 90 </a:t>
            </a:r>
            <a:r>
              <a:rPr lang="en-US" altLang="en-US" dirty="0" err="1"/>
              <a:t>dBA</a:t>
            </a:r>
            <a:r>
              <a:rPr lang="en-US" altLang="en-US" dirty="0"/>
              <a:t> 8-hr TWA</a:t>
            </a:r>
          </a:p>
          <a:p>
            <a:pPr marL="1143000" lvl="2" indent="-228600"/>
            <a:endParaRPr lang="en-US" altLang="en-US" dirty="0"/>
          </a:p>
          <a:p>
            <a:endParaRPr lang="en-US" altLang="en-US" sz="1000" dirty="0"/>
          </a:p>
          <a:p>
            <a:pPr marL="742950" lvl="1" indent="-285750"/>
            <a:r>
              <a:rPr lang="en-US" altLang="en-US" dirty="0"/>
              <a:t>For employees that had a STS</a:t>
            </a:r>
          </a:p>
          <a:p>
            <a:pPr marL="742950" lvl="1" indent="-285750"/>
            <a:endParaRPr lang="en-US" altLang="en-US" sz="800" dirty="0"/>
          </a:p>
          <a:p>
            <a:pPr marL="1143000" lvl="2" indent="-228600"/>
            <a:r>
              <a:rPr lang="en-US" altLang="en-US" dirty="0"/>
              <a:t>Attenuate &lt; 85 </a:t>
            </a:r>
            <a:r>
              <a:rPr lang="en-US" altLang="en-US" dirty="0" err="1"/>
              <a:t>dBA</a:t>
            </a:r>
            <a:r>
              <a:rPr lang="en-US" altLang="en-US" dirty="0"/>
              <a:t> 8-hr TWA</a:t>
            </a:r>
          </a:p>
          <a:p>
            <a:pPr marL="1143000" lvl="2" indent="-228600"/>
            <a:endParaRPr lang="en-US" altLang="en-US" dirty="0"/>
          </a:p>
          <a:p>
            <a:endParaRPr lang="en-US" altLang="en-US" sz="1000" dirty="0"/>
          </a:p>
          <a:p>
            <a:pPr marL="742950" lvl="1" indent="-285750"/>
            <a:r>
              <a:rPr lang="en-US" altLang="en-US" dirty="0"/>
              <a:t>Whenever noise exposures increase</a:t>
            </a:r>
          </a:p>
          <a:p>
            <a:pPr marL="742950" lvl="1" indent="-285750"/>
            <a:endParaRPr lang="en-US" altLang="en-US" sz="800" dirty="0"/>
          </a:p>
          <a:p>
            <a:pPr marL="1143000" lvl="2" indent="-228600"/>
            <a:r>
              <a:rPr lang="en-US" altLang="en-US" dirty="0"/>
              <a:t>Be reevaluated to determine adequacy</a:t>
            </a:r>
          </a:p>
          <a:p>
            <a:pPr marL="742950" lvl="1" indent="-285750"/>
            <a:endParaRPr lang="en-US" altLang="en-US" dirty="0"/>
          </a:p>
          <a:p>
            <a:endParaRPr lang="en-US" altLang="en-US" dirty="0"/>
          </a:p>
        </p:txBody>
      </p:sp>
      <p:sp>
        <p:nvSpPr>
          <p:cNvPr id="52228" name="Content Placeholder 3"/>
          <p:cNvSpPr>
            <a:spLocks/>
          </p:cNvSpPr>
          <p:nvPr/>
        </p:nvSpPr>
        <p:spPr bwMode="auto">
          <a:xfrm>
            <a:off x="7315200" y="609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1910.95(j)</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5428" y="1374028"/>
            <a:ext cx="3249472" cy="2945559"/>
          </a:xfrm>
          <a:prstGeom prst="rect">
            <a:avLst/>
          </a:prstGeom>
        </p:spPr>
      </p:pic>
    </p:spTree>
    <p:extLst>
      <p:ext uri="{BB962C8B-B14F-4D97-AF65-F5344CB8AC3E}">
        <p14:creationId xmlns:p14="http://schemas.microsoft.com/office/powerpoint/2010/main" val="3036916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457200"/>
            <a:ext cx="7924800" cy="523875"/>
          </a:xfrm>
        </p:spPr>
        <p:txBody>
          <a:bodyPr>
            <a:normAutofit fontScale="90000"/>
          </a:bodyPr>
          <a:lstStyle/>
          <a:p>
            <a:r>
              <a:rPr lang="en-US" altLang="en-US" sz="3400"/>
              <a:t>Noise Reduction Rating (NRR)</a:t>
            </a:r>
          </a:p>
        </p:txBody>
      </p:sp>
      <p:sp>
        <p:nvSpPr>
          <p:cNvPr id="54275" name="Rectangle 3"/>
          <p:cNvSpPr>
            <a:spLocks noGrp="1" noChangeArrowheads="1"/>
          </p:cNvSpPr>
          <p:nvPr>
            <p:ph type="body" idx="1"/>
          </p:nvPr>
        </p:nvSpPr>
        <p:spPr>
          <a:xfrm>
            <a:off x="513347" y="1219200"/>
            <a:ext cx="8057566" cy="3733800"/>
          </a:xfrm>
        </p:spPr>
        <p:txBody>
          <a:bodyPr>
            <a:normAutofit fontScale="92500"/>
          </a:bodyPr>
          <a:lstStyle/>
          <a:p>
            <a:r>
              <a:rPr lang="en-US" altLang="en-US" dirty="0"/>
              <a:t>Defined as the maximum number of decibels that the hearing protector will reduce the sound level when worn.</a:t>
            </a:r>
          </a:p>
          <a:p>
            <a:endParaRPr lang="en-US" altLang="en-US" sz="800" dirty="0"/>
          </a:p>
          <a:p>
            <a:endParaRPr lang="en-US" altLang="en-US" sz="800" dirty="0"/>
          </a:p>
          <a:p>
            <a:endParaRPr lang="en-US" altLang="en-US" sz="800" dirty="0"/>
          </a:p>
          <a:p>
            <a:r>
              <a:rPr lang="en-US" altLang="en-US" dirty="0"/>
              <a:t>NRR must be on the hearing</a:t>
            </a:r>
          </a:p>
          <a:p>
            <a:pPr marL="336550" indent="-336550">
              <a:buNone/>
            </a:pPr>
            <a:r>
              <a:rPr lang="en-US" altLang="en-US" dirty="0"/>
              <a:t>   	protector package.</a:t>
            </a:r>
          </a:p>
          <a:p>
            <a:endParaRPr lang="en-US" altLang="en-US" sz="800" dirty="0"/>
          </a:p>
          <a:p>
            <a:endParaRPr lang="en-US" altLang="en-US" sz="800" dirty="0"/>
          </a:p>
          <a:p>
            <a:endParaRPr lang="en-US" altLang="en-US" sz="800" dirty="0"/>
          </a:p>
          <a:p>
            <a:r>
              <a:rPr lang="en-US" altLang="en-US" dirty="0"/>
              <a:t>NRR example for A-weighted </a:t>
            </a:r>
          </a:p>
          <a:p>
            <a:pPr marL="336550" indent="-336550">
              <a:buNone/>
            </a:pPr>
            <a:r>
              <a:rPr lang="en-US" altLang="en-US" dirty="0"/>
              <a:t>	data</a:t>
            </a:r>
          </a:p>
        </p:txBody>
      </p:sp>
      <p:sp>
        <p:nvSpPr>
          <p:cNvPr id="54276" name="Text Box 4"/>
          <p:cNvSpPr txBox="1">
            <a:spLocks noChangeArrowheads="1"/>
          </p:cNvSpPr>
          <p:nvPr/>
        </p:nvSpPr>
        <p:spPr bwMode="auto">
          <a:xfrm>
            <a:off x="7086600" y="584200"/>
            <a:ext cx="15520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r>
              <a:rPr lang="en-US" altLang="en-US" sz="2000" b="0" u="none" dirty="0">
                <a:latin typeface="Avenir Next LT Pro Light" panose="020B0304020202020204" pitchFamily="34" charset="0"/>
              </a:rPr>
              <a:t>Appendix B</a:t>
            </a:r>
          </a:p>
        </p:txBody>
      </p:sp>
      <p:grpSp>
        <p:nvGrpSpPr>
          <p:cNvPr id="4" name="Group 3"/>
          <p:cNvGrpSpPr/>
          <p:nvPr/>
        </p:nvGrpSpPr>
        <p:grpSpPr>
          <a:xfrm>
            <a:off x="5919939" y="2514600"/>
            <a:ext cx="2687069" cy="1981200"/>
            <a:chOff x="3048000" y="2133600"/>
            <a:chExt cx="2460475" cy="1708666"/>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2133600"/>
              <a:ext cx="2409804" cy="1685925"/>
            </a:xfrm>
            <a:prstGeom prst="rect">
              <a:avLst/>
            </a:prstGeom>
          </p:spPr>
        </p:pic>
        <p:sp>
          <p:nvSpPr>
            <p:cNvPr id="3" name="TextBox 2"/>
            <p:cNvSpPr txBox="1"/>
            <p:nvPr/>
          </p:nvSpPr>
          <p:spPr>
            <a:xfrm>
              <a:off x="4572000" y="3657600"/>
              <a:ext cx="936475" cy="184666"/>
            </a:xfrm>
            <a:prstGeom prst="rect">
              <a:avLst/>
            </a:prstGeom>
            <a:noFill/>
          </p:spPr>
          <p:txBody>
            <a:bodyPr wrap="square" rtlCol="0">
              <a:spAutoFit/>
            </a:bodyPr>
            <a:lstStyle/>
            <a:p>
              <a:r>
                <a:rPr lang="en-US" sz="600" u="none" dirty="0">
                  <a:latin typeface="+mj-lt"/>
                </a:rPr>
                <a:t>NCDOL Photo Library</a:t>
              </a:r>
            </a:p>
          </p:txBody>
        </p:sp>
      </p:grpSp>
      <p:sp>
        <p:nvSpPr>
          <p:cNvPr id="5" name="Rectangle 4"/>
          <p:cNvSpPr/>
          <p:nvPr/>
        </p:nvSpPr>
        <p:spPr>
          <a:xfrm>
            <a:off x="484164" y="5029200"/>
            <a:ext cx="11353800" cy="769441"/>
          </a:xfrm>
          <a:prstGeom prst="rect">
            <a:avLst/>
          </a:prstGeom>
        </p:spPr>
        <p:txBody>
          <a:bodyPr wrap="square">
            <a:spAutoFit/>
          </a:bodyPr>
          <a:lstStyle/>
          <a:p>
            <a:pPr lvl="1"/>
            <a:r>
              <a:rPr lang="en-US" altLang="en-US" sz="2400" u="none" dirty="0">
                <a:latin typeface="+mn-lt"/>
                <a:cs typeface="Rod" panose="02030509050101010101" pitchFamily="49" charset="-79"/>
              </a:rPr>
              <a:t>- Estimated exposure (</a:t>
            </a:r>
            <a:r>
              <a:rPr lang="en-US" altLang="en-US" sz="2400" u="none" dirty="0" err="1">
                <a:latin typeface="+mn-lt"/>
                <a:cs typeface="Rod" panose="02030509050101010101" pitchFamily="49" charset="-79"/>
              </a:rPr>
              <a:t>dBA</a:t>
            </a:r>
            <a:r>
              <a:rPr lang="en-US" altLang="en-US" sz="2400" u="none" dirty="0">
                <a:latin typeface="+mn-lt"/>
                <a:cs typeface="Rod" panose="02030509050101010101" pitchFamily="49" charset="-79"/>
              </a:rPr>
              <a:t>) = TWA (</a:t>
            </a:r>
            <a:r>
              <a:rPr lang="en-US" altLang="en-US" sz="2400" u="none" dirty="0" err="1">
                <a:latin typeface="+mn-lt"/>
                <a:cs typeface="Rod" panose="02030509050101010101" pitchFamily="49" charset="-79"/>
              </a:rPr>
              <a:t>dBA</a:t>
            </a:r>
            <a:r>
              <a:rPr lang="en-US" altLang="en-US" sz="2400" u="none" dirty="0">
                <a:latin typeface="+mn-lt"/>
                <a:cs typeface="Rod" panose="02030509050101010101" pitchFamily="49" charset="-79"/>
              </a:rPr>
              <a:t>) - (NRR - 7) </a:t>
            </a:r>
            <a:br>
              <a:rPr lang="en-US" altLang="en-US" sz="2000" dirty="0"/>
            </a:br>
            <a:endParaRPr lang="en-US" altLang="en-US" sz="2000" dirty="0"/>
          </a:p>
        </p:txBody>
      </p:sp>
    </p:spTree>
    <p:extLst>
      <p:ext uri="{BB962C8B-B14F-4D97-AF65-F5344CB8AC3E}">
        <p14:creationId xmlns:p14="http://schemas.microsoft.com/office/powerpoint/2010/main" val="2011230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altLang="en-US"/>
              <a:t>Training</a:t>
            </a:r>
          </a:p>
        </p:txBody>
      </p:sp>
      <p:sp>
        <p:nvSpPr>
          <p:cNvPr id="56323" name="Rectangle 3"/>
          <p:cNvSpPr>
            <a:spLocks noGrp="1" noChangeArrowheads="1"/>
          </p:cNvSpPr>
          <p:nvPr>
            <p:ph type="body" idx="4294967295"/>
          </p:nvPr>
        </p:nvSpPr>
        <p:spPr>
          <a:xfrm>
            <a:off x="533400" y="1371600"/>
            <a:ext cx="8305800" cy="4800600"/>
          </a:xfrm>
        </p:spPr>
        <p:txBody>
          <a:bodyPr/>
          <a:lstStyle/>
          <a:p>
            <a:r>
              <a:rPr lang="en-US" altLang="en-US" dirty="0"/>
              <a:t>Initially and annually</a:t>
            </a:r>
          </a:p>
          <a:p>
            <a:endParaRPr lang="en-US" altLang="en-US" dirty="0"/>
          </a:p>
          <a:p>
            <a:r>
              <a:rPr lang="en-US" altLang="en-US" dirty="0"/>
              <a:t>Must include:</a:t>
            </a:r>
          </a:p>
          <a:p>
            <a:endParaRPr lang="en-US" altLang="en-US" sz="800" dirty="0"/>
          </a:p>
          <a:p>
            <a:pPr marL="742950" lvl="1" indent="-285750"/>
            <a:r>
              <a:rPr lang="en-US" altLang="en-US" dirty="0"/>
              <a:t>Effects of noise on hearing</a:t>
            </a:r>
          </a:p>
          <a:p>
            <a:pPr marL="742950" lvl="1" indent="-285750"/>
            <a:endParaRPr lang="en-US" altLang="en-US" sz="800" dirty="0"/>
          </a:p>
          <a:p>
            <a:pPr marL="742950" lvl="1" indent="-285750"/>
            <a:r>
              <a:rPr lang="en-US" altLang="en-US" dirty="0"/>
              <a:t>Purpose of hearing protectors</a:t>
            </a:r>
          </a:p>
          <a:p>
            <a:pPr marL="742950" lvl="1" indent="-285750"/>
            <a:endParaRPr lang="en-US" altLang="en-US" sz="800" dirty="0"/>
          </a:p>
          <a:p>
            <a:pPr marL="742950" lvl="1" indent="-285750"/>
            <a:r>
              <a:rPr lang="en-US" altLang="en-US" dirty="0"/>
              <a:t>Instruction in protector hearing protector selection, fitting, use and care</a:t>
            </a:r>
          </a:p>
          <a:p>
            <a:pPr marL="742950" lvl="1" indent="-285750"/>
            <a:endParaRPr lang="en-US" altLang="en-US" sz="800" dirty="0"/>
          </a:p>
          <a:p>
            <a:pPr marL="742950" lvl="1" indent="-285750"/>
            <a:r>
              <a:rPr lang="en-US" altLang="en-US" dirty="0"/>
              <a:t>Purpose of audiometric test and explanation of the procedures and results</a:t>
            </a:r>
          </a:p>
          <a:p>
            <a:endParaRPr lang="en-US" altLang="en-US" sz="2400" dirty="0"/>
          </a:p>
          <a:p>
            <a:pPr marL="742950" lvl="1" indent="-285750"/>
            <a:endParaRPr lang="en-US" altLang="en-US" dirty="0"/>
          </a:p>
          <a:p>
            <a:endParaRPr lang="en-US" altLang="en-US" dirty="0"/>
          </a:p>
        </p:txBody>
      </p:sp>
      <p:sp>
        <p:nvSpPr>
          <p:cNvPr id="56324" name="Content Placeholder 3"/>
          <p:cNvSpPr>
            <a:spLocks/>
          </p:cNvSpPr>
          <p:nvPr/>
        </p:nvSpPr>
        <p:spPr bwMode="auto">
          <a:xfrm>
            <a:off x="7239000" y="609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1910.95(k)</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96050" y="1447800"/>
            <a:ext cx="1962150" cy="2019300"/>
          </a:xfrm>
          <a:prstGeom prst="rect">
            <a:avLst/>
          </a:prstGeom>
        </p:spPr>
      </p:pic>
    </p:spTree>
    <p:extLst>
      <p:ext uri="{BB962C8B-B14F-4D97-AF65-F5344CB8AC3E}">
        <p14:creationId xmlns:p14="http://schemas.microsoft.com/office/powerpoint/2010/main" val="1810517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609600" y="457200"/>
            <a:ext cx="7924800" cy="554038"/>
          </a:xfrm>
        </p:spPr>
        <p:txBody>
          <a:bodyPr/>
          <a:lstStyle/>
          <a:p>
            <a:r>
              <a:rPr lang="en-US" altLang="en-US"/>
              <a:t>Post the Standard</a:t>
            </a:r>
          </a:p>
        </p:txBody>
      </p:sp>
      <p:sp>
        <p:nvSpPr>
          <p:cNvPr id="58371" name="Rectangle 3"/>
          <p:cNvSpPr>
            <a:spLocks noGrp="1" noChangeArrowheads="1"/>
          </p:cNvSpPr>
          <p:nvPr>
            <p:ph type="body" idx="4294967295"/>
          </p:nvPr>
        </p:nvSpPr>
        <p:spPr>
          <a:xfrm>
            <a:off x="533400" y="1185423"/>
            <a:ext cx="8001000" cy="4525962"/>
          </a:xfrm>
        </p:spPr>
        <p:txBody>
          <a:bodyPr/>
          <a:lstStyle/>
          <a:p>
            <a:r>
              <a:rPr lang="en-US" altLang="en-US" dirty="0"/>
              <a:t>Employer shall make available to affected employees or their representative’s copies of the standard.</a:t>
            </a:r>
          </a:p>
          <a:p>
            <a:endParaRPr lang="en-US" altLang="en-US" dirty="0"/>
          </a:p>
          <a:p>
            <a:r>
              <a:rPr lang="en-US" altLang="en-US" dirty="0"/>
              <a:t>Employer shall also post a copy of the </a:t>
            </a:r>
          </a:p>
          <a:p>
            <a:pPr marL="336550" indent="-336550">
              <a:buNone/>
            </a:pPr>
            <a:r>
              <a:rPr lang="en-US" altLang="en-US" dirty="0"/>
              <a:t>	standard in the workplace.</a:t>
            </a:r>
          </a:p>
          <a:p>
            <a:pPr>
              <a:buFont typeface="Wingdings" panose="05000000000000000000" pitchFamily="2" charset="2"/>
              <a:buNone/>
            </a:pPr>
            <a:endParaRPr lang="en-US" altLang="en-US" sz="2400" dirty="0"/>
          </a:p>
          <a:p>
            <a:pPr marL="742950" lvl="1" indent="-285750"/>
            <a:endParaRPr lang="en-US" altLang="en-US" dirty="0"/>
          </a:p>
          <a:p>
            <a:endParaRPr lang="en-US" altLang="en-US" dirty="0"/>
          </a:p>
        </p:txBody>
      </p:sp>
      <p:sp>
        <p:nvSpPr>
          <p:cNvPr id="58372" name="Content Placeholder 3"/>
          <p:cNvSpPr>
            <a:spLocks/>
          </p:cNvSpPr>
          <p:nvPr/>
        </p:nvSpPr>
        <p:spPr bwMode="auto">
          <a:xfrm>
            <a:off x="7239000" y="609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1910.95(l)</a:t>
            </a:r>
          </a:p>
        </p:txBody>
      </p:sp>
    </p:spTree>
    <p:extLst>
      <p:ext uri="{BB962C8B-B14F-4D97-AF65-F5344CB8AC3E}">
        <p14:creationId xmlns:p14="http://schemas.microsoft.com/office/powerpoint/2010/main" val="3124149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r>
              <a:rPr lang="en-US" altLang="en-US"/>
              <a:t>Recordkeeping</a:t>
            </a:r>
          </a:p>
        </p:txBody>
      </p:sp>
      <p:sp>
        <p:nvSpPr>
          <p:cNvPr id="60419" name="Rectangle 3"/>
          <p:cNvSpPr>
            <a:spLocks noGrp="1" noChangeArrowheads="1"/>
          </p:cNvSpPr>
          <p:nvPr>
            <p:ph type="body" idx="4294967295"/>
          </p:nvPr>
        </p:nvSpPr>
        <p:spPr>
          <a:xfrm>
            <a:off x="533400" y="1295400"/>
            <a:ext cx="8458200" cy="4724400"/>
          </a:xfrm>
        </p:spPr>
        <p:txBody>
          <a:bodyPr>
            <a:normAutofit lnSpcReduction="10000"/>
          </a:bodyPr>
          <a:lstStyle/>
          <a:p>
            <a:pPr>
              <a:lnSpc>
                <a:spcPct val="90000"/>
              </a:lnSpc>
            </a:pPr>
            <a:r>
              <a:rPr lang="en-US" altLang="en-US" dirty="0"/>
              <a:t>Provide employee and DOL access, and transfer records to successive employer</a:t>
            </a:r>
          </a:p>
          <a:p>
            <a:pPr>
              <a:lnSpc>
                <a:spcPct val="90000"/>
              </a:lnSpc>
              <a:buFont typeface="Wingdings" panose="05000000000000000000" pitchFamily="2" charset="2"/>
              <a:buNone/>
            </a:pPr>
            <a:endParaRPr lang="en-US" altLang="en-US" sz="1000" dirty="0"/>
          </a:p>
          <a:p>
            <a:pPr>
              <a:lnSpc>
                <a:spcPct val="90000"/>
              </a:lnSpc>
            </a:pPr>
            <a:endParaRPr lang="en-US" altLang="en-US" sz="2400" dirty="0"/>
          </a:p>
          <a:p>
            <a:pPr>
              <a:lnSpc>
                <a:spcPct val="90000"/>
              </a:lnSpc>
            </a:pPr>
            <a:r>
              <a:rPr lang="en-US" altLang="en-US" dirty="0"/>
              <a:t>Noise measurements: </a:t>
            </a:r>
            <a:r>
              <a:rPr lang="en-US" altLang="en-US" u="sng" dirty="0"/>
              <a:t>&gt;</a:t>
            </a:r>
            <a:r>
              <a:rPr lang="en-US" altLang="en-US" dirty="0"/>
              <a:t> 2 years </a:t>
            </a:r>
          </a:p>
          <a:p>
            <a:pPr>
              <a:lnSpc>
                <a:spcPct val="90000"/>
              </a:lnSpc>
            </a:pPr>
            <a:endParaRPr lang="en-US" altLang="en-US" sz="1000" dirty="0"/>
          </a:p>
          <a:p>
            <a:pPr>
              <a:lnSpc>
                <a:spcPct val="90000"/>
              </a:lnSpc>
            </a:pPr>
            <a:endParaRPr lang="en-US" altLang="en-US" dirty="0"/>
          </a:p>
          <a:p>
            <a:pPr>
              <a:lnSpc>
                <a:spcPct val="90000"/>
              </a:lnSpc>
            </a:pPr>
            <a:r>
              <a:rPr lang="en-US" altLang="en-US" dirty="0"/>
              <a:t>Audiometric tests </a:t>
            </a:r>
            <a:r>
              <a:rPr lang="en-US" altLang="en-US" u="sng" dirty="0"/>
              <a:t>&gt;</a:t>
            </a:r>
            <a:r>
              <a:rPr lang="en-US" altLang="en-US" dirty="0"/>
              <a:t> employment duration:</a:t>
            </a:r>
          </a:p>
          <a:p>
            <a:pPr>
              <a:lnSpc>
                <a:spcPct val="90000"/>
              </a:lnSpc>
            </a:pPr>
            <a:endParaRPr lang="en-US" altLang="en-US" sz="1000" dirty="0"/>
          </a:p>
          <a:p>
            <a:pPr marL="742950" lvl="1" indent="-285750">
              <a:lnSpc>
                <a:spcPct val="90000"/>
              </a:lnSpc>
            </a:pPr>
            <a:r>
              <a:rPr lang="en-US" altLang="en-US" sz="2600" dirty="0"/>
              <a:t>Name, job classification and </a:t>
            </a:r>
            <a:r>
              <a:rPr lang="en-US" altLang="en-US" sz="2600" dirty="0" err="1"/>
              <a:t>dBA</a:t>
            </a:r>
            <a:r>
              <a:rPr lang="en-US" altLang="en-US" sz="2600" dirty="0"/>
              <a:t>-TWA</a:t>
            </a:r>
          </a:p>
          <a:p>
            <a:pPr marL="742950" lvl="1" indent="-285750">
              <a:lnSpc>
                <a:spcPct val="90000"/>
              </a:lnSpc>
            </a:pPr>
            <a:endParaRPr lang="en-US" altLang="en-US" sz="1000" dirty="0"/>
          </a:p>
          <a:p>
            <a:pPr marL="742950" lvl="1" indent="-285750">
              <a:lnSpc>
                <a:spcPct val="90000"/>
              </a:lnSpc>
            </a:pPr>
            <a:r>
              <a:rPr lang="en-US" altLang="en-US" sz="2600" dirty="0"/>
              <a:t>Date, examiner’s name and calibration date</a:t>
            </a:r>
          </a:p>
          <a:p>
            <a:pPr marL="742950" lvl="1" indent="-285750">
              <a:lnSpc>
                <a:spcPct val="90000"/>
              </a:lnSpc>
            </a:pPr>
            <a:endParaRPr lang="en-US" altLang="en-US" sz="1000" dirty="0"/>
          </a:p>
          <a:p>
            <a:pPr marL="742950" lvl="1" indent="-285750">
              <a:lnSpc>
                <a:spcPct val="90000"/>
              </a:lnSpc>
            </a:pPr>
            <a:r>
              <a:rPr lang="en-US" altLang="en-US" sz="2600" dirty="0"/>
              <a:t>Background measurements of audiometric test room</a:t>
            </a:r>
            <a:endParaRPr lang="en-US" altLang="en-US" dirty="0"/>
          </a:p>
          <a:p>
            <a:pPr>
              <a:lnSpc>
                <a:spcPct val="90000"/>
              </a:lnSpc>
            </a:pPr>
            <a:endParaRPr lang="en-US" altLang="en-US" dirty="0"/>
          </a:p>
        </p:txBody>
      </p:sp>
      <p:sp>
        <p:nvSpPr>
          <p:cNvPr id="60420" name="Content Placeholder 3"/>
          <p:cNvSpPr>
            <a:spLocks/>
          </p:cNvSpPr>
          <p:nvPr/>
        </p:nvSpPr>
        <p:spPr bwMode="auto">
          <a:xfrm>
            <a:off x="7162800" y="6096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1910.95(m)</a:t>
            </a:r>
          </a:p>
        </p:txBody>
      </p:sp>
    </p:spTree>
    <p:extLst>
      <p:ext uri="{BB962C8B-B14F-4D97-AF65-F5344CB8AC3E}">
        <p14:creationId xmlns:p14="http://schemas.microsoft.com/office/powerpoint/2010/main" val="953885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533400" y="457200"/>
            <a:ext cx="7924800" cy="549275"/>
          </a:xfrm>
        </p:spPr>
        <p:txBody>
          <a:bodyPr/>
          <a:lstStyle/>
          <a:p>
            <a:r>
              <a:rPr lang="en-US" altLang="en-US"/>
              <a:t>Other Paragraphs</a:t>
            </a:r>
          </a:p>
        </p:txBody>
      </p:sp>
      <p:sp>
        <p:nvSpPr>
          <p:cNvPr id="62467" name="Rectangle 3"/>
          <p:cNvSpPr>
            <a:spLocks noGrp="1" noChangeArrowheads="1"/>
          </p:cNvSpPr>
          <p:nvPr>
            <p:ph type="body" idx="4294967295"/>
          </p:nvPr>
        </p:nvSpPr>
        <p:spPr>
          <a:xfrm>
            <a:off x="533400" y="1219200"/>
            <a:ext cx="6324600" cy="4724400"/>
          </a:xfrm>
        </p:spPr>
        <p:txBody>
          <a:bodyPr/>
          <a:lstStyle/>
          <a:p>
            <a:r>
              <a:rPr lang="en-US" altLang="en-US" dirty="0"/>
              <a:t>(f)  - Observation of monitoring</a:t>
            </a:r>
          </a:p>
          <a:p>
            <a:endParaRPr lang="en-US" altLang="en-US" sz="1000" dirty="0"/>
          </a:p>
          <a:p>
            <a:pPr>
              <a:buFont typeface="Wingdings" panose="05000000000000000000" pitchFamily="2" charset="2"/>
              <a:buNone/>
            </a:pPr>
            <a:endParaRPr lang="en-US" altLang="en-US" sz="1000" dirty="0"/>
          </a:p>
          <a:p>
            <a:r>
              <a:rPr lang="en-US" altLang="en-US" dirty="0"/>
              <a:t>(h) - Audiometric test requirements</a:t>
            </a:r>
          </a:p>
          <a:p>
            <a:pPr>
              <a:buFont typeface="Wingdings" panose="05000000000000000000" pitchFamily="2" charset="2"/>
              <a:buNone/>
            </a:pPr>
            <a:endParaRPr lang="en-US" altLang="en-US" sz="1000" dirty="0"/>
          </a:p>
          <a:p>
            <a:pPr>
              <a:buFont typeface="Wingdings" panose="05000000000000000000" pitchFamily="2" charset="2"/>
              <a:buNone/>
            </a:pPr>
            <a:endParaRPr lang="en-US" altLang="en-US" sz="1000" dirty="0"/>
          </a:p>
          <a:p>
            <a:r>
              <a:rPr lang="en-US" altLang="en-US" dirty="0"/>
              <a:t>(o) - Exemptions</a:t>
            </a:r>
          </a:p>
          <a:p>
            <a:endParaRPr lang="en-US" altLang="en-US" dirty="0"/>
          </a:p>
          <a:p>
            <a:endParaRPr lang="en-US" altLang="en-US" sz="1000" dirty="0"/>
          </a:p>
          <a:p>
            <a:pPr>
              <a:buFont typeface="Wingdings" panose="05000000000000000000" pitchFamily="2" charset="2"/>
              <a:buNone/>
            </a:pPr>
            <a:endParaRPr lang="en-US" altLang="en-US" sz="1000" dirty="0"/>
          </a:p>
          <a:p>
            <a:pPr>
              <a:buFont typeface="Wingdings" panose="05000000000000000000" pitchFamily="2" charset="2"/>
              <a:buNone/>
            </a:pPr>
            <a:r>
              <a:rPr lang="en-US" altLang="en-US" sz="2600" b="1" i="1" dirty="0"/>
              <a:t>Note: </a:t>
            </a:r>
            <a:r>
              <a:rPr lang="en-US" altLang="en-US" sz="2600" i="1" dirty="0"/>
              <a:t>1926.52 applies to construction</a:t>
            </a:r>
            <a:r>
              <a:rPr lang="en-US" altLang="en-US" dirty="0"/>
              <a:t> </a:t>
            </a:r>
          </a:p>
          <a:p>
            <a:endParaRPr lang="en-US" altLang="en-US" dirty="0"/>
          </a:p>
        </p:txBody>
      </p:sp>
      <p:sp>
        <p:nvSpPr>
          <p:cNvPr id="62468" name="Content Placeholder 3"/>
          <p:cNvSpPr>
            <a:spLocks/>
          </p:cNvSpPr>
          <p:nvPr/>
        </p:nvSpPr>
        <p:spPr bwMode="auto">
          <a:xfrm>
            <a:off x="7467600" y="6096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a:t>
            </a:r>
          </a:p>
        </p:txBody>
      </p:sp>
    </p:spTree>
    <p:extLst>
      <p:ext uri="{BB962C8B-B14F-4D97-AF65-F5344CB8AC3E}">
        <p14:creationId xmlns:p14="http://schemas.microsoft.com/office/powerpoint/2010/main" val="1870517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r>
              <a:rPr lang="en-US" altLang="en-US"/>
              <a:t>Appendices</a:t>
            </a:r>
          </a:p>
        </p:txBody>
      </p:sp>
      <p:sp>
        <p:nvSpPr>
          <p:cNvPr id="64515" name="Rectangle 3"/>
          <p:cNvSpPr>
            <a:spLocks noGrp="1" noChangeArrowheads="1"/>
          </p:cNvSpPr>
          <p:nvPr>
            <p:ph type="body" idx="4294967295"/>
          </p:nvPr>
        </p:nvSpPr>
        <p:spPr>
          <a:xfrm>
            <a:off x="533400" y="1319463"/>
            <a:ext cx="8305800" cy="4720389"/>
          </a:xfrm>
        </p:spPr>
        <p:txBody>
          <a:bodyPr>
            <a:normAutofit fontScale="92500" lnSpcReduction="20000"/>
          </a:bodyPr>
          <a:lstStyle/>
          <a:p>
            <a:pPr>
              <a:lnSpc>
                <a:spcPct val="80000"/>
              </a:lnSpc>
            </a:pPr>
            <a:r>
              <a:rPr lang="en-US" altLang="en-US" sz="2400" b="1" dirty="0"/>
              <a:t>Appendix A </a:t>
            </a:r>
            <a:r>
              <a:rPr lang="en-US" altLang="en-US" sz="2400" dirty="0"/>
              <a:t>- Noise exposure computation</a:t>
            </a:r>
          </a:p>
          <a:p>
            <a:pPr>
              <a:lnSpc>
                <a:spcPct val="80000"/>
              </a:lnSpc>
            </a:pPr>
            <a:endParaRPr lang="en-US" altLang="en-US" sz="2400" dirty="0"/>
          </a:p>
          <a:p>
            <a:pPr>
              <a:lnSpc>
                <a:spcPct val="80000"/>
              </a:lnSpc>
            </a:pPr>
            <a:r>
              <a:rPr lang="en-US" altLang="en-US" sz="2400" b="1" dirty="0"/>
              <a:t>Appendix B </a:t>
            </a:r>
            <a:r>
              <a:rPr lang="en-US" altLang="en-US" sz="2400" dirty="0"/>
              <a:t>- Methods for establishing the adequacy of hearing protector attenuation</a:t>
            </a:r>
          </a:p>
          <a:p>
            <a:pPr>
              <a:lnSpc>
                <a:spcPct val="80000"/>
              </a:lnSpc>
              <a:buFont typeface="Wingdings" panose="05000000000000000000" pitchFamily="2" charset="2"/>
              <a:buNone/>
            </a:pPr>
            <a:endParaRPr lang="en-US" altLang="en-US" sz="2400" dirty="0"/>
          </a:p>
          <a:p>
            <a:pPr>
              <a:lnSpc>
                <a:spcPct val="80000"/>
              </a:lnSpc>
            </a:pPr>
            <a:r>
              <a:rPr lang="en-US" altLang="en-US" sz="2400" b="1" dirty="0"/>
              <a:t>Appendix C </a:t>
            </a:r>
            <a:r>
              <a:rPr lang="en-US" altLang="en-US" sz="2400" dirty="0"/>
              <a:t>- Audiometric measuring equipment</a:t>
            </a:r>
          </a:p>
          <a:p>
            <a:pPr>
              <a:lnSpc>
                <a:spcPct val="80000"/>
              </a:lnSpc>
            </a:pPr>
            <a:endParaRPr lang="en-US" altLang="en-US" sz="2400" dirty="0"/>
          </a:p>
          <a:p>
            <a:pPr>
              <a:lnSpc>
                <a:spcPct val="80000"/>
              </a:lnSpc>
            </a:pPr>
            <a:r>
              <a:rPr lang="en-US" altLang="en-US" sz="2400" b="1" dirty="0"/>
              <a:t>Appendix D </a:t>
            </a:r>
            <a:r>
              <a:rPr lang="en-US" altLang="en-US" sz="2400" dirty="0"/>
              <a:t>- Audiometric test rooms</a:t>
            </a:r>
          </a:p>
          <a:p>
            <a:pPr>
              <a:lnSpc>
                <a:spcPct val="80000"/>
              </a:lnSpc>
            </a:pPr>
            <a:endParaRPr lang="en-US" altLang="en-US" sz="2400" dirty="0"/>
          </a:p>
          <a:p>
            <a:pPr>
              <a:lnSpc>
                <a:spcPct val="80000"/>
              </a:lnSpc>
            </a:pPr>
            <a:r>
              <a:rPr lang="en-US" altLang="en-US" sz="2400" b="1" dirty="0"/>
              <a:t>Appendix E </a:t>
            </a:r>
            <a:r>
              <a:rPr lang="en-US" altLang="en-US" sz="2400" dirty="0"/>
              <a:t>- Acoustical calibration of audiometers</a:t>
            </a:r>
          </a:p>
          <a:p>
            <a:pPr>
              <a:lnSpc>
                <a:spcPct val="80000"/>
              </a:lnSpc>
            </a:pPr>
            <a:endParaRPr lang="en-US" altLang="en-US" sz="2400" dirty="0"/>
          </a:p>
          <a:p>
            <a:pPr>
              <a:lnSpc>
                <a:spcPct val="80000"/>
              </a:lnSpc>
            </a:pPr>
            <a:r>
              <a:rPr lang="en-US" altLang="en-US" sz="2400" b="1" dirty="0"/>
              <a:t>Appendix F </a:t>
            </a:r>
            <a:r>
              <a:rPr lang="en-US" altLang="en-US" sz="2400" dirty="0"/>
              <a:t>- Calculations and application of age corrections to audiograms</a:t>
            </a:r>
          </a:p>
          <a:p>
            <a:pPr>
              <a:lnSpc>
                <a:spcPct val="80000"/>
              </a:lnSpc>
            </a:pPr>
            <a:endParaRPr lang="en-US" altLang="en-US" sz="2400" dirty="0"/>
          </a:p>
          <a:p>
            <a:pPr>
              <a:lnSpc>
                <a:spcPct val="80000"/>
              </a:lnSpc>
            </a:pPr>
            <a:r>
              <a:rPr lang="en-US" altLang="en-US" sz="2400" b="1" dirty="0"/>
              <a:t>Appendix G </a:t>
            </a:r>
            <a:r>
              <a:rPr lang="en-US" altLang="en-US" sz="2400" dirty="0"/>
              <a:t>- Monitoring noise levels</a:t>
            </a:r>
          </a:p>
          <a:p>
            <a:pPr>
              <a:lnSpc>
                <a:spcPct val="80000"/>
              </a:lnSpc>
            </a:pPr>
            <a:endParaRPr lang="en-US" altLang="en-US" sz="2400" dirty="0"/>
          </a:p>
          <a:p>
            <a:pPr>
              <a:lnSpc>
                <a:spcPct val="80000"/>
              </a:lnSpc>
            </a:pPr>
            <a:endParaRPr lang="en-US" altLang="en-US" sz="2400" dirty="0"/>
          </a:p>
        </p:txBody>
      </p:sp>
      <p:sp>
        <p:nvSpPr>
          <p:cNvPr id="64516" name="Content Placeholder 3"/>
          <p:cNvSpPr>
            <a:spLocks/>
          </p:cNvSpPr>
          <p:nvPr/>
        </p:nvSpPr>
        <p:spPr bwMode="auto">
          <a:xfrm>
            <a:off x="7162800" y="609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1910.95(n)</a:t>
            </a:r>
          </a:p>
        </p:txBody>
      </p:sp>
    </p:spTree>
    <p:extLst>
      <p:ext uri="{BB962C8B-B14F-4D97-AF65-F5344CB8AC3E}">
        <p14:creationId xmlns:p14="http://schemas.microsoft.com/office/powerpoint/2010/main" val="130211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US" altLang="en-US"/>
              <a:t>Sound Versus Noise</a:t>
            </a:r>
          </a:p>
        </p:txBody>
      </p:sp>
      <p:sp>
        <p:nvSpPr>
          <p:cNvPr id="9219" name="Rectangle 3"/>
          <p:cNvSpPr>
            <a:spLocks noGrp="1" noChangeArrowheads="1"/>
          </p:cNvSpPr>
          <p:nvPr>
            <p:ph type="body" idx="4294967295"/>
          </p:nvPr>
        </p:nvSpPr>
        <p:spPr>
          <a:xfrm>
            <a:off x="533400" y="1295400"/>
            <a:ext cx="7924800" cy="4953000"/>
          </a:xfrm>
        </p:spPr>
        <p:txBody>
          <a:bodyPr/>
          <a:lstStyle/>
          <a:p>
            <a:pPr>
              <a:lnSpc>
                <a:spcPct val="90000"/>
              </a:lnSpc>
            </a:pPr>
            <a:r>
              <a:rPr lang="en-US" altLang="en-US" dirty="0"/>
              <a:t>Sound is a pressure change detectable by the </a:t>
            </a:r>
          </a:p>
          <a:p>
            <a:pPr>
              <a:lnSpc>
                <a:spcPct val="90000"/>
              </a:lnSpc>
              <a:buFont typeface="Wingdings" panose="05000000000000000000" pitchFamily="2" charset="2"/>
              <a:buNone/>
            </a:pPr>
            <a:r>
              <a:rPr lang="en-US" altLang="en-US" dirty="0"/>
              <a:t>    human ear</a:t>
            </a:r>
          </a:p>
          <a:p>
            <a:pPr>
              <a:lnSpc>
                <a:spcPct val="90000"/>
              </a:lnSpc>
            </a:pPr>
            <a:endParaRPr lang="en-US" altLang="en-US" sz="1200" dirty="0"/>
          </a:p>
          <a:p>
            <a:pPr marL="742950" lvl="1" indent="-285750">
              <a:lnSpc>
                <a:spcPct val="90000"/>
              </a:lnSpc>
            </a:pPr>
            <a:r>
              <a:rPr lang="en-US" altLang="en-US" dirty="0"/>
              <a:t>Pitch ranges between 20 to 20,000 hertz (Hz)</a:t>
            </a:r>
          </a:p>
          <a:p>
            <a:pPr>
              <a:lnSpc>
                <a:spcPct val="90000"/>
              </a:lnSpc>
            </a:pPr>
            <a:endParaRPr lang="en-US" altLang="en-US" sz="900" dirty="0"/>
          </a:p>
          <a:p>
            <a:pPr marL="742950" lvl="1" indent="-285750">
              <a:lnSpc>
                <a:spcPct val="90000"/>
              </a:lnSpc>
            </a:pPr>
            <a:r>
              <a:rPr lang="en-US" altLang="en-US" dirty="0"/>
              <a:t>Volume ranges between 0 to 140 decibels (dB)</a:t>
            </a:r>
          </a:p>
          <a:p>
            <a:pPr>
              <a:lnSpc>
                <a:spcPct val="90000"/>
              </a:lnSpc>
            </a:pPr>
            <a:endParaRPr lang="en-US" altLang="en-US" sz="2400" dirty="0"/>
          </a:p>
          <a:p>
            <a:pPr>
              <a:lnSpc>
                <a:spcPct val="90000"/>
              </a:lnSpc>
            </a:pPr>
            <a:r>
              <a:rPr lang="en-US" altLang="en-US" dirty="0"/>
              <a:t>Noise is a type of sound</a:t>
            </a:r>
          </a:p>
          <a:p>
            <a:pPr>
              <a:lnSpc>
                <a:spcPct val="90000"/>
              </a:lnSpc>
            </a:pPr>
            <a:endParaRPr lang="en-US" altLang="en-US" sz="1200" dirty="0"/>
          </a:p>
          <a:p>
            <a:pPr marL="742950" lvl="1" indent="-285750">
              <a:lnSpc>
                <a:spcPct val="90000"/>
              </a:lnSpc>
            </a:pPr>
            <a:r>
              <a:rPr lang="en-US" altLang="en-US" dirty="0"/>
              <a:t>Carries no information</a:t>
            </a:r>
          </a:p>
          <a:p>
            <a:pPr>
              <a:lnSpc>
                <a:spcPct val="90000"/>
              </a:lnSpc>
            </a:pPr>
            <a:endParaRPr lang="en-US" altLang="en-US" sz="900" dirty="0"/>
          </a:p>
          <a:p>
            <a:pPr marL="742950" lvl="1" indent="-285750">
              <a:lnSpc>
                <a:spcPct val="90000"/>
              </a:lnSpc>
            </a:pPr>
            <a:r>
              <a:rPr lang="en-US" altLang="en-US" dirty="0"/>
              <a:t>Random</a:t>
            </a:r>
          </a:p>
          <a:p>
            <a:pPr>
              <a:lnSpc>
                <a:spcPct val="90000"/>
              </a:lnSpc>
            </a:pPr>
            <a:endParaRPr lang="en-US" altLang="en-US" sz="800" dirty="0"/>
          </a:p>
          <a:p>
            <a:pPr marL="742950" lvl="1" indent="-285750">
              <a:lnSpc>
                <a:spcPct val="90000"/>
              </a:lnSpc>
            </a:pPr>
            <a:r>
              <a:rPr lang="en-US" altLang="en-US" dirty="0"/>
              <a:t>Generally described as undesirable or unwanted sound</a:t>
            </a:r>
          </a:p>
        </p:txBody>
      </p:sp>
    </p:spTree>
    <p:extLst>
      <p:ext uri="{BB962C8B-B14F-4D97-AF65-F5344CB8AC3E}">
        <p14:creationId xmlns:p14="http://schemas.microsoft.com/office/powerpoint/2010/main" val="2994608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441325"/>
            <a:ext cx="7924800" cy="549275"/>
          </a:xfrm>
        </p:spPr>
        <p:txBody>
          <a:bodyPr/>
          <a:lstStyle/>
          <a:p>
            <a:r>
              <a:rPr lang="en-US" altLang="en-US" dirty="0"/>
              <a:t>Summary</a:t>
            </a:r>
          </a:p>
        </p:txBody>
      </p:sp>
      <p:sp>
        <p:nvSpPr>
          <p:cNvPr id="66563" name="Rectangle 3"/>
          <p:cNvSpPr>
            <a:spLocks noGrp="1" noChangeArrowheads="1"/>
          </p:cNvSpPr>
          <p:nvPr>
            <p:ph type="body" idx="1"/>
          </p:nvPr>
        </p:nvSpPr>
        <p:spPr>
          <a:xfrm>
            <a:off x="533400" y="1295400"/>
            <a:ext cx="8001000" cy="4724400"/>
          </a:xfrm>
        </p:spPr>
        <p:txBody>
          <a:bodyPr/>
          <a:lstStyle/>
          <a:p>
            <a:r>
              <a:rPr lang="en-US" altLang="en-US" dirty="0"/>
              <a:t>In this course, we covered:</a:t>
            </a:r>
          </a:p>
          <a:p>
            <a:pPr marL="0" indent="0">
              <a:buNone/>
            </a:pPr>
            <a:endParaRPr lang="en-US" altLang="en-US" dirty="0"/>
          </a:p>
          <a:p>
            <a:pPr lvl="1"/>
            <a:r>
              <a:rPr lang="en-US" altLang="en-US" dirty="0"/>
              <a:t>The difference between sound and noise</a:t>
            </a:r>
          </a:p>
          <a:p>
            <a:pPr marL="457200" lvl="1" indent="0">
              <a:buNone/>
            </a:pPr>
            <a:endParaRPr lang="en-US" altLang="en-US" dirty="0"/>
          </a:p>
          <a:p>
            <a:pPr lvl="1"/>
            <a:r>
              <a:rPr lang="en-US" altLang="en-US" dirty="0"/>
              <a:t>Types of hearing loss</a:t>
            </a:r>
          </a:p>
          <a:p>
            <a:pPr marL="0" indent="0">
              <a:buNone/>
            </a:pPr>
            <a:endParaRPr lang="en-US" altLang="en-US" sz="2400" dirty="0"/>
          </a:p>
          <a:p>
            <a:pPr lvl="1"/>
            <a:r>
              <a:rPr lang="en-US" altLang="en-US" dirty="0"/>
              <a:t>Types of noise measuring equipment</a:t>
            </a:r>
          </a:p>
          <a:p>
            <a:pPr lvl="1"/>
            <a:endParaRPr lang="en-US" altLang="en-US" dirty="0"/>
          </a:p>
          <a:p>
            <a:pPr lvl="1"/>
            <a:r>
              <a:rPr lang="en-US" altLang="en-US" dirty="0"/>
              <a:t>The requirements of 29 CFR 1910.95</a:t>
            </a:r>
          </a:p>
          <a:p>
            <a:endParaRPr lang="en-US" altLang="en-US" dirty="0"/>
          </a:p>
        </p:txBody>
      </p:sp>
      <p:sp>
        <p:nvSpPr>
          <p:cNvPr id="4" name="Content Placeholder 3"/>
          <p:cNvSpPr>
            <a:spLocks/>
          </p:cNvSpPr>
          <p:nvPr/>
        </p:nvSpPr>
        <p:spPr bwMode="auto">
          <a:xfrm>
            <a:off x="7467600" y="6096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r>
              <a:rPr lang="en-US" altLang="en-US" sz="2000" b="0" u="none" dirty="0">
                <a:latin typeface="Avenir Next LT Pro Light" panose="020B0304020202020204" pitchFamily="34" charset="0"/>
              </a:rPr>
              <a:t>1910.95</a:t>
            </a:r>
          </a:p>
        </p:txBody>
      </p:sp>
    </p:spTree>
    <p:extLst>
      <p:ext uri="{BB962C8B-B14F-4D97-AF65-F5344CB8AC3E}">
        <p14:creationId xmlns:p14="http://schemas.microsoft.com/office/powerpoint/2010/main" val="147328934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lstStyle/>
          <a:p>
            <a:r>
              <a:rPr lang="en-US" altLang="en-US"/>
              <a:t>An Ear’s Anatomy</a:t>
            </a:r>
          </a:p>
        </p:txBody>
      </p:sp>
      <p:sp>
        <p:nvSpPr>
          <p:cNvPr id="11268" name="Rectangle 9"/>
          <p:cNvSpPr>
            <a:spLocks noChangeArrowheads="1"/>
          </p:cNvSpPr>
          <p:nvPr/>
        </p:nvSpPr>
        <p:spPr bwMode="auto">
          <a:xfrm>
            <a:off x="3200400" y="5181600"/>
            <a:ext cx="4038600" cy="457200"/>
          </a:xfrm>
          <a:prstGeom prst="rect">
            <a:avLst/>
          </a:prstGeom>
          <a:solidFill>
            <a:schemeClr val="bg1"/>
          </a:solidFill>
          <a:ln w="3175">
            <a:solidFill>
              <a:schemeClr val="bg1"/>
            </a:solidFill>
            <a:miter lim="800000"/>
            <a:headEnd type="none" w="sm" len="sm"/>
            <a:tailEnd type="none" w="sm" len="sm"/>
          </a:ln>
        </p:spPr>
        <p:txBody>
          <a:bodyPr wrap="none" anchor="ct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endParaRPr lang="en-US" altLang="en-US"/>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0361" y="1219200"/>
            <a:ext cx="6663277" cy="4717712"/>
          </a:xfrm>
          <a:prstGeom prst="rect">
            <a:avLst/>
          </a:prstGeom>
        </p:spPr>
      </p:pic>
    </p:spTree>
    <p:extLst>
      <p:ext uri="{BB962C8B-B14F-4D97-AF65-F5344CB8AC3E}">
        <p14:creationId xmlns:p14="http://schemas.microsoft.com/office/powerpoint/2010/main" val="232087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en-US" altLang="en-US"/>
              <a:t>Types of Hearing Loss</a:t>
            </a:r>
          </a:p>
        </p:txBody>
      </p:sp>
      <p:sp>
        <p:nvSpPr>
          <p:cNvPr id="13315" name="Rectangle 3"/>
          <p:cNvSpPr>
            <a:spLocks noGrp="1" noChangeArrowheads="1"/>
          </p:cNvSpPr>
          <p:nvPr>
            <p:ph type="body" idx="4294967295"/>
          </p:nvPr>
        </p:nvSpPr>
        <p:spPr>
          <a:xfrm>
            <a:off x="533400" y="1219200"/>
            <a:ext cx="5562600" cy="4525963"/>
          </a:xfrm>
        </p:spPr>
        <p:txBody>
          <a:bodyPr>
            <a:normAutofit lnSpcReduction="10000"/>
          </a:bodyPr>
          <a:lstStyle/>
          <a:p>
            <a:pPr>
              <a:lnSpc>
                <a:spcPct val="90000"/>
              </a:lnSpc>
            </a:pPr>
            <a:r>
              <a:rPr lang="en-US" altLang="en-US" dirty="0"/>
              <a:t>Middle ear hearing loss results from lack of conduction</a:t>
            </a:r>
          </a:p>
          <a:p>
            <a:pPr>
              <a:lnSpc>
                <a:spcPct val="90000"/>
              </a:lnSpc>
            </a:pPr>
            <a:endParaRPr lang="en-US" altLang="en-US" sz="1000" dirty="0"/>
          </a:p>
          <a:p>
            <a:pPr marL="742950" lvl="1" indent="-285750">
              <a:lnSpc>
                <a:spcPct val="90000"/>
              </a:lnSpc>
            </a:pPr>
            <a:r>
              <a:rPr lang="en-US" altLang="en-US" dirty="0"/>
              <a:t>Impacted wax</a:t>
            </a:r>
          </a:p>
          <a:p>
            <a:pPr marL="742950" lvl="1" indent="-285750">
              <a:lnSpc>
                <a:spcPct val="90000"/>
              </a:lnSpc>
            </a:pPr>
            <a:endParaRPr lang="en-US" altLang="en-US" sz="1000" dirty="0"/>
          </a:p>
          <a:p>
            <a:pPr marL="742950" lvl="1" indent="-285750">
              <a:lnSpc>
                <a:spcPct val="90000"/>
              </a:lnSpc>
            </a:pPr>
            <a:r>
              <a:rPr lang="en-US" altLang="en-US" dirty="0"/>
              <a:t>Broken ear drum</a:t>
            </a:r>
          </a:p>
          <a:p>
            <a:pPr marL="742950" lvl="1" indent="-285750">
              <a:lnSpc>
                <a:spcPct val="90000"/>
              </a:lnSpc>
              <a:buFont typeface="Symbol" panose="05050102010706020507" pitchFamily="18" charset="2"/>
              <a:buNone/>
            </a:pPr>
            <a:endParaRPr lang="en-US" altLang="en-US" sz="1000" dirty="0"/>
          </a:p>
          <a:p>
            <a:pPr marL="742950" lvl="1" indent="-285750">
              <a:lnSpc>
                <a:spcPct val="90000"/>
              </a:lnSpc>
              <a:buFont typeface="Symbol" panose="05050102010706020507" pitchFamily="18" charset="2"/>
              <a:buNone/>
            </a:pPr>
            <a:endParaRPr lang="en-US" altLang="en-US" sz="1000" dirty="0"/>
          </a:p>
          <a:p>
            <a:pPr>
              <a:lnSpc>
                <a:spcPct val="90000"/>
              </a:lnSpc>
            </a:pPr>
            <a:r>
              <a:rPr lang="en-US" altLang="en-US" dirty="0"/>
              <a:t>Inner ear hearing loss results from lack of neural connections</a:t>
            </a:r>
          </a:p>
          <a:p>
            <a:pPr>
              <a:lnSpc>
                <a:spcPct val="90000"/>
              </a:lnSpc>
            </a:pPr>
            <a:endParaRPr lang="en-US" altLang="en-US" sz="1000" dirty="0"/>
          </a:p>
          <a:p>
            <a:pPr marL="742950" lvl="1" indent="-285750">
              <a:lnSpc>
                <a:spcPct val="90000"/>
              </a:lnSpc>
            </a:pPr>
            <a:r>
              <a:rPr lang="en-US" altLang="en-US" dirty="0"/>
              <a:t>Naturally due to aging</a:t>
            </a:r>
          </a:p>
          <a:p>
            <a:pPr marL="742950" lvl="1" indent="-285750">
              <a:lnSpc>
                <a:spcPct val="90000"/>
              </a:lnSpc>
            </a:pPr>
            <a:endParaRPr lang="en-US" altLang="en-US" sz="1000" dirty="0"/>
          </a:p>
          <a:p>
            <a:pPr marL="742950" lvl="1" indent="-285750">
              <a:lnSpc>
                <a:spcPct val="90000"/>
              </a:lnSpc>
            </a:pPr>
            <a:r>
              <a:rPr lang="en-US" altLang="en-US" dirty="0"/>
              <a:t>Loud noises</a:t>
            </a:r>
          </a:p>
          <a:p>
            <a:pPr marL="742950" lvl="1" indent="-285750">
              <a:lnSpc>
                <a:spcPct val="90000"/>
              </a:lnSpc>
            </a:pPr>
            <a:endParaRPr lang="en-US" altLang="en-US" sz="1000" dirty="0"/>
          </a:p>
          <a:p>
            <a:pPr marL="742950" lvl="1" indent="-285750">
              <a:lnSpc>
                <a:spcPct val="90000"/>
              </a:lnSpc>
            </a:pPr>
            <a:r>
              <a:rPr lang="en-US" altLang="en-US" dirty="0"/>
              <a:t>Disease</a:t>
            </a:r>
          </a:p>
        </p:txBody>
      </p:sp>
      <p:pic>
        <p:nvPicPr>
          <p:cNvPr id="2" name="Picture 1"/>
          <p:cNvPicPr>
            <a:picLocks noChangeAspect="1"/>
          </p:cNvPicPr>
          <p:nvPr/>
        </p:nvPicPr>
        <p:blipFill>
          <a:blip r:embed="rId3"/>
          <a:stretch>
            <a:fillRect/>
          </a:stretch>
        </p:blipFill>
        <p:spPr>
          <a:xfrm>
            <a:off x="6264339" y="1213478"/>
            <a:ext cx="2250008" cy="2109869"/>
          </a:xfrm>
          <a:prstGeom prst="rect">
            <a:avLst/>
          </a:prstGeom>
          <a:ln w="12700">
            <a:solidFill>
              <a:schemeClr val="tx1"/>
            </a:solidFill>
          </a:ln>
        </p:spPr>
      </p:pic>
      <p:pic>
        <p:nvPicPr>
          <p:cNvPr id="5" name="Picture 4"/>
          <p:cNvPicPr>
            <a:picLocks noChangeAspect="1"/>
          </p:cNvPicPr>
          <p:nvPr/>
        </p:nvPicPr>
        <p:blipFill>
          <a:blip r:embed="rId4"/>
          <a:stretch>
            <a:fillRect/>
          </a:stretch>
        </p:blipFill>
        <p:spPr>
          <a:xfrm>
            <a:off x="6400904" y="3530350"/>
            <a:ext cx="1981200" cy="2266950"/>
          </a:xfrm>
          <a:prstGeom prst="rect">
            <a:avLst/>
          </a:prstGeom>
          <a:ln w="12700">
            <a:solidFill>
              <a:schemeClr val="tx1"/>
            </a:solidFill>
          </a:ln>
          <a:effectLst/>
        </p:spPr>
      </p:pic>
    </p:spTree>
    <p:extLst>
      <p:ext uri="{BB962C8B-B14F-4D97-AF65-F5344CB8AC3E}">
        <p14:creationId xmlns:p14="http://schemas.microsoft.com/office/powerpoint/2010/main" val="413856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US" altLang="en-US"/>
              <a:t>Occupational Hearing Loss</a:t>
            </a:r>
          </a:p>
        </p:txBody>
      </p:sp>
      <p:sp>
        <p:nvSpPr>
          <p:cNvPr id="15363" name="Rectangle 3"/>
          <p:cNvSpPr>
            <a:spLocks noGrp="1" noChangeArrowheads="1"/>
          </p:cNvSpPr>
          <p:nvPr>
            <p:ph type="body" idx="4294967295"/>
          </p:nvPr>
        </p:nvSpPr>
        <p:spPr>
          <a:xfrm>
            <a:off x="533400" y="1295400"/>
            <a:ext cx="8077200" cy="4572000"/>
          </a:xfrm>
        </p:spPr>
        <p:txBody>
          <a:bodyPr/>
          <a:lstStyle/>
          <a:p>
            <a:r>
              <a:rPr lang="en-US" altLang="en-US" sz="2900" dirty="0"/>
              <a:t>Noise-induced hearing loss (NIHL)</a:t>
            </a:r>
          </a:p>
          <a:p>
            <a:endParaRPr lang="en-US" altLang="en-US" sz="800" dirty="0"/>
          </a:p>
          <a:p>
            <a:pPr lvl="1">
              <a:lnSpc>
                <a:spcPct val="90000"/>
              </a:lnSpc>
            </a:pPr>
            <a:r>
              <a:rPr lang="en-US" altLang="en-US" dirty="0"/>
              <a:t>Initially effects high frequencies </a:t>
            </a:r>
          </a:p>
          <a:p>
            <a:pPr lvl="2">
              <a:lnSpc>
                <a:spcPct val="90000"/>
              </a:lnSpc>
            </a:pPr>
            <a:r>
              <a:rPr lang="en-US" altLang="en-US" dirty="0"/>
              <a:t>Speech recognition</a:t>
            </a:r>
          </a:p>
          <a:p>
            <a:pPr lvl="1">
              <a:lnSpc>
                <a:spcPct val="90000"/>
              </a:lnSpc>
            </a:pPr>
            <a:endParaRPr lang="en-US" altLang="en-US" sz="800" dirty="0"/>
          </a:p>
          <a:p>
            <a:pPr lvl="1">
              <a:lnSpc>
                <a:spcPct val="90000"/>
              </a:lnSpc>
            </a:pPr>
            <a:r>
              <a:rPr lang="en-US" altLang="en-US" dirty="0"/>
              <a:t>Temporary threshold shifts (TTS)</a:t>
            </a:r>
          </a:p>
          <a:p>
            <a:pPr marL="1136650" lvl="2" indent="-285750">
              <a:lnSpc>
                <a:spcPct val="90000"/>
              </a:lnSpc>
            </a:pPr>
            <a:r>
              <a:rPr lang="en-US" altLang="en-US" dirty="0"/>
              <a:t>Short-term exposure to high noise levels, hearing returns to normal after a period of time</a:t>
            </a:r>
          </a:p>
          <a:p>
            <a:pPr lvl="1">
              <a:lnSpc>
                <a:spcPct val="90000"/>
              </a:lnSpc>
            </a:pPr>
            <a:endParaRPr lang="en-US" altLang="en-US" sz="800" dirty="0"/>
          </a:p>
          <a:p>
            <a:pPr lvl="1">
              <a:lnSpc>
                <a:spcPct val="90000"/>
              </a:lnSpc>
            </a:pPr>
            <a:r>
              <a:rPr lang="en-US" altLang="en-US" dirty="0"/>
              <a:t>Permanent threshold shifts (PTS)</a:t>
            </a:r>
          </a:p>
          <a:p>
            <a:pPr marL="1136650" lvl="2" indent="-285750">
              <a:lnSpc>
                <a:spcPct val="90000"/>
              </a:lnSpc>
            </a:pPr>
            <a:r>
              <a:rPr lang="en-US" altLang="en-US" dirty="0"/>
              <a:t>Prolonged exposure to high noise levels, hearing ranges will not return to normal</a:t>
            </a:r>
          </a:p>
          <a:p>
            <a:pPr lvl="2">
              <a:lnSpc>
                <a:spcPct val="90000"/>
              </a:lnSpc>
            </a:pPr>
            <a:endParaRPr lang="en-US" altLang="en-US" sz="800" dirty="0"/>
          </a:p>
          <a:p>
            <a:pPr lvl="1">
              <a:lnSpc>
                <a:spcPct val="90000"/>
              </a:lnSpc>
            </a:pPr>
            <a:r>
              <a:rPr lang="en-US" altLang="en-US" dirty="0"/>
              <a:t>OSHA’s standard threshold shifts (STS)</a:t>
            </a:r>
          </a:p>
          <a:p>
            <a:pPr marL="1136650" lvl="2" indent="-285750">
              <a:lnSpc>
                <a:spcPct val="90000"/>
              </a:lnSpc>
            </a:pPr>
            <a:r>
              <a:rPr lang="en-US" altLang="en-US" u="sng" dirty="0"/>
              <a:t>&gt;</a:t>
            </a:r>
            <a:r>
              <a:rPr lang="en-US" altLang="en-US" dirty="0"/>
              <a:t> 10 dB average loss in 2000, 3000, or 4000 Hz in either ear</a:t>
            </a:r>
          </a:p>
          <a:p>
            <a:endParaRPr lang="en-US" altLang="en-US" sz="2900" dirty="0"/>
          </a:p>
          <a:p>
            <a:pPr marL="742950" lvl="1" indent="-285750"/>
            <a:endParaRPr lang="en-US" altLang="en-US" sz="1000" dirty="0"/>
          </a:p>
        </p:txBody>
      </p:sp>
    </p:spTree>
    <p:extLst>
      <p:ext uri="{BB962C8B-B14F-4D97-AF65-F5344CB8AC3E}">
        <p14:creationId xmlns:p14="http://schemas.microsoft.com/office/powerpoint/2010/main" val="245331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533400" y="1295400"/>
            <a:ext cx="8077200" cy="4525963"/>
          </a:xfrm>
        </p:spPr>
        <p:txBody>
          <a:bodyPr>
            <a:normAutofit lnSpcReduction="10000"/>
          </a:bodyPr>
          <a:lstStyle/>
          <a:p>
            <a:pPr>
              <a:lnSpc>
                <a:spcPct val="90000"/>
              </a:lnSpc>
            </a:pPr>
            <a:r>
              <a:rPr lang="en-US" altLang="en-US" dirty="0"/>
              <a:t>Effects cardiovascular system</a:t>
            </a:r>
          </a:p>
          <a:p>
            <a:pPr>
              <a:lnSpc>
                <a:spcPct val="90000"/>
              </a:lnSpc>
            </a:pPr>
            <a:endParaRPr lang="en-US" altLang="en-US" dirty="0"/>
          </a:p>
          <a:p>
            <a:pPr>
              <a:lnSpc>
                <a:spcPct val="90000"/>
              </a:lnSpc>
            </a:pPr>
            <a:r>
              <a:rPr lang="en-US" altLang="en-US" dirty="0"/>
              <a:t>Effects the nervous system</a:t>
            </a:r>
          </a:p>
          <a:p>
            <a:pPr>
              <a:lnSpc>
                <a:spcPct val="90000"/>
              </a:lnSpc>
            </a:pPr>
            <a:endParaRPr lang="en-US" altLang="en-US" dirty="0"/>
          </a:p>
          <a:p>
            <a:pPr>
              <a:lnSpc>
                <a:spcPct val="90000"/>
              </a:lnSpc>
            </a:pPr>
            <a:r>
              <a:rPr lang="en-US" altLang="en-US" dirty="0"/>
              <a:t>Interferes with speech and concentration</a:t>
            </a:r>
          </a:p>
          <a:p>
            <a:pPr>
              <a:lnSpc>
                <a:spcPct val="90000"/>
              </a:lnSpc>
            </a:pPr>
            <a:endParaRPr lang="en-US" altLang="en-US" dirty="0"/>
          </a:p>
          <a:p>
            <a:pPr>
              <a:lnSpc>
                <a:spcPct val="90000"/>
              </a:lnSpc>
            </a:pPr>
            <a:r>
              <a:rPr lang="en-US" altLang="en-US" dirty="0"/>
              <a:t>Causes annoyance, stress, and fatigue </a:t>
            </a:r>
          </a:p>
          <a:p>
            <a:pPr>
              <a:lnSpc>
                <a:spcPct val="90000"/>
              </a:lnSpc>
            </a:pPr>
            <a:endParaRPr lang="en-US" altLang="en-US" dirty="0"/>
          </a:p>
          <a:p>
            <a:pPr>
              <a:lnSpc>
                <a:spcPct val="90000"/>
              </a:lnSpc>
            </a:pPr>
            <a:r>
              <a:rPr lang="en-US" altLang="en-US" dirty="0"/>
              <a:t>Reduces work efficiency</a:t>
            </a:r>
          </a:p>
          <a:p>
            <a:pPr>
              <a:lnSpc>
                <a:spcPct val="90000"/>
              </a:lnSpc>
            </a:pPr>
            <a:endParaRPr lang="en-US" altLang="en-US" dirty="0"/>
          </a:p>
          <a:p>
            <a:pPr>
              <a:lnSpc>
                <a:spcPct val="90000"/>
              </a:lnSpc>
            </a:pPr>
            <a:r>
              <a:rPr lang="en-US" altLang="en-US" dirty="0"/>
              <a:t>Lowers morale</a:t>
            </a:r>
          </a:p>
          <a:p>
            <a:pPr marL="742950" lvl="1" indent="-285750">
              <a:lnSpc>
                <a:spcPct val="90000"/>
              </a:lnSpc>
            </a:pPr>
            <a:endParaRPr lang="en-US" altLang="en-US" dirty="0"/>
          </a:p>
          <a:p>
            <a:pPr marL="742950" lvl="1" indent="-285750">
              <a:lnSpc>
                <a:spcPct val="90000"/>
              </a:lnSpc>
            </a:pPr>
            <a:endParaRPr lang="en-US" altLang="en-US" dirty="0"/>
          </a:p>
        </p:txBody>
      </p:sp>
      <p:sp>
        <p:nvSpPr>
          <p:cNvPr id="19460" name="Rectangle 2"/>
          <p:cNvSpPr>
            <a:spLocks noGrp="1" noChangeArrowheads="1"/>
          </p:cNvSpPr>
          <p:nvPr>
            <p:ph type="title" idx="4294967295"/>
          </p:nvPr>
        </p:nvSpPr>
        <p:spPr/>
        <p:txBody>
          <a:bodyPr/>
          <a:lstStyle/>
          <a:p>
            <a:r>
              <a:rPr lang="en-US" altLang="en-US"/>
              <a:t>Non-Auditory Effects of Noise</a:t>
            </a:r>
          </a:p>
        </p:txBody>
      </p:sp>
    </p:spTree>
    <p:extLst>
      <p:ext uri="{BB962C8B-B14F-4D97-AF65-F5344CB8AC3E}">
        <p14:creationId xmlns:p14="http://schemas.microsoft.com/office/powerpoint/2010/main" val="115387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r>
              <a:rPr lang="en-US" altLang="en-US"/>
              <a:t>Noise Measuring Equipment</a:t>
            </a:r>
          </a:p>
        </p:txBody>
      </p:sp>
      <p:sp>
        <p:nvSpPr>
          <p:cNvPr id="21507" name="Rectangle 3"/>
          <p:cNvSpPr>
            <a:spLocks noGrp="1" noChangeArrowheads="1"/>
          </p:cNvSpPr>
          <p:nvPr>
            <p:ph type="body" idx="4294967295"/>
          </p:nvPr>
        </p:nvSpPr>
        <p:spPr>
          <a:xfrm>
            <a:off x="533400" y="1295400"/>
            <a:ext cx="4724400" cy="4525963"/>
          </a:xfrm>
        </p:spPr>
        <p:txBody>
          <a:bodyPr/>
          <a:lstStyle/>
          <a:p>
            <a:r>
              <a:rPr lang="en-US" altLang="en-US" dirty="0"/>
              <a:t>Sound level meter (SLM)</a:t>
            </a:r>
          </a:p>
          <a:p>
            <a:endParaRPr lang="en-US" altLang="en-US" sz="800" dirty="0"/>
          </a:p>
          <a:p>
            <a:pPr marL="742950" lvl="1" indent="-285750"/>
            <a:r>
              <a:rPr lang="en-US" altLang="en-US" dirty="0"/>
              <a:t>Basic instrument to measure sound pressure variations in air</a:t>
            </a:r>
          </a:p>
          <a:p>
            <a:pPr marL="742950" lvl="1" indent="-285750"/>
            <a:endParaRPr lang="en-US" altLang="en-US" dirty="0"/>
          </a:p>
          <a:p>
            <a:endParaRPr lang="en-US" altLang="en-US" sz="1000" dirty="0"/>
          </a:p>
          <a:p>
            <a:r>
              <a:rPr lang="en-US" altLang="en-US" dirty="0"/>
              <a:t>Noise dosimeter </a:t>
            </a:r>
          </a:p>
          <a:p>
            <a:endParaRPr lang="en-US" altLang="en-US" sz="800" dirty="0"/>
          </a:p>
          <a:p>
            <a:pPr marL="742950" lvl="1" indent="-285750"/>
            <a:r>
              <a:rPr lang="en-US" altLang="en-US" dirty="0"/>
              <a:t>Combines sound pressure                                       and time for employee                                           exposure monitoring</a:t>
            </a:r>
            <a:endParaRPr lang="en-US" altLang="en-US" sz="900" dirty="0"/>
          </a:p>
        </p:txBody>
      </p:sp>
      <p:grpSp>
        <p:nvGrpSpPr>
          <p:cNvPr id="6" name="Group 5"/>
          <p:cNvGrpSpPr/>
          <p:nvPr/>
        </p:nvGrpSpPr>
        <p:grpSpPr>
          <a:xfrm>
            <a:off x="6138127" y="1321058"/>
            <a:ext cx="1219200" cy="1986553"/>
            <a:chOff x="966787" y="-1036637"/>
            <a:chExt cx="3857625" cy="6858000"/>
          </a:xfrm>
        </p:grpSpPr>
        <p:pic>
          <p:nvPicPr>
            <p:cNvPr id="4" name="Picture 3"/>
            <p:cNvPicPr>
              <a:picLocks noChangeAspect="1"/>
            </p:cNvPicPr>
            <p:nvPr/>
          </p:nvPicPr>
          <p:blipFill>
            <a:blip r:embed="rId3" cstate="screen">
              <a:extLst>
                <a:ext uri="{BEBA8EAE-BF5A-486C-A8C5-ECC9F3942E4B}">
                  <a14:imgProps xmlns:a14="http://schemas.microsoft.com/office/drawing/2010/main">
                    <a14:imgLayer r:embed="rId4">
                      <a14:imgEffect>
                        <a14:backgroundRemoval t="469" b="99063" l="10000" r="90000">
                          <a14:backgroundMark x1="46111" y1="26667" x2="46111" y2="26667"/>
                          <a14:backgroundMark x1="30185" y1="26510" x2="30185" y2="26510"/>
                          <a14:backgroundMark x1="30185" y1="28542" x2="30185" y2="28542"/>
                          <a14:backgroundMark x1="31296" y1="27760" x2="31296" y2="27760"/>
                        </a14:backgroundRemoval>
                      </a14:imgEffect>
                    </a14:imgLayer>
                  </a14:imgProps>
                </a:ext>
                <a:ext uri="{28A0092B-C50C-407E-A947-70E740481C1C}">
                  <a14:useLocalDpi xmlns:a14="http://schemas.microsoft.com/office/drawing/2010/main"/>
                </a:ext>
              </a:extLst>
            </a:blip>
            <a:stretch>
              <a:fillRect/>
            </a:stretch>
          </p:blipFill>
          <p:spPr>
            <a:xfrm>
              <a:off x="966787" y="-1036637"/>
              <a:ext cx="3857625" cy="6858000"/>
            </a:xfrm>
            <a:prstGeom prst="rect">
              <a:avLst/>
            </a:prstGeom>
          </p:spPr>
        </p:pic>
        <p:sp>
          <p:nvSpPr>
            <p:cNvPr id="5" name="TextBox 4"/>
            <p:cNvSpPr txBox="1"/>
            <p:nvPr/>
          </p:nvSpPr>
          <p:spPr>
            <a:xfrm>
              <a:off x="3145006" y="5410200"/>
              <a:ext cx="1426994" cy="246221"/>
            </a:xfrm>
            <a:prstGeom prst="rect">
              <a:avLst/>
            </a:prstGeom>
            <a:noFill/>
          </p:spPr>
          <p:txBody>
            <a:bodyPr wrap="none" rtlCol="0">
              <a:spAutoFit/>
            </a:bodyPr>
            <a:lstStyle/>
            <a:p>
              <a:r>
                <a:rPr lang="en-US" sz="1000" u="none" dirty="0">
                  <a:latin typeface="+mj-lt"/>
                  <a:cs typeface="Rod" panose="02030509050101010101" pitchFamily="49" charset="-79"/>
                </a:rPr>
                <a:t>NCDOL Photo Library</a:t>
              </a:r>
            </a:p>
          </p:txBody>
        </p:sp>
      </p:grpSp>
      <p:pic>
        <p:nvPicPr>
          <p:cNvPr id="9" name="Picture 8"/>
          <p:cNvPicPr>
            <a:picLocks noChangeAspect="1"/>
          </p:cNvPicPr>
          <p:nvPr/>
        </p:nvPicPr>
        <p:blipFill>
          <a:blip r:embed="rId5"/>
          <a:stretch>
            <a:fillRect/>
          </a:stretch>
        </p:blipFill>
        <p:spPr>
          <a:xfrm>
            <a:off x="5227738" y="3437021"/>
            <a:ext cx="3037363" cy="2392363"/>
          </a:xfrm>
          <a:prstGeom prst="rect">
            <a:avLst/>
          </a:prstGeom>
        </p:spPr>
      </p:pic>
    </p:spTree>
    <p:extLst>
      <p:ext uri="{BB962C8B-B14F-4D97-AF65-F5344CB8AC3E}">
        <p14:creationId xmlns:p14="http://schemas.microsoft.com/office/powerpoint/2010/main" val="420507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altLang="en-US"/>
              <a:t>Noise Measuring Equipment</a:t>
            </a:r>
          </a:p>
        </p:txBody>
      </p:sp>
      <p:sp>
        <p:nvSpPr>
          <p:cNvPr id="23555" name="Rectangle 3"/>
          <p:cNvSpPr>
            <a:spLocks noGrp="1" noChangeArrowheads="1"/>
          </p:cNvSpPr>
          <p:nvPr>
            <p:ph type="body" idx="4294967295"/>
          </p:nvPr>
        </p:nvSpPr>
        <p:spPr>
          <a:xfrm>
            <a:off x="533399" y="1066800"/>
            <a:ext cx="5446691" cy="4525963"/>
          </a:xfrm>
        </p:spPr>
        <p:txBody>
          <a:bodyPr/>
          <a:lstStyle/>
          <a:p>
            <a:pPr marL="742950" lvl="1" indent="-285750">
              <a:buFont typeface="Symbol" panose="05050102010706020507" pitchFamily="18" charset="2"/>
              <a:buNone/>
            </a:pPr>
            <a:endParaRPr lang="en-US" altLang="en-US" dirty="0"/>
          </a:p>
          <a:p>
            <a:r>
              <a:rPr lang="en-US" altLang="en-US" dirty="0"/>
              <a:t>Octave band analyzer (OBA)</a:t>
            </a:r>
          </a:p>
          <a:p>
            <a:endParaRPr lang="en-US" altLang="en-US" sz="800" dirty="0"/>
          </a:p>
          <a:p>
            <a:pPr marL="742950" lvl="1" indent="-285750"/>
            <a:r>
              <a:rPr lang="en-US" altLang="en-US" dirty="0"/>
              <a:t>Diagnostic tool to help find appropriate engineering controls to reduce noise levels</a:t>
            </a:r>
          </a:p>
          <a:p>
            <a:endParaRPr lang="en-US" altLang="en-US" sz="100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0091" y="1372860"/>
            <a:ext cx="2478109" cy="4343400"/>
          </a:xfrm>
          <a:prstGeom prst="rect">
            <a:avLst/>
          </a:prstGeom>
        </p:spPr>
      </p:pic>
    </p:spTree>
    <p:extLst>
      <p:ext uri="{BB962C8B-B14F-4D97-AF65-F5344CB8AC3E}">
        <p14:creationId xmlns:p14="http://schemas.microsoft.com/office/powerpoint/2010/main" val="2753619789"/>
      </p:ext>
    </p:extLst>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4</TotalTime>
  <Words>1463</Words>
  <Application>Microsoft Office PowerPoint</Application>
  <PresentationFormat>On-screen Show (4:3)</PresentationFormat>
  <Paragraphs>370</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Avenir Next LT Pro</vt:lpstr>
      <vt:lpstr>Avenir Next LT Pro Demi</vt:lpstr>
      <vt:lpstr>Avenir Next LT Pro Light</vt:lpstr>
      <vt:lpstr>Symbol</vt:lpstr>
      <vt:lpstr>Wingdings</vt:lpstr>
      <vt:lpstr>Office Theme</vt:lpstr>
      <vt:lpstr>Occupational Noise Exposure</vt:lpstr>
      <vt:lpstr>Objectives</vt:lpstr>
      <vt:lpstr>Sound Versus Noise</vt:lpstr>
      <vt:lpstr>An Ear’s Anatomy</vt:lpstr>
      <vt:lpstr>Types of Hearing Loss</vt:lpstr>
      <vt:lpstr>Occupational Hearing Loss</vt:lpstr>
      <vt:lpstr>Non-Auditory Effects of Noise</vt:lpstr>
      <vt:lpstr>Noise Measuring Equipment</vt:lpstr>
      <vt:lpstr>Noise Measuring Equipment</vt:lpstr>
      <vt:lpstr>Permissible Exposure Level</vt:lpstr>
      <vt:lpstr>Table G-16 - Permissible Noise Exposures</vt:lpstr>
      <vt:lpstr>Noise Action Level</vt:lpstr>
      <vt:lpstr>Monitoring</vt:lpstr>
      <vt:lpstr>Notification</vt:lpstr>
      <vt:lpstr>Audiometric Testing Program</vt:lpstr>
      <vt:lpstr>Audiometric Testing</vt:lpstr>
      <vt:lpstr>Example of an Audiogram</vt:lpstr>
      <vt:lpstr>STS Notification</vt:lpstr>
      <vt:lpstr>Audiogram with 2 STS, 1 PHL</vt:lpstr>
      <vt:lpstr>STS Requirements</vt:lpstr>
      <vt:lpstr>Hearing Protectors</vt:lpstr>
      <vt:lpstr>Hearing Protectors</vt:lpstr>
      <vt:lpstr>Hearing Protector Attenuation</vt:lpstr>
      <vt:lpstr>Noise Reduction Rating (NRR)</vt:lpstr>
      <vt:lpstr>Training</vt:lpstr>
      <vt:lpstr>Post the Standard</vt:lpstr>
      <vt:lpstr>Recordkeeping</vt:lpstr>
      <vt:lpstr>Other Paragraphs</vt:lpstr>
      <vt:lpstr>Appendices</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2025-06-23T18:45:14Z</dcterms:modified>
</cp:coreProperties>
</file>