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399" r:id="rId6"/>
    <p:sldId id="402" r:id="rId7"/>
    <p:sldId id="414" r:id="rId8"/>
    <p:sldId id="422" r:id="rId9"/>
    <p:sldId id="374" r:id="rId10"/>
    <p:sldId id="424" r:id="rId11"/>
    <p:sldId id="377" r:id="rId12"/>
    <p:sldId id="425" r:id="rId13"/>
    <p:sldId id="418" r:id="rId14"/>
    <p:sldId id="378" r:id="rId15"/>
    <p:sldId id="376" r:id="rId16"/>
    <p:sldId id="380" r:id="rId17"/>
    <p:sldId id="288" r:id="rId18"/>
    <p:sldId id="362" r:id="rId19"/>
    <p:sldId id="426" r:id="rId20"/>
    <p:sldId id="390" r:id="rId21"/>
    <p:sldId id="381" r:id="rId22"/>
    <p:sldId id="417" r:id="rId23"/>
    <p:sldId id="420" r:id="rId24"/>
    <p:sldId id="423" r:id="rId25"/>
    <p:sldId id="391" r:id="rId26"/>
    <p:sldId id="372" r:id="rId27"/>
    <p:sldId id="373" r:id="rId28"/>
    <p:sldId id="393" r:id="rId29"/>
    <p:sldId id="397" r:id="rId30"/>
    <p:sldId id="401" r:id="rId31"/>
    <p:sldId id="410" r:id="rId32"/>
    <p:sldId id="386" r:id="rId33"/>
    <p:sldId id="387" r:id="rId34"/>
    <p:sldId id="389" r:id="rId35"/>
    <p:sldId id="427" r:id="rId36"/>
    <p:sldId id="274" r:id="rId37"/>
    <p:sldId id="259" r:id="rId38"/>
    <p:sldId id="382" r:id="rId39"/>
    <p:sldId id="398" r:id="rId40"/>
    <p:sldId id="416" r:id="rId41"/>
    <p:sldId id="403" r:id="rId42"/>
    <p:sldId id="409" r:id="rId43"/>
    <p:sldId id="411" r:id="rId44"/>
    <p:sldId id="408" r:id="rId45"/>
    <p:sldId id="407" r:id="rId46"/>
    <p:sldId id="412" r:id="rId47"/>
    <p:sldId id="275" r:id="rId48"/>
    <p:sldId id="413"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40404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17E09-31C7-43B2-99F6-5455BEC8A3C2}" v="1" dt="2024-05-17T13:52:41.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80145" autoAdjust="0"/>
  </p:normalViewPr>
  <p:slideViewPr>
    <p:cSldViewPr snapToGrid="0">
      <p:cViewPr varScale="1">
        <p:scale>
          <a:sx n="66" d="100"/>
          <a:sy n="66" d="100"/>
        </p:scale>
        <p:origin x="1560" y="48"/>
      </p:cViewPr>
      <p:guideLst/>
    </p:cSldViewPr>
  </p:slideViewPr>
  <p:notesTextViewPr>
    <p:cViewPr>
      <p:scale>
        <a:sx n="3" d="2"/>
        <a:sy n="3" d="2"/>
      </p:scale>
      <p:origin x="0" y="0"/>
    </p:cViewPr>
  </p:notesTextViewPr>
  <p:notesViewPr>
    <p:cSldViewPr snapToGrid="0">
      <p:cViewPr varScale="1">
        <p:scale>
          <a:sx n="80" d="100"/>
          <a:sy n="80" d="100"/>
        </p:scale>
        <p:origin x="38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617E1F-7261-47D3-80DA-14CB066D60CF}" type="datetimeFigureOut">
              <a:rPr lang="en-US" smtClean="0"/>
              <a:t>7/2/2024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075CE9-7A09-45D3-8BA7-718A2FFD6204}" type="slidenum">
              <a:rPr lang="en-US" smtClean="0"/>
              <a:t>‹#›</a:t>
            </a:fld>
            <a:endParaRPr lang="en-US"/>
          </a:p>
        </p:txBody>
      </p:sp>
    </p:spTree>
    <p:extLst>
      <p:ext uri="{BB962C8B-B14F-4D97-AF65-F5344CB8AC3E}">
        <p14:creationId xmlns:p14="http://schemas.microsoft.com/office/powerpoint/2010/main" val="98684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075CE9-7A09-45D3-8BA7-718A2FFD6204}" type="slidenum">
              <a:rPr lang="en-US" smtClean="0"/>
              <a:t>1</a:t>
            </a:fld>
            <a:endParaRPr lang="en-US"/>
          </a:p>
        </p:txBody>
      </p:sp>
    </p:spTree>
    <p:extLst>
      <p:ext uri="{BB962C8B-B14F-4D97-AF65-F5344CB8AC3E}">
        <p14:creationId xmlns:p14="http://schemas.microsoft.com/office/powerpoint/2010/main" val="108956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AFD8F0C-10A4-44D6-888C-C3C1253791C2}"/>
              </a:ext>
            </a:extLst>
          </p:cNvPr>
          <p:cNvSpPr>
            <a:spLocks noGrp="1" noChangeArrowheads="1"/>
          </p:cNvSpPr>
          <p:nvPr>
            <p:ph type="sldNum" sz="quarter" idx="5"/>
          </p:nvPr>
        </p:nvSpPr>
        <p:spPr>
          <a:noFill/>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E7743373-5991-4990-8031-34A239EF4E84}"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19459" name="Rectangle 2">
            <a:extLst>
              <a:ext uri="{FF2B5EF4-FFF2-40B4-BE49-F238E27FC236}">
                <a16:creationId xmlns:a16="http://schemas.microsoft.com/office/drawing/2014/main" id="{BFB9C733-25A4-4E19-B352-F5AC63A5D13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93AB5A8-0C1C-41CA-9122-923C6220A0B4}"/>
              </a:ext>
            </a:extLst>
          </p:cNvPr>
          <p:cNvSpPr>
            <a:spLocks noGrp="1" noChangeArrowheads="1"/>
          </p:cNvSpPr>
          <p:nvPr>
            <p:ph type="body" idx="1"/>
          </p:nvPr>
        </p:nvSpPr>
        <p:spPr>
          <a:xfrm>
            <a:off x="152400" y="4191000"/>
            <a:ext cx="6553200" cy="4267200"/>
          </a:xfrm>
          <a:noFill/>
        </p:spPr>
        <p:txBody>
          <a:bodyPr/>
          <a:lstStyle/>
          <a:p>
            <a:pPr marL="304800" indent="-304800"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16</a:t>
            </a:fld>
            <a:endParaRPr lang="en-US"/>
          </a:p>
        </p:txBody>
      </p:sp>
    </p:spTree>
    <p:extLst>
      <p:ext uri="{BB962C8B-B14F-4D97-AF65-F5344CB8AC3E}">
        <p14:creationId xmlns:p14="http://schemas.microsoft.com/office/powerpoint/2010/main" val="260584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17</a:t>
            </a:fld>
            <a:endParaRPr lang="en-US"/>
          </a:p>
        </p:txBody>
      </p:sp>
    </p:spTree>
    <p:extLst>
      <p:ext uri="{BB962C8B-B14F-4D97-AF65-F5344CB8AC3E}">
        <p14:creationId xmlns:p14="http://schemas.microsoft.com/office/powerpoint/2010/main" val="3964263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i="0" u="none" dirty="0"/>
          </a:p>
          <a:p>
            <a:endParaRPr lang="en-US" i="0" u="none" dirty="0"/>
          </a:p>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18</a:t>
            </a:fld>
            <a:endParaRPr lang="en-US"/>
          </a:p>
        </p:txBody>
      </p:sp>
    </p:spTree>
    <p:extLst>
      <p:ext uri="{BB962C8B-B14F-4D97-AF65-F5344CB8AC3E}">
        <p14:creationId xmlns:p14="http://schemas.microsoft.com/office/powerpoint/2010/main" val="103294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19</a:t>
            </a:fld>
            <a:endParaRPr lang="en-US"/>
          </a:p>
        </p:txBody>
      </p:sp>
    </p:spTree>
    <p:extLst>
      <p:ext uri="{BB962C8B-B14F-4D97-AF65-F5344CB8AC3E}">
        <p14:creationId xmlns:p14="http://schemas.microsoft.com/office/powerpoint/2010/main" val="2539011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20</a:t>
            </a:fld>
            <a:endParaRPr lang="en-US"/>
          </a:p>
        </p:txBody>
      </p:sp>
    </p:spTree>
    <p:extLst>
      <p:ext uri="{BB962C8B-B14F-4D97-AF65-F5344CB8AC3E}">
        <p14:creationId xmlns:p14="http://schemas.microsoft.com/office/powerpoint/2010/main" val="2831529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21</a:t>
            </a:fld>
            <a:endParaRPr lang="en-US"/>
          </a:p>
        </p:txBody>
      </p:sp>
    </p:spTree>
    <p:extLst>
      <p:ext uri="{BB962C8B-B14F-4D97-AF65-F5344CB8AC3E}">
        <p14:creationId xmlns:p14="http://schemas.microsoft.com/office/powerpoint/2010/main" val="747749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25</a:t>
            </a:fld>
            <a:endParaRPr lang="en-US"/>
          </a:p>
        </p:txBody>
      </p:sp>
    </p:spTree>
    <p:extLst>
      <p:ext uri="{BB962C8B-B14F-4D97-AF65-F5344CB8AC3E}">
        <p14:creationId xmlns:p14="http://schemas.microsoft.com/office/powerpoint/2010/main" val="4073923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26</a:t>
            </a:fld>
            <a:endParaRPr lang="en-US"/>
          </a:p>
        </p:txBody>
      </p:sp>
    </p:spTree>
    <p:extLst>
      <p:ext uri="{BB962C8B-B14F-4D97-AF65-F5344CB8AC3E}">
        <p14:creationId xmlns:p14="http://schemas.microsoft.com/office/powerpoint/2010/main" val="196765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20B53DE-F4D4-4496-AAEC-878434F56C21}"/>
              </a:ext>
            </a:extLst>
          </p:cNvPr>
          <p:cNvSpPr>
            <a:spLocks noGrp="1" noChangeArrowheads="1"/>
          </p:cNvSpPr>
          <p:nvPr>
            <p:ph type="sldNum" sz="quarter" idx="5"/>
          </p:nvPr>
        </p:nvSpPr>
        <p:spPr>
          <a:noFill/>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95F43AB-B332-487B-A52C-05734E16B4C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9635" name="Rectangle 2">
            <a:extLst>
              <a:ext uri="{FF2B5EF4-FFF2-40B4-BE49-F238E27FC236}">
                <a16:creationId xmlns:a16="http://schemas.microsoft.com/office/drawing/2014/main" id="{1A2EEB5B-A4CD-4694-86C6-27812712631D}"/>
              </a:ext>
            </a:extLst>
          </p:cNvPr>
          <p:cNvSpPr>
            <a:spLocks noGrp="1" noRot="1" noChangeAspect="1" noChangeArrowheads="1" noTextEdit="1"/>
          </p:cNvSpPr>
          <p:nvPr>
            <p:ph type="sldImg"/>
          </p:nvPr>
        </p:nvSpPr>
        <p:spPr>
          <a:xfrm>
            <a:off x="1433513" y="309563"/>
            <a:ext cx="3992562" cy="2246312"/>
          </a:xfrm>
          <a:ln/>
        </p:spPr>
      </p:sp>
      <p:sp>
        <p:nvSpPr>
          <p:cNvPr id="69636" name="Rectangle 3">
            <a:extLst>
              <a:ext uri="{FF2B5EF4-FFF2-40B4-BE49-F238E27FC236}">
                <a16:creationId xmlns:a16="http://schemas.microsoft.com/office/drawing/2014/main" id="{670E512E-6695-471C-8A5C-222B2A5E26D1}"/>
              </a:ext>
            </a:extLst>
          </p:cNvPr>
          <p:cNvSpPr>
            <a:spLocks noGrp="1" noChangeArrowheads="1"/>
          </p:cNvSpPr>
          <p:nvPr>
            <p:ph type="body" idx="1"/>
          </p:nvPr>
        </p:nvSpPr>
        <p:spPr>
          <a:xfrm>
            <a:off x="304800" y="2711450"/>
            <a:ext cx="6324600" cy="5888038"/>
          </a:xfrm>
          <a:noFill/>
        </p:spPr>
        <p:txBody>
          <a:bodyPr/>
          <a:lstStyle/>
          <a:p>
            <a:pPr marL="0" indent="0">
              <a:buFontTx/>
              <a:buNone/>
            </a:pPr>
            <a:endParaRPr lang="en-US" altLang="en-US" dirty="0"/>
          </a:p>
        </p:txBody>
      </p:sp>
    </p:spTree>
    <p:extLst>
      <p:ext uri="{BB962C8B-B14F-4D97-AF65-F5344CB8AC3E}">
        <p14:creationId xmlns:p14="http://schemas.microsoft.com/office/powerpoint/2010/main" val="218951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5</a:t>
            </a:fld>
            <a:endParaRPr lang="en-US"/>
          </a:p>
        </p:txBody>
      </p:sp>
    </p:spTree>
    <p:extLst>
      <p:ext uri="{BB962C8B-B14F-4D97-AF65-F5344CB8AC3E}">
        <p14:creationId xmlns:p14="http://schemas.microsoft.com/office/powerpoint/2010/main" val="101423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34</a:t>
            </a:fld>
            <a:endParaRPr lang="en-US"/>
          </a:p>
        </p:txBody>
      </p:sp>
    </p:spTree>
    <p:extLst>
      <p:ext uri="{BB962C8B-B14F-4D97-AF65-F5344CB8AC3E}">
        <p14:creationId xmlns:p14="http://schemas.microsoft.com/office/powerpoint/2010/main" val="64875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0FA95-5EF9-18F8-7B3D-3147247DF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14D6B-AD32-30FB-B887-C8975C780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D91A3-C927-2D7F-86EF-2C9F6F5556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11ED9A-4BAA-EB8F-963A-A14076496EA1}"/>
              </a:ext>
            </a:extLst>
          </p:cNvPr>
          <p:cNvSpPr>
            <a:spLocks noGrp="1"/>
          </p:cNvSpPr>
          <p:nvPr>
            <p:ph type="sldNum" sz="quarter" idx="5"/>
          </p:nvPr>
        </p:nvSpPr>
        <p:spPr/>
        <p:txBody>
          <a:bodyPr/>
          <a:lstStyle/>
          <a:p>
            <a:fld id="{1E075CE9-7A09-45D3-8BA7-718A2FFD6204}" type="slidenum">
              <a:rPr lang="en-US" smtClean="0"/>
              <a:t>38</a:t>
            </a:fld>
            <a:endParaRPr lang="en-US"/>
          </a:p>
        </p:txBody>
      </p:sp>
    </p:spTree>
    <p:extLst>
      <p:ext uri="{BB962C8B-B14F-4D97-AF65-F5344CB8AC3E}">
        <p14:creationId xmlns:p14="http://schemas.microsoft.com/office/powerpoint/2010/main" val="3324530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62A19-D341-DCAE-7BDA-BC0E40415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AD7E2-21E3-A67C-B877-BAA32FD54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4F89E-3A7C-1E94-A663-98AE90C140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BC997B-D160-A60B-88FC-8726A0F482CE}"/>
              </a:ext>
            </a:extLst>
          </p:cNvPr>
          <p:cNvSpPr>
            <a:spLocks noGrp="1"/>
          </p:cNvSpPr>
          <p:nvPr>
            <p:ph type="sldNum" sz="quarter" idx="5"/>
          </p:nvPr>
        </p:nvSpPr>
        <p:spPr/>
        <p:txBody>
          <a:bodyPr/>
          <a:lstStyle/>
          <a:p>
            <a:fld id="{1E075CE9-7A09-45D3-8BA7-718A2FFD6204}" type="slidenum">
              <a:rPr lang="en-US" smtClean="0"/>
              <a:t>39</a:t>
            </a:fld>
            <a:endParaRPr lang="en-US"/>
          </a:p>
        </p:txBody>
      </p:sp>
    </p:spTree>
    <p:extLst>
      <p:ext uri="{BB962C8B-B14F-4D97-AF65-F5344CB8AC3E}">
        <p14:creationId xmlns:p14="http://schemas.microsoft.com/office/powerpoint/2010/main" val="1995593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63EB-CF84-FC15-0ECA-2D20B53B5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674F8-8FC1-9E3C-C358-27FBF48DF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0FB79-CEBF-FBB3-3E8C-D437103A33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7B27E-A2D0-F4CF-5949-2FA3B20284F9}"/>
              </a:ext>
            </a:extLst>
          </p:cNvPr>
          <p:cNvSpPr>
            <a:spLocks noGrp="1"/>
          </p:cNvSpPr>
          <p:nvPr>
            <p:ph type="sldNum" sz="quarter" idx="5"/>
          </p:nvPr>
        </p:nvSpPr>
        <p:spPr/>
        <p:txBody>
          <a:bodyPr/>
          <a:lstStyle/>
          <a:p>
            <a:fld id="{1E075CE9-7A09-45D3-8BA7-718A2FFD6204}" type="slidenum">
              <a:rPr lang="en-US" smtClean="0"/>
              <a:t>40</a:t>
            </a:fld>
            <a:endParaRPr lang="en-US"/>
          </a:p>
        </p:txBody>
      </p:sp>
    </p:spTree>
    <p:extLst>
      <p:ext uri="{BB962C8B-B14F-4D97-AF65-F5344CB8AC3E}">
        <p14:creationId xmlns:p14="http://schemas.microsoft.com/office/powerpoint/2010/main" val="325590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6E502-679A-50EA-C712-1F6BECB34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8B235-F32E-08DE-913F-598F14B0C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F44A9-8C59-8613-3C59-6B6E5F45E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71F560-C16E-4745-5ABE-5DBD930A8978}"/>
              </a:ext>
            </a:extLst>
          </p:cNvPr>
          <p:cNvSpPr>
            <a:spLocks noGrp="1"/>
          </p:cNvSpPr>
          <p:nvPr>
            <p:ph type="sldNum" sz="quarter" idx="5"/>
          </p:nvPr>
        </p:nvSpPr>
        <p:spPr/>
        <p:txBody>
          <a:bodyPr/>
          <a:lstStyle/>
          <a:p>
            <a:fld id="{1E075CE9-7A09-45D3-8BA7-718A2FFD6204}" type="slidenum">
              <a:rPr lang="en-US" smtClean="0"/>
              <a:t>41</a:t>
            </a:fld>
            <a:endParaRPr lang="en-US"/>
          </a:p>
        </p:txBody>
      </p:sp>
    </p:spTree>
    <p:extLst>
      <p:ext uri="{BB962C8B-B14F-4D97-AF65-F5344CB8AC3E}">
        <p14:creationId xmlns:p14="http://schemas.microsoft.com/office/powerpoint/2010/main" val="224896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CBD3C-FF05-CBD7-C2B8-82CA751E4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AF120-3CDE-6656-8403-C6EBA8A5E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7F144-2368-202C-25B6-FA842B471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2BD44C-500E-3B25-5DDB-D4E1DB152A30}"/>
              </a:ext>
            </a:extLst>
          </p:cNvPr>
          <p:cNvSpPr>
            <a:spLocks noGrp="1"/>
          </p:cNvSpPr>
          <p:nvPr>
            <p:ph type="sldNum" sz="quarter" idx="5"/>
          </p:nvPr>
        </p:nvSpPr>
        <p:spPr/>
        <p:txBody>
          <a:bodyPr/>
          <a:lstStyle/>
          <a:p>
            <a:fld id="{1E075CE9-7A09-45D3-8BA7-718A2FFD6204}" type="slidenum">
              <a:rPr lang="en-US" smtClean="0"/>
              <a:t>42</a:t>
            </a:fld>
            <a:endParaRPr lang="en-US"/>
          </a:p>
        </p:txBody>
      </p:sp>
    </p:spTree>
    <p:extLst>
      <p:ext uri="{BB962C8B-B14F-4D97-AF65-F5344CB8AC3E}">
        <p14:creationId xmlns:p14="http://schemas.microsoft.com/office/powerpoint/2010/main" val="372399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95BF0-5CBF-887D-668D-23E28AAC2171}"/>
            </a:ext>
          </a:extLst>
        </p:cNvPr>
        <p:cNvGrpSpPr/>
        <p:nvPr/>
      </p:nvGrpSpPr>
      <p:grpSpPr>
        <a:xfrm>
          <a:off x="0" y="0"/>
          <a:ext cx="0" cy="0"/>
          <a:chOff x="0" y="0"/>
          <a:chExt cx="0" cy="0"/>
        </a:xfrm>
      </p:grpSpPr>
      <p:sp>
        <p:nvSpPr>
          <p:cNvPr id="71682" name="Rectangle 7">
            <a:extLst>
              <a:ext uri="{FF2B5EF4-FFF2-40B4-BE49-F238E27FC236}">
                <a16:creationId xmlns:a16="http://schemas.microsoft.com/office/drawing/2014/main" id="{C5D15055-ECB4-87DB-C8AC-109C389F44DF}"/>
              </a:ext>
            </a:extLst>
          </p:cNvPr>
          <p:cNvSpPr>
            <a:spLocks noGrp="1" noChangeArrowheads="1"/>
          </p:cNvSpPr>
          <p:nvPr>
            <p:ph type="sldNum" sz="quarter" idx="5"/>
          </p:nvPr>
        </p:nvSpPr>
        <p:spPr>
          <a:noFill/>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5780FB71-85AA-4C0E-9971-F02C4F6E4BB9}" type="slidenum">
              <a:rPr lang="en-US" altLang="en-US" smtClean="0">
                <a:latin typeface="Times New Roman" panose="02020603050405020304" pitchFamily="18" charset="0"/>
              </a:rPr>
              <a:pPr fontAlgn="base">
                <a:spcBef>
                  <a:spcPct val="0"/>
                </a:spcBef>
                <a:spcAft>
                  <a:spcPct val="0"/>
                </a:spcAft>
              </a:pPr>
              <a:t>43</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C3499954-B014-8AD9-393E-531C160EEB8B}"/>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B54F753E-BEF5-4AC9-1C48-D3C5BF9151FD}"/>
              </a:ext>
            </a:extLst>
          </p:cNvPr>
          <p:cNvSpPr>
            <a:spLocks noGrp="1" noChangeArrowheads="1"/>
          </p:cNvSpPr>
          <p:nvPr>
            <p:ph type="body" idx="1"/>
          </p:nvPr>
        </p:nvSpPr>
        <p:spPr>
          <a:noFill/>
        </p:spPr>
        <p:txBody>
          <a:bodyPr/>
          <a:lstStyle/>
          <a:p>
            <a:endParaRPr lang="en-US" altLang="en-US" dirty="0">
              <a:latin typeface="MS Sans Serif"/>
            </a:endParaRPr>
          </a:p>
        </p:txBody>
      </p:sp>
    </p:spTree>
    <p:extLst>
      <p:ext uri="{BB962C8B-B14F-4D97-AF65-F5344CB8AC3E}">
        <p14:creationId xmlns:p14="http://schemas.microsoft.com/office/powerpoint/2010/main" val="2463837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EA8E62A-E37E-4088-BA86-FEE640F8730A}"/>
              </a:ext>
            </a:extLst>
          </p:cNvPr>
          <p:cNvSpPr>
            <a:spLocks noGrp="1" noChangeArrowheads="1"/>
          </p:cNvSpPr>
          <p:nvPr>
            <p:ph type="sldNum" sz="quarter" idx="5"/>
          </p:nvPr>
        </p:nvSpPr>
        <p:spPr>
          <a:noFill/>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5780FB71-85AA-4C0E-9971-F02C4F6E4BB9}" type="slidenum">
              <a:rPr lang="en-US" altLang="en-US" smtClean="0">
                <a:latin typeface="Times New Roman" panose="02020603050405020304" pitchFamily="18" charset="0"/>
              </a:rPr>
              <a:pPr fontAlgn="base">
                <a:spcBef>
                  <a:spcPct val="0"/>
                </a:spcBef>
                <a:spcAft>
                  <a:spcPct val="0"/>
                </a:spcAft>
              </a:pPr>
              <a:t>44</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DCC0E99B-C4B8-4A8A-AEC6-35FF560486CF}"/>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48438AD-7204-42C2-84B2-857324225BD6}"/>
              </a:ext>
            </a:extLst>
          </p:cNvPr>
          <p:cNvSpPr>
            <a:spLocks noGrp="1" noChangeArrowheads="1"/>
          </p:cNvSpPr>
          <p:nvPr>
            <p:ph type="body" idx="1"/>
          </p:nvPr>
        </p:nvSpPr>
        <p:spPr>
          <a:noFill/>
        </p:spPr>
        <p:txBody>
          <a:bodyPr/>
          <a:lstStyle/>
          <a:p>
            <a:endParaRPr lang="en-US" altLang="en-US" dirty="0">
              <a:latin typeface="MS Sans Serif"/>
            </a:endParaRPr>
          </a:p>
        </p:txBody>
      </p:sp>
    </p:spTree>
    <p:extLst>
      <p:ext uri="{BB962C8B-B14F-4D97-AF65-F5344CB8AC3E}">
        <p14:creationId xmlns:p14="http://schemas.microsoft.com/office/powerpoint/2010/main" val="2229871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BF8F-FDBB-5E06-6AA4-5767B9FBE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1EC71-25CF-69C4-E7F5-4E9D43BD9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26018-3B1F-D3EF-121C-0D4D2A4DB0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09568F-7A01-F462-DBA5-BA19F24E2DF0}"/>
              </a:ext>
            </a:extLst>
          </p:cNvPr>
          <p:cNvSpPr>
            <a:spLocks noGrp="1"/>
          </p:cNvSpPr>
          <p:nvPr>
            <p:ph type="sldNum" sz="quarter" idx="5"/>
          </p:nvPr>
        </p:nvSpPr>
        <p:spPr/>
        <p:txBody>
          <a:bodyPr/>
          <a:lstStyle/>
          <a:p>
            <a:fld id="{1E075CE9-7A09-45D3-8BA7-718A2FFD6204}" type="slidenum">
              <a:rPr lang="en-US" smtClean="0"/>
              <a:t>45</a:t>
            </a:fld>
            <a:endParaRPr lang="en-US"/>
          </a:p>
        </p:txBody>
      </p:sp>
    </p:spTree>
    <p:extLst>
      <p:ext uri="{BB962C8B-B14F-4D97-AF65-F5344CB8AC3E}">
        <p14:creationId xmlns:p14="http://schemas.microsoft.com/office/powerpoint/2010/main" val="174554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6</a:t>
            </a:fld>
            <a:endParaRPr lang="en-US"/>
          </a:p>
        </p:txBody>
      </p:sp>
    </p:spTree>
    <p:extLst>
      <p:ext uri="{BB962C8B-B14F-4D97-AF65-F5344CB8AC3E}">
        <p14:creationId xmlns:p14="http://schemas.microsoft.com/office/powerpoint/2010/main" val="131234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7</a:t>
            </a:fld>
            <a:endParaRPr lang="en-US"/>
          </a:p>
        </p:txBody>
      </p:sp>
    </p:spTree>
    <p:extLst>
      <p:ext uri="{BB962C8B-B14F-4D97-AF65-F5344CB8AC3E}">
        <p14:creationId xmlns:p14="http://schemas.microsoft.com/office/powerpoint/2010/main" val="317495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8</a:t>
            </a:fld>
            <a:endParaRPr lang="en-US"/>
          </a:p>
        </p:txBody>
      </p:sp>
    </p:spTree>
    <p:extLst>
      <p:ext uri="{BB962C8B-B14F-4D97-AF65-F5344CB8AC3E}">
        <p14:creationId xmlns:p14="http://schemas.microsoft.com/office/powerpoint/2010/main" val="398003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1E075CE9-7A09-45D3-8BA7-718A2FFD6204}" type="slidenum">
              <a:rPr lang="en-US" smtClean="0"/>
              <a:t>9</a:t>
            </a:fld>
            <a:endParaRPr lang="en-US"/>
          </a:p>
        </p:txBody>
      </p:sp>
    </p:spTree>
    <p:extLst>
      <p:ext uri="{BB962C8B-B14F-4D97-AF65-F5344CB8AC3E}">
        <p14:creationId xmlns:p14="http://schemas.microsoft.com/office/powerpoint/2010/main" val="101483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10</a:t>
            </a:fld>
            <a:endParaRPr lang="en-US"/>
          </a:p>
        </p:txBody>
      </p:sp>
    </p:spTree>
    <p:extLst>
      <p:ext uri="{BB962C8B-B14F-4D97-AF65-F5344CB8AC3E}">
        <p14:creationId xmlns:p14="http://schemas.microsoft.com/office/powerpoint/2010/main" val="216646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11</a:t>
            </a:fld>
            <a:endParaRPr lang="en-US"/>
          </a:p>
        </p:txBody>
      </p:sp>
    </p:spTree>
    <p:extLst>
      <p:ext uri="{BB962C8B-B14F-4D97-AF65-F5344CB8AC3E}">
        <p14:creationId xmlns:p14="http://schemas.microsoft.com/office/powerpoint/2010/main" val="10921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latin typeface="Cambria" panose="02040503050406030204" pitchFamily="18" charset="0"/>
              <a:ea typeface="Cambria" panose="02040503050406030204" pitchFamily="18" charset="0"/>
            </a:endParaRPr>
          </a:p>
          <a:p>
            <a:pPr algn="just"/>
            <a:endParaRPr lang="en-US" sz="1200" dirty="0">
              <a:latin typeface="Cambria" panose="02040503050406030204" pitchFamily="18" charset="0"/>
              <a:ea typeface="Cambria" panose="020405030504060302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E075CE9-7A09-45D3-8BA7-718A2FFD6204}" type="slidenum">
              <a:rPr lang="en-US" smtClean="0"/>
              <a:t>13</a:t>
            </a:fld>
            <a:endParaRPr lang="en-US"/>
          </a:p>
        </p:txBody>
      </p:sp>
    </p:spTree>
    <p:extLst>
      <p:ext uri="{BB962C8B-B14F-4D97-AF65-F5344CB8AC3E}">
        <p14:creationId xmlns:p14="http://schemas.microsoft.com/office/powerpoint/2010/main" val="20486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2" y="4455620"/>
            <a:ext cx="10058400" cy="1143000"/>
          </a:xfrm>
        </p:spPr>
        <p:txBody>
          <a:bodyPr lIns="91440" rIns="91440">
            <a:normAutofit/>
          </a:bodyPr>
          <a:lstStyle>
            <a:lvl1pPr marL="0" indent="0" algn="l">
              <a:buNone/>
              <a:defRPr sz="2400" cap="all" spc="201" baseline="0">
                <a:solidFill>
                  <a:schemeClr val="tx2"/>
                </a:solidFill>
                <a:latin typeface="+mj-lt"/>
              </a:defRPr>
            </a:lvl1pPr>
            <a:lvl2pPr marL="457206" indent="0" algn="ctr">
              <a:buNone/>
              <a:defRPr sz="2400"/>
            </a:lvl2pPr>
            <a:lvl3pPr marL="914411" indent="0" algn="ctr">
              <a:buNone/>
              <a:defRPr sz="24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4E4EEE-2AA7-4EE7-B62E-65B144C5178A}"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54C44-1BD7-4347-82FA-64DED60783D5}"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29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E4EEE-2AA7-4EE7-B62E-65B144C5178A}"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118586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4779"/>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E4EEE-2AA7-4EE7-B62E-65B144C5178A}"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81496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4E4EEE-2AA7-4EE7-B62E-65B144C5178A}"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219257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1" baseline="0">
                <a:solidFill>
                  <a:schemeClr val="tx2"/>
                </a:solidFill>
                <a:latin typeface="+mj-lt"/>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4E4EEE-2AA7-4EE7-B62E-65B144C5178A}"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54C44-1BD7-4347-82FA-64DED60783D5}"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47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4E4EEE-2AA7-4EE7-B62E-65B144C5178A}"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38080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4E4EEE-2AA7-4EE7-B62E-65B144C5178A}"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315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4E4EEE-2AA7-4EE7-B62E-65B144C5178A}"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314180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4E4EEE-2AA7-4EE7-B62E-65B144C5178A}" type="datetimeFigureOut">
              <a:rPr lang="en-US" smtClean="0"/>
              <a:t>7/2/2024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134220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Edit Master text styles</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794E4EEE-2AA7-4EE7-B62E-65B144C5178A}" type="datetimeFigureOut">
              <a:rPr lang="en-US" smtClean="0"/>
              <a:t>7/2/2024</a:t>
            </a:fld>
            <a:endParaRPr lang="en-US"/>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454C44-1BD7-4347-82FA-64DED60783D5}" type="slidenum">
              <a:rPr lang="en-US" smtClean="0"/>
              <a:t>‹#›</a:t>
            </a:fld>
            <a:endParaRPr lang="en-US"/>
          </a:p>
        </p:txBody>
      </p:sp>
    </p:spTree>
    <p:extLst>
      <p:ext uri="{BB962C8B-B14F-4D97-AF65-F5344CB8AC3E}">
        <p14:creationId xmlns:p14="http://schemas.microsoft.com/office/powerpoint/2010/main" val="4177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2191986" cy="4915076"/>
          </a:xfrm>
          <a:blipFill>
            <a:blip r:embed="rId2"/>
            <a:stretch>
              <a:fillRect/>
            </a:stretch>
          </a:blipFill>
        </p:spPr>
        <p:txBody>
          <a:bodyPr lIns="457200" tIns="457200" anchor="t"/>
          <a:lstStyle>
            <a:lvl1pPr marL="0" indent="0">
              <a:buNone/>
              <a:defRPr sz="3200">
                <a:solidFill>
                  <a:schemeClr val="bg1"/>
                </a:solidFill>
              </a:defRPr>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1" y="5907023"/>
            <a:ext cx="10113264"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4E4EEE-2AA7-4EE7-B62E-65B144C5178A}"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54C44-1BD7-4347-82FA-64DED60783D5}" type="slidenum">
              <a:rPr lang="en-US" smtClean="0"/>
              <a:t>‹#›</a:t>
            </a:fld>
            <a:endParaRPr lang="en-US"/>
          </a:p>
        </p:txBody>
      </p:sp>
    </p:spTree>
    <p:extLst>
      <p:ext uri="{BB962C8B-B14F-4D97-AF65-F5344CB8AC3E}">
        <p14:creationId xmlns:p14="http://schemas.microsoft.com/office/powerpoint/2010/main" val="367428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2"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794E4EEE-2AA7-4EE7-B62E-65B144C5178A}" type="datetimeFigureOut">
              <a:rPr lang="en-US" smtClean="0"/>
              <a:t>7/2/2024</a:t>
            </a:fld>
            <a:endParaRPr lang="en-US"/>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36454C44-1BD7-4347-82FA-64DED60783D5}" type="slidenum">
              <a:rPr lang="en-US" smtClean="0"/>
              <a:t>‹#›</a:t>
            </a:fld>
            <a:endParaRPr lang="en-US"/>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66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abor.nc.gov/"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labor.nc.gov/"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5141E-904D-769A-3ABF-0DD52D6D3BA7}"/>
              </a:ext>
            </a:extLst>
          </p:cNvPr>
          <p:cNvPicPr>
            <a:picLocks noChangeAspect="1"/>
          </p:cNvPicPr>
          <p:nvPr/>
        </p:nvPicPr>
        <p:blipFill>
          <a:blip r:embed="rId3"/>
          <a:stretch>
            <a:fillRect/>
          </a:stretch>
        </p:blipFill>
        <p:spPr>
          <a:xfrm>
            <a:off x="7865137" y="852055"/>
            <a:ext cx="3646143" cy="824345"/>
          </a:xfrm>
          <a:prstGeom prst="rect">
            <a:avLst/>
          </a:prstGeom>
        </p:spPr>
      </p:pic>
      <p:sp>
        <p:nvSpPr>
          <p:cNvPr id="3" name="TextBox 2">
            <a:extLst>
              <a:ext uri="{FF2B5EF4-FFF2-40B4-BE49-F238E27FC236}">
                <a16:creationId xmlns:a16="http://schemas.microsoft.com/office/drawing/2014/main" id="{51E94CBD-D186-2792-BCA5-8E966F95A069}"/>
              </a:ext>
            </a:extLst>
          </p:cNvPr>
          <p:cNvSpPr txBox="1"/>
          <p:nvPr/>
        </p:nvSpPr>
        <p:spPr>
          <a:xfrm>
            <a:off x="7597648" y="1344139"/>
            <a:ext cx="3913632" cy="369332"/>
          </a:xfrm>
          <a:prstGeom prst="rect">
            <a:avLst/>
          </a:prstGeom>
          <a:noFill/>
          <a:ln>
            <a:noFill/>
          </a:ln>
        </p:spPr>
        <p:txBody>
          <a:bodyPr wrap="square" rtlCol="0">
            <a:spAutoFit/>
          </a:bodyPr>
          <a:lstStyle/>
          <a:p>
            <a:pPr algn="r"/>
            <a:r>
              <a:rPr lang="en-US" dirty="0"/>
              <a:t>Josh Dobson, Commissioner</a:t>
            </a:r>
          </a:p>
        </p:txBody>
      </p:sp>
      <p:sp>
        <p:nvSpPr>
          <p:cNvPr id="7" name="TextBox 6">
            <a:extLst>
              <a:ext uri="{FF2B5EF4-FFF2-40B4-BE49-F238E27FC236}">
                <a16:creationId xmlns:a16="http://schemas.microsoft.com/office/drawing/2014/main" id="{E2DD9269-2B10-8CB1-7BF5-614733677E53}"/>
              </a:ext>
            </a:extLst>
          </p:cNvPr>
          <p:cNvSpPr txBox="1"/>
          <p:nvPr/>
        </p:nvSpPr>
        <p:spPr>
          <a:xfrm>
            <a:off x="1405581" y="2659558"/>
            <a:ext cx="9855200" cy="1969770"/>
          </a:xfrm>
          <a:prstGeom prst="rect">
            <a:avLst/>
          </a:prstGeom>
          <a:noFill/>
        </p:spPr>
        <p:txBody>
          <a:bodyPr wrap="square" rtlCol="0">
            <a:spAutoFit/>
          </a:bodyPr>
          <a:lstStyle/>
          <a:p>
            <a:pPr algn="ctr"/>
            <a:r>
              <a:rPr lang="en-US" sz="3700" dirty="0">
                <a:solidFill>
                  <a:schemeClr val="accent1"/>
                </a:solidFill>
              </a:rPr>
              <a:t>What You Need To Know</a:t>
            </a:r>
          </a:p>
          <a:p>
            <a:pPr algn="ctr"/>
            <a:r>
              <a:rPr lang="en-US" sz="3700" dirty="0">
                <a:solidFill>
                  <a:schemeClr val="accent1"/>
                </a:solidFill>
              </a:rPr>
              <a:t>North Carolina Wage and Hour Laws</a:t>
            </a:r>
            <a:endParaRPr lang="en-US" sz="2000" dirty="0"/>
          </a:p>
          <a:p>
            <a:pPr algn="ctr"/>
            <a:endParaRPr lang="en-US" sz="2400" dirty="0">
              <a:solidFill>
                <a:schemeClr val="accent1"/>
              </a:solidFill>
            </a:endParaRPr>
          </a:p>
          <a:p>
            <a:pPr algn="ctr"/>
            <a:r>
              <a:rPr lang="en-US" sz="2400" dirty="0">
                <a:solidFill>
                  <a:schemeClr val="accent1"/>
                </a:solidFill>
              </a:rPr>
              <a:t>North Carolina Wage and Hour Bureau</a:t>
            </a:r>
          </a:p>
        </p:txBody>
      </p:sp>
    </p:spTree>
    <p:extLst>
      <p:ext uri="{BB962C8B-B14F-4D97-AF65-F5344CB8AC3E}">
        <p14:creationId xmlns:p14="http://schemas.microsoft.com/office/powerpoint/2010/main" val="137394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CC839-6A73-5AA9-0A13-8821696C7ABE}"/>
              </a:ext>
            </a:extLst>
          </p:cNvPr>
          <p:cNvSpPr txBox="1"/>
          <p:nvPr/>
        </p:nvSpPr>
        <p:spPr>
          <a:xfrm>
            <a:off x="487680" y="329184"/>
            <a:ext cx="11070336" cy="584775"/>
          </a:xfrm>
          <a:prstGeom prst="rect">
            <a:avLst/>
          </a:prstGeom>
          <a:noFill/>
        </p:spPr>
        <p:txBody>
          <a:bodyPr wrap="square" rtlCol="0">
            <a:spAutoFit/>
          </a:bodyPr>
          <a:lstStyle/>
          <a:p>
            <a:r>
              <a:rPr lang="en-US" sz="3200" dirty="0"/>
              <a:t>What is considered a “Wage”?</a:t>
            </a:r>
          </a:p>
        </p:txBody>
      </p:sp>
      <p:sp>
        <p:nvSpPr>
          <p:cNvPr id="3" name="TextBox 2">
            <a:extLst>
              <a:ext uri="{FF2B5EF4-FFF2-40B4-BE49-F238E27FC236}">
                <a16:creationId xmlns:a16="http://schemas.microsoft.com/office/drawing/2014/main" id="{E956C2FD-9A34-F556-4E3C-3B1868E417AD}"/>
              </a:ext>
            </a:extLst>
          </p:cNvPr>
          <p:cNvSpPr txBox="1"/>
          <p:nvPr/>
        </p:nvSpPr>
        <p:spPr>
          <a:xfrm>
            <a:off x="568306" y="870681"/>
            <a:ext cx="10927925" cy="5509200"/>
          </a:xfrm>
          <a:prstGeom prst="rect">
            <a:avLst/>
          </a:prstGeom>
          <a:noFill/>
        </p:spPr>
        <p:txBody>
          <a:bodyPr wrap="square" rtlCol="0">
            <a:spAutoFit/>
          </a:bodyPr>
          <a:lstStyle/>
          <a:p>
            <a:pPr marL="285750" indent="-285750">
              <a:buFont typeface="Wingdings" panose="05000000000000000000" pitchFamily="2" charset="2"/>
              <a:buChar char="Ø"/>
            </a:pPr>
            <a:r>
              <a:rPr lang="en-US" sz="2200" dirty="0"/>
              <a:t>Sick pay </a:t>
            </a:r>
          </a:p>
          <a:p>
            <a:pPr marL="285750" indent="-285750">
              <a:buFont typeface="Wingdings" panose="05000000000000000000" pitchFamily="2" charset="2"/>
              <a:buChar char="Ø"/>
            </a:pPr>
            <a:r>
              <a:rPr lang="en-US" sz="2200" dirty="0"/>
              <a:t>Vacation pay</a:t>
            </a:r>
          </a:p>
          <a:p>
            <a:pPr marL="285750" indent="-285750">
              <a:buFont typeface="Wingdings" panose="05000000000000000000" pitchFamily="2" charset="2"/>
              <a:buChar char="Ø"/>
            </a:pPr>
            <a:r>
              <a:rPr lang="en-US" sz="2200" dirty="0"/>
              <a:t>Severance pay</a:t>
            </a:r>
          </a:p>
          <a:p>
            <a:pPr marL="285750" indent="-285750">
              <a:buFont typeface="Wingdings" panose="05000000000000000000" pitchFamily="2" charset="2"/>
              <a:buChar char="Ø"/>
            </a:pPr>
            <a:r>
              <a:rPr lang="en-US" sz="2200" dirty="0"/>
              <a:t>Commissions</a:t>
            </a:r>
          </a:p>
          <a:p>
            <a:pPr marL="285750" indent="-285750">
              <a:buFont typeface="Wingdings" panose="05000000000000000000" pitchFamily="2" charset="2"/>
              <a:buChar char="Ø"/>
            </a:pPr>
            <a:r>
              <a:rPr lang="en-US" sz="2200" dirty="0"/>
              <a:t>Bonuses, and </a:t>
            </a:r>
          </a:p>
          <a:p>
            <a:pPr marL="285750" indent="-285750">
              <a:buFont typeface="Wingdings" panose="05000000000000000000" pitchFamily="2" charset="2"/>
              <a:buChar char="Ø"/>
            </a:pPr>
            <a:r>
              <a:rPr lang="en-US" sz="2200" dirty="0"/>
              <a:t>Other amounts promised when the employer has a policy or a practice of making such payments, which include but aren’t limited to</a:t>
            </a:r>
          </a:p>
          <a:p>
            <a:pPr marL="684213" lvl="1" indent="-400050">
              <a:buFont typeface="Courier New" panose="02070309020205020404" pitchFamily="49" charset="0"/>
              <a:buChar char="o"/>
            </a:pPr>
            <a:r>
              <a:rPr lang="en-US" sz="2200" dirty="0"/>
              <a:t>Travel expenses</a:t>
            </a:r>
          </a:p>
          <a:p>
            <a:pPr marL="684213" lvl="1" indent="-400050">
              <a:buFont typeface="Courier New" panose="02070309020205020404" pitchFamily="49" charset="0"/>
              <a:buChar char="o"/>
            </a:pPr>
            <a:r>
              <a:rPr lang="en-US" sz="2200" dirty="0"/>
              <a:t>Holiday pay</a:t>
            </a:r>
          </a:p>
          <a:p>
            <a:pPr marL="684213" lvl="1" indent="-400050">
              <a:buFont typeface="Courier New" panose="02070309020205020404" pitchFamily="49" charset="0"/>
              <a:buChar char="o"/>
            </a:pPr>
            <a:r>
              <a:rPr lang="en-US" sz="2200" dirty="0"/>
              <a:t>Birthday pay </a:t>
            </a:r>
          </a:p>
          <a:p>
            <a:pPr marL="684213" lvl="1" indent="-400050">
              <a:buFont typeface="Courier New" panose="02070309020205020404" pitchFamily="49" charset="0"/>
              <a:buChar char="o"/>
            </a:pPr>
            <a:r>
              <a:rPr lang="en-US" sz="2200" dirty="0"/>
              <a:t>Jury duty pay</a:t>
            </a:r>
          </a:p>
          <a:p>
            <a:pPr marL="684213" lvl="1" indent="-400050">
              <a:buFont typeface="Courier New" panose="02070309020205020404" pitchFamily="49" charset="0"/>
              <a:buChar char="o"/>
            </a:pPr>
            <a:r>
              <a:rPr lang="en-US" sz="2200" dirty="0"/>
              <a:t>Shift premium pay </a:t>
            </a:r>
          </a:p>
          <a:p>
            <a:pPr marL="684213" lvl="1" indent="-400050">
              <a:buFont typeface="Courier New" panose="02070309020205020404" pitchFamily="49" charset="0"/>
              <a:buChar char="o"/>
            </a:pPr>
            <a:r>
              <a:rPr lang="en-US" sz="2200" dirty="0"/>
              <a:t>Prizes</a:t>
            </a:r>
          </a:p>
          <a:p>
            <a:pPr marL="684213" lvl="1" indent="-400050">
              <a:buFont typeface="Courier New" panose="02070309020205020404" pitchFamily="49" charset="0"/>
              <a:buChar char="o"/>
            </a:pPr>
            <a:r>
              <a:rPr lang="en-US" sz="2200" dirty="0"/>
              <a:t>Moving expenses</a:t>
            </a:r>
          </a:p>
          <a:p>
            <a:pPr marL="684213" lvl="1" indent="-400050">
              <a:buFont typeface="Courier New" panose="02070309020205020404" pitchFamily="49" charset="0"/>
              <a:buChar char="o"/>
            </a:pPr>
            <a:r>
              <a:rPr lang="en-US" sz="2200" dirty="0"/>
              <a:t>Educational expenses, or </a:t>
            </a:r>
          </a:p>
          <a:p>
            <a:pPr marL="684213" lvl="1" indent="-400050">
              <a:buFont typeface="Courier New" panose="02070309020205020404" pitchFamily="49" charset="0"/>
              <a:buChar char="o"/>
            </a:pPr>
            <a:r>
              <a:rPr lang="en-US" sz="2200" dirty="0"/>
              <a:t>Telephone expenses</a:t>
            </a:r>
          </a:p>
        </p:txBody>
      </p:sp>
    </p:spTree>
    <p:extLst>
      <p:ext uri="{BB962C8B-B14F-4D97-AF65-F5344CB8AC3E}">
        <p14:creationId xmlns:p14="http://schemas.microsoft.com/office/powerpoint/2010/main" val="334575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A850-B68C-49F4-95A4-5816F43D238A}"/>
              </a:ext>
            </a:extLst>
          </p:cNvPr>
          <p:cNvSpPr>
            <a:spLocks noGrp="1"/>
          </p:cNvSpPr>
          <p:nvPr>
            <p:ph type="title"/>
          </p:nvPr>
        </p:nvSpPr>
        <p:spPr/>
        <p:txBody>
          <a:bodyPr>
            <a:normAutofit/>
          </a:bodyPr>
          <a:lstStyle/>
          <a:p>
            <a:r>
              <a:rPr lang="en-US" sz="4400" dirty="0"/>
              <a:t>Determining State and Federal Coverage</a:t>
            </a:r>
          </a:p>
        </p:txBody>
      </p:sp>
      <p:sp>
        <p:nvSpPr>
          <p:cNvPr id="5" name="Rectangle 3">
            <a:extLst>
              <a:ext uri="{FF2B5EF4-FFF2-40B4-BE49-F238E27FC236}">
                <a16:creationId xmlns:a16="http://schemas.microsoft.com/office/drawing/2014/main" id="{468D37FA-00CE-406D-8A7F-51B30F3CD257}"/>
              </a:ext>
            </a:extLst>
          </p:cNvPr>
          <p:cNvSpPr txBox="1">
            <a:spLocks noChangeArrowheads="1"/>
          </p:cNvSpPr>
          <p:nvPr/>
        </p:nvSpPr>
        <p:spPr>
          <a:xfrm>
            <a:off x="1097278" y="1802765"/>
            <a:ext cx="10541565" cy="2678923"/>
          </a:xfrm>
          <a:prstGeom prst="rect">
            <a:avLst/>
          </a:prstGeom>
        </p:spPr>
        <p:txBody>
          <a:bodyPr vert="horz" lIns="0" tIns="45720" rIns="0" bIns="45720" rtlCol="0">
            <a:noAutofit/>
          </a:bodyPr>
          <a:lst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0" indent="0">
              <a:buNone/>
            </a:pPr>
            <a:r>
              <a:rPr lang="en-US" altLang="en-US" dirty="0"/>
              <a:t>To determine State or Federal coverage, additional factors must be considered for the following:</a:t>
            </a:r>
          </a:p>
          <a:p>
            <a:pPr marL="461963" indent="-461963">
              <a:buFont typeface="Wingdings" panose="05000000000000000000" pitchFamily="2" charset="2"/>
              <a:buChar char="Ø"/>
            </a:pPr>
            <a:r>
              <a:rPr lang="en-US" altLang="en-US" dirty="0"/>
              <a:t>Minimum Wage </a:t>
            </a:r>
          </a:p>
          <a:p>
            <a:pPr marL="461963" indent="-461963">
              <a:buFont typeface="Wingdings" panose="05000000000000000000" pitchFamily="2" charset="2"/>
              <a:buChar char="Ø"/>
            </a:pPr>
            <a:r>
              <a:rPr lang="en-US" altLang="en-US" dirty="0"/>
              <a:t>Overtime</a:t>
            </a:r>
          </a:p>
          <a:p>
            <a:pPr marL="461963" indent="-461963">
              <a:buFont typeface="Wingdings" panose="05000000000000000000" pitchFamily="2" charset="2"/>
              <a:buChar char="Ø"/>
            </a:pPr>
            <a:r>
              <a:rPr lang="en-US" altLang="en-US" dirty="0"/>
              <a:t>Youth Employment*</a:t>
            </a:r>
          </a:p>
          <a:p>
            <a:pPr marL="461963" indent="-461963">
              <a:buFont typeface="Wingdings" panose="05000000000000000000" pitchFamily="2" charset="2"/>
              <a:buChar char="Ø"/>
            </a:pPr>
            <a:r>
              <a:rPr lang="en-US" altLang="en-US" dirty="0"/>
              <a:t>Recordkeeping as it applies to the above provisions.</a:t>
            </a:r>
          </a:p>
          <a:p>
            <a:pPr marL="0" indent="0">
              <a:buNone/>
            </a:pPr>
            <a:endParaRPr lang="en-US" altLang="en-US" dirty="0"/>
          </a:p>
          <a:p>
            <a:pPr marL="0" indent="0" algn="just">
              <a:buNone/>
            </a:pPr>
            <a:r>
              <a:rPr lang="en-US" altLang="en-US" sz="1600" i="1" dirty="0"/>
              <a:t>Independent Contractors do not fall under state or federal coverage. If an employer claims an employee as an independent contractor, an investigation will continue to determine if the individual is an employee or independent contractor. </a:t>
            </a:r>
          </a:p>
          <a:p>
            <a:pPr marL="0" indent="0" algn="r">
              <a:buNone/>
            </a:pPr>
            <a:endParaRPr lang="en-US" altLang="en-US" dirty="0"/>
          </a:p>
          <a:p>
            <a:pPr marL="0" indent="0" algn="r">
              <a:buNone/>
            </a:pPr>
            <a:endParaRPr lang="en-US" altLang="en-US" dirty="0"/>
          </a:p>
          <a:p>
            <a:pPr marL="0" indent="0" algn="r">
              <a:buNone/>
            </a:pPr>
            <a:endParaRPr lang="en-US" altLang="en-US" dirty="0"/>
          </a:p>
        </p:txBody>
      </p:sp>
      <p:sp>
        <p:nvSpPr>
          <p:cNvPr id="3" name="TextBox 2">
            <a:extLst>
              <a:ext uri="{FF2B5EF4-FFF2-40B4-BE49-F238E27FC236}">
                <a16:creationId xmlns:a16="http://schemas.microsoft.com/office/drawing/2014/main" id="{589D16DB-E63E-B8B7-549A-0B9E44EFE2C6}"/>
              </a:ext>
            </a:extLst>
          </p:cNvPr>
          <p:cNvSpPr txBox="1"/>
          <p:nvPr/>
        </p:nvSpPr>
        <p:spPr>
          <a:xfrm>
            <a:off x="1853635" y="5746045"/>
            <a:ext cx="10058400" cy="246221"/>
          </a:xfrm>
          <a:prstGeom prst="rect">
            <a:avLst/>
          </a:prstGeom>
          <a:noFill/>
        </p:spPr>
        <p:txBody>
          <a:bodyPr wrap="square" rtlCol="0">
            <a:spAutoFit/>
          </a:bodyPr>
          <a:lstStyle/>
          <a:p>
            <a:pPr algn="r"/>
            <a:r>
              <a:rPr lang="en-US" sz="1000" dirty="0"/>
              <a:t>*Certain provisions of Youth Employment will always be covered by both the State and Federal Department of Labor. </a:t>
            </a:r>
          </a:p>
        </p:txBody>
      </p:sp>
    </p:spTree>
    <p:extLst>
      <p:ext uri="{BB962C8B-B14F-4D97-AF65-F5344CB8AC3E}">
        <p14:creationId xmlns:p14="http://schemas.microsoft.com/office/powerpoint/2010/main" val="240945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A850-B68C-49F4-95A4-5816F43D238A}"/>
              </a:ext>
            </a:extLst>
          </p:cNvPr>
          <p:cNvSpPr>
            <a:spLocks noGrp="1"/>
          </p:cNvSpPr>
          <p:nvPr>
            <p:ph type="title"/>
          </p:nvPr>
        </p:nvSpPr>
        <p:spPr/>
        <p:txBody>
          <a:bodyPr>
            <a:normAutofit/>
          </a:bodyPr>
          <a:lstStyle/>
          <a:p>
            <a:r>
              <a:rPr lang="en-US" sz="3000" dirty="0"/>
              <a:t>North Carolina Department of Labor -  NC Wage and Hour Act</a:t>
            </a:r>
          </a:p>
        </p:txBody>
      </p:sp>
      <p:sp>
        <p:nvSpPr>
          <p:cNvPr id="5" name="Rectangle 1027">
            <a:extLst>
              <a:ext uri="{FF2B5EF4-FFF2-40B4-BE49-F238E27FC236}">
                <a16:creationId xmlns:a16="http://schemas.microsoft.com/office/drawing/2014/main" id="{66F1DBAA-60DD-420A-A3B8-FFDF181655A0}"/>
              </a:ext>
            </a:extLst>
          </p:cNvPr>
          <p:cNvSpPr txBox="1">
            <a:spLocks noChangeArrowheads="1"/>
          </p:cNvSpPr>
          <p:nvPr/>
        </p:nvSpPr>
        <p:spPr>
          <a:xfrm>
            <a:off x="1184366" y="1805677"/>
            <a:ext cx="10058400" cy="4173537"/>
          </a:xfrm>
          <a:prstGeom prst="rect">
            <a:avLst/>
          </a:prstGeom>
        </p:spPr>
        <p:txBody>
          <a:bodyPr vert="horz" lIns="0" tIns="45720" rIns="0" bIns="45720" rtlCol="0">
            <a:normAutofit/>
          </a:bodyPr>
          <a:lst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Wingdings" panose="05000000000000000000" pitchFamily="2" charset="2"/>
              <a:buNone/>
            </a:pPr>
            <a:r>
              <a:rPr lang="en-US" altLang="en-US" sz="2400" dirty="0"/>
              <a:t>Any person that works at an establishment where there is an employee/employer relationship is covered by all or some of the NC Wage and Hour Act.  For cases involving any of the below, the business annual dollar volume or gross sales should be </a:t>
            </a:r>
            <a:r>
              <a:rPr lang="en-US" altLang="en-US" sz="2400" u="sng" dirty="0">
                <a:solidFill>
                  <a:srgbClr val="FF0000"/>
                </a:solidFill>
              </a:rPr>
              <a:t>under</a:t>
            </a:r>
            <a:r>
              <a:rPr lang="en-US" altLang="en-US" sz="2400" dirty="0"/>
              <a:t> $500,000 </a:t>
            </a:r>
            <a:r>
              <a:rPr lang="en-US" altLang="en-US" sz="2400" u="sng" dirty="0">
                <a:solidFill>
                  <a:srgbClr val="FF0000"/>
                </a:solidFill>
              </a:rPr>
              <a:t>and</a:t>
            </a:r>
            <a:r>
              <a:rPr lang="en-US" altLang="en-US" sz="2400" dirty="0"/>
              <a:t> no interstate commerce exists.</a:t>
            </a:r>
          </a:p>
          <a:p>
            <a:pPr marL="461963" indent="-461963">
              <a:lnSpc>
                <a:spcPct val="80000"/>
              </a:lnSpc>
              <a:buFont typeface="Wingdings" panose="05000000000000000000" pitchFamily="2" charset="2"/>
              <a:buChar char="Ø"/>
            </a:pPr>
            <a:r>
              <a:rPr lang="en-US" altLang="en-US" sz="2400" dirty="0"/>
              <a:t>Minimum Wage</a:t>
            </a:r>
          </a:p>
          <a:p>
            <a:pPr marL="461963" indent="-461963">
              <a:lnSpc>
                <a:spcPct val="80000"/>
              </a:lnSpc>
              <a:buFont typeface="Wingdings" panose="05000000000000000000" pitchFamily="2" charset="2"/>
              <a:buChar char="Ø"/>
            </a:pPr>
            <a:r>
              <a:rPr lang="en-US" altLang="en-US" sz="2400" dirty="0"/>
              <a:t>Overtime</a:t>
            </a:r>
          </a:p>
          <a:p>
            <a:pPr marL="461963" indent="-461963">
              <a:lnSpc>
                <a:spcPct val="80000"/>
              </a:lnSpc>
              <a:buFont typeface="Wingdings" panose="05000000000000000000" pitchFamily="2" charset="2"/>
              <a:buChar char="Ø"/>
            </a:pPr>
            <a:r>
              <a:rPr lang="en-US" altLang="en-US" sz="2400" dirty="0"/>
              <a:t>Youth Employment</a:t>
            </a:r>
          </a:p>
          <a:p>
            <a:pPr>
              <a:lnSpc>
                <a:spcPct val="80000"/>
              </a:lnSpc>
              <a:buFont typeface="Wingdings" panose="05000000000000000000" pitchFamily="2" charset="2"/>
              <a:buNone/>
            </a:pPr>
            <a:endParaRPr lang="en-US" altLang="en-US" sz="2400" i="1" dirty="0"/>
          </a:p>
          <a:p>
            <a:pPr>
              <a:lnSpc>
                <a:spcPct val="80000"/>
              </a:lnSpc>
            </a:pPr>
            <a:endParaRPr lang="en-US" altLang="en-US" sz="2400" dirty="0"/>
          </a:p>
        </p:txBody>
      </p:sp>
    </p:spTree>
    <p:extLst>
      <p:ext uri="{BB962C8B-B14F-4D97-AF65-F5344CB8AC3E}">
        <p14:creationId xmlns:p14="http://schemas.microsoft.com/office/powerpoint/2010/main" val="354005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66F1DBAA-60DD-420A-A3B8-FFDF181655A0}"/>
              </a:ext>
            </a:extLst>
          </p:cNvPr>
          <p:cNvSpPr txBox="1">
            <a:spLocks noChangeArrowheads="1"/>
          </p:cNvSpPr>
          <p:nvPr/>
        </p:nvSpPr>
        <p:spPr>
          <a:xfrm>
            <a:off x="260488" y="976461"/>
            <a:ext cx="10895192" cy="5258875"/>
          </a:xfrm>
          <a:prstGeom prst="rect">
            <a:avLst/>
          </a:prstGeom>
        </p:spPr>
        <p:txBody>
          <a:bodyPr vert="horz" lIns="0" tIns="45720" rIns="0" bIns="45720" rtlCol="0">
            <a:noAutofit/>
          </a:bodyPr>
          <a:lst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algn="just">
              <a:lnSpc>
                <a:spcPct val="120000"/>
              </a:lnSpc>
              <a:spcBef>
                <a:spcPts val="0"/>
              </a:spcBef>
              <a:spcAft>
                <a:spcPts val="0"/>
              </a:spcAft>
              <a:buNone/>
            </a:pPr>
            <a:r>
              <a:rPr lang="en-US" altLang="en-US" sz="1800" b="1" dirty="0"/>
              <a:t>	</a:t>
            </a:r>
            <a:r>
              <a:rPr lang="en-US" altLang="en-US" sz="1800" dirty="0"/>
              <a:t>Individuals Involved in Interstate Commerce or the Production of Goods or Services for Interstate Commerce</a:t>
            </a:r>
            <a:r>
              <a:rPr lang="en-US" altLang="en-US" sz="1800" dirty="0">
                <a:solidFill>
                  <a:schemeClr val="tx2"/>
                </a:solidFill>
              </a:rPr>
              <a:t>. </a:t>
            </a:r>
            <a:endParaRPr lang="en-US" altLang="en-US" sz="1800" dirty="0"/>
          </a:p>
          <a:p>
            <a:pPr marL="914400" indent="-914400" algn="just">
              <a:lnSpc>
                <a:spcPct val="120000"/>
              </a:lnSpc>
              <a:spcBef>
                <a:spcPts val="0"/>
              </a:spcBef>
              <a:buFont typeface="Wingdings" panose="05000000000000000000" pitchFamily="2" charset="2"/>
              <a:buChar char="Ø"/>
            </a:pPr>
            <a:r>
              <a:rPr lang="en-US" altLang="en-US" sz="1800" dirty="0">
                <a:solidFill>
                  <a:srgbClr val="404040"/>
                </a:solidFill>
              </a:rPr>
              <a:t>Minimum Wage</a:t>
            </a:r>
          </a:p>
          <a:p>
            <a:pPr marL="914400" indent="-914400" algn="just">
              <a:lnSpc>
                <a:spcPct val="120000"/>
              </a:lnSpc>
              <a:spcBef>
                <a:spcPts val="0"/>
              </a:spcBef>
              <a:buFont typeface="Wingdings" panose="05000000000000000000" pitchFamily="2" charset="2"/>
              <a:buChar char="Ø"/>
            </a:pPr>
            <a:r>
              <a:rPr lang="en-US" altLang="en-US" sz="1800" dirty="0">
                <a:solidFill>
                  <a:srgbClr val="404040"/>
                </a:solidFill>
              </a:rPr>
              <a:t>Overtime </a:t>
            </a:r>
          </a:p>
          <a:p>
            <a:pPr marL="914400" indent="-914400" algn="just">
              <a:lnSpc>
                <a:spcPct val="120000"/>
              </a:lnSpc>
              <a:spcBef>
                <a:spcPts val="0"/>
              </a:spcBef>
              <a:buFont typeface="Wingdings" panose="05000000000000000000" pitchFamily="2" charset="2"/>
              <a:buChar char="Ø"/>
            </a:pPr>
            <a:r>
              <a:rPr lang="en-US" altLang="en-US" sz="1800" dirty="0">
                <a:solidFill>
                  <a:srgbClr val="404040"/>
                </a:solidFill>
              </a:rPr>
              <a:t>Youth Employment</a:t>
            </a:r>
          </a:p>
          <a:p>
            <a:pPr marL="0" indent="0" algn="just">
              <a:lnSpc>
                <a:spcPct val="120000"/>
              </a:lnSpc>
              <a:spcBef>
                <a:spcPts val="0"/>
              </a:spcBef>
              <a:buNone/>
            </a:pPr>
            <a:endParaRPr lang="en-US" altLang="en-US" sz="1800" dirty="0">
              <a:solidFill>
                <a:srgbClr val="404040"/>
              </a:solidFill>
            </a:endParaRPr>
          </a:p>
          <a:p>
            <a:pPr marL="0" indent="0" algn="just">
              <a:lnSpc>
                <a:spcPct val="120000"/>
              </a:lnSpc>
              <a:spcBef>
                <a:spcPts val="0"/>
              </a:spcBef>
              <a:buNone/>
            </a:pPr>
            <a:r>
              <a:rPr lang="en-US" altLang="en-US" sz="1800" b="1" dirty="0"/>
              <a:t>Enterprise Coverage</a:t>
            </a:r>
          </a:p>
          <a:p>
            <a:pPr algn="just">
              <a:lnSpc>
                <a:spcPct val="120000"/>
              </a:lnSpc>
              <a:spcBef>
                <a:spcPts val="0"/>
              </a:spcBef>
              <a:buFont typeface="Wingdings" panose="05000000000000000000" pitchFamily="2" charset="2"/>
              <a:buNone/>
            </a:pPr>
            <a:r>
              <a:rPr lang="en-US" altLang="en-US" sz="1800" dirty="0"/>
              <a:t>Related Activities Either Through “Unified Operation or Common Control” for a Common Business Purpose </a:t>
            </a:r>
          </a:p>
          <a:p>
            <a:pPr marL="914400" indent="-914400" algn="just">
              <a:lnSpc>
                <a:spcPct val="120000"/>
              </a:lnSpc>
              <a:spcBef>
                <a:spcPts val="0"/>
              </a:spcBef>
              <a:buFont typeface="Wingdings" panose="05000000000000000000" pitchFamily="2" charset="2"/>
              <a:buChar char="Ø"/>
            </a:pPr>
            <a:r>
              <a:rPr lang="en-US" altLang="en-US" sz="1800" dirty="0"/>
              <a:t>Agriculture</a:t>
            </a:r>
          </a:p>
          <a:p>
            <a:pPr marL="914400" indent="-914400" algn="just">
              <a:lnSpc>
                <a:spcPct val="120000"/>
              </a:lnSpc>
              <a:spcBef>
                <a:spcPts val="0"/>
              </a:spcBef>
              <a:buFont typeface="Wingdings" panose="05000000000000000000" pitchFamily="2" charset="2"/>
              <a:buChar char="Ø"/>
            </a:pPr>
            <a:r>
              <a:rPr lang="en-US" altLang="en-US" sz="1800" dirty="0"/>
              <a:t>Annual Dollar Volume over $500,000</a:t>
            </a:r>
          </a:p>
          <a:p>
            <a:pPr marL="914400" indent="-914400">
              <a:lnSpc>
                <a:spcPct val="120000"/>
              </a:lnSpc>
              <a:spcBef>
                <a:spcPts val="0"/>
              </a:spcBef>
              <a:buFont typeface="Wingdings" panose="05000000000000000000" pitchFamily="2" charset="2"/>
              <a:buChar char="Ø"/>
            </a:pPr>
            <a:r>
              <a:rPr lang="en-US" altLang="en-US" sz="1800" dirty="0"/>
              <a:t>Care of physically or mentally ill, disabled, or aged (nursing homes)</a:t>
            </a:r>
          </a:p>
          <a:p>
            <a:pPr marL="914400" indent="-914400">
              <a:lnSpc>
                <a:spcPct val="120000"/>
              </a:lnSpc>
              <a:spcBef>
                <a:spcPts val="0"/>
              </a:spcBef>
              <a:buFont typeface="Wingdings" panose="05000000000000000000" pitchFamily="2" charset="2"/>
              <a:buChar char="Ø"/>
            </a:pPr>
            <a:r>
              <a:rPr lang="en-US" altLang="en-US" sz="1800" dirty="0"/>
              <a:t>Hospital</a:t>
            </a:r>
          </a:p>
          <a:p>
            <a:pPr marL="914400" indent="-914400">
              <a:lnSpc>
                <a:spcPct val="120000"/>
              </a:lnSpc>
              <a:spcBef>
                <a:spcPts val="0"/>
              </a:spcBef>
              <a:buFont typeface="Wingdings" panose="05000000000000000000" pitchFamily="2" charset="2"/>
              <a:buChar char="Ø"/>
            </a:pPr>
            <a:r>
              <a:rPr lang="en-US" altLang="en-US" sz="1800" dirty="0"/>
              <a:t>Individual Interstate Commerce</a:t>
            </a:r>
          </a:p>
          <a:p>
            <a:pPr marL="914400" indent="-914400">
              <a:lnSpc>
                <a:spcPct val="120000"/>
              </a:lnSpc>
              <a:spcBef>
                <a:spcPts val="0"/>
              </a:spcBef>
              <a:buFont typeface="Wingdings" panose="05000000000000000000" pitchFamily="2" charset="2"/>
              <a:buChar char="Ø"/>
            </a:pPr>
            <a:r>
              <a:rPr lang="en-US" altLang="en-US" sz="1800" dirty="0"/>
              <a:t>Institution of Higher Education </a:t>
            </a:r>
          </a:p>
          <a:p>
            <a:pPr marL="914400" indent="-914400">
              <a:lnSpc>
                <a:spcPct val="120000"/>
              </a:lnSpc>
              <a:spcBef>
                <a:spcPts val="0"/>
              </a:spcBef>
              <a:buFont typeface="Wingdings" panose="05000000000000000000" pitchFamily="2" charset="2"/>
              <a:buChar char="Ø"/>
            </a:pPr>
            <a:r>
              <a:rPr lang="en-US" altLang="en-US" sz="1800" dirty="0"/>
              <a:t>Public Agency (government)</a:t>
            </a:r>
          </a:p>
          <a:p>
            <a:pPr marL="914400" indent="-914400">
              <a:lnSpc>
                <a:spcPct val="120000"/>
              </a:lnSpc>
              <a:spcBef>
                <a:spcPts val="0"/>
              </a:spcBef>
              <a:buFont typeface="Wingdings" panose="05000000000000000000" pitchFamily="2" charset="2"/>
              <a:buChar char="Ø"/>
            </a:pPr>
            <a:r>
              <a:rPr lang="en-US" altLang="en-US" sz="1800" dirty="0"/>
              <a:t>Schools </a:t>
            </a:r>
          </a:p>
        </p:txBody>
      </p:sp>
      <p:cxnSp>
        <p:nvCxnSpPr>
          <p:cNvPr id="4" name="Straight Connector 3">
            <a:extLst>
              <a:ext uri="{FF2B5EF4-FFF2-40B4-BE49-F238E27FC236}">
                <a16:creationId xmlns:a16="http://schemas.microsoft.com/office/drawing/2014/main" id="{E29CC7F4-625F-4F4B-BC5C-A57D5B44BC5A}"/>
              </a:ext>
            </a:extLst>
          </p:cNvPr>
          <p:cNvCxnSpPr/>
          <p:nvPr/>
        </p:nvCxnSpPr>
        <p:spPr>
          <a:xfrm>
            <a:off x="260487" y="961169"/>
            <a:ext cx="10023565" cy="0"/>
          </a:xfrm>
          <a:prstGeom prst="line">
            <a:avLst/>
          </a:prstGeom>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8F408C37-B233-8474-51B6-72D247691C87}"/>
              </a:ext>
            </a:extLst>
          </p:cNvPr>
          <p:cNvSpPr>
            <a:spLocks noGrp="1"/>
          </p:cNvSpPr>
          <p:nvPr>
            <p:ph type="title" idx="4294967295"/>
          </p:nvPr>
        </p:nvSpPr>
        <p:spPr>
          <a:xfrm>
            <a:off x="260350" y="323850"/>
            <a:ext cx="10363200" cy="723900"/>
          </a:xfrm>
        </p:spPr>
        <p:txBody>
          <a:bodyPr>
            <a:noAutofit/>
          </a:bodyPr>
          <a:lstStyle/>
          <a:p>
            <a:r>
              <a:rPr lang="en-US" sz="3000" dirty="0"/>
              <a:t>United States Department of Labor - Fair Labor Standards Act</a:t>
            </a:r>
          </a:p>
        </p:txBody>
      </p:sp>
    </p:spTree>
    <p:extLst>
      <p:ext uri="{BB962C8B-B14F-4D97-AF65-F5344CB8AC3E}">
        <p14:creationId xmlns:p14="http://schemas.microsoft.com/office/powerpoint/2010/main" val="189596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FBB948C-3F08-40DB-B1E0-7D980927CBF2}"/>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Cambria" panose="020405030504060302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ambria" panose="020405030504060302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ambria" panose="020405030504060302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mbria" panose="020405030504060302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9pPr>
          </a:lstStyle>
          <a:p>
            <a:pPr>
              <a:spcBef>
                <a:spcPct val="0"/>
              </a:spcBef>
              <a:buClrTx/>
              <a:buSzTx/>
              <a:buFontTx/>
              <a:buNone/>
            </a:pPr>
            <a:fld id="{91F03BD4-B865-4912-8436-D0D723B9C5DF}" type="slidenum">
              <a:rPr lang="en-US" altLang="en-US" sz="1000">
                <a:latin typeface="Arial" panose="020B0604020202020204" pitchFamily="34" charset="0"/>
              </a:rPr>
              <a:pPr>
                <a:spcBef>
                  <a:spcPct val="0"/>
                </a:spcBef>
                <a:buClrTx/>
                <a:buSzTx/>
                <a:buFontTx/>
                <a:buNone/>
              </a:pPr>
              <a:t>14</a:t>
            </a:fld>
            <a:endParaRPr lang="en-US" altLang="en-US" sz="1000">
              <a:latin typeface="Arial" panose="020B0604020202020204" pitchFamily="34" charset="0"/>
            </a:endParaRPr>
          </a:p>
        </p:txBody>
      </p:sp>
      <p:sp>
        <p:nvSpPr>
          <p:cNvPr id="18435" name="Rectangle 3">
            <a:extLst>
              <a:ext uri="{FF2B5EF4-FFF2-40B4-BE49-F238E27FC236}">
                <a16:creationId xmlns:a16="http://schemas.microsoft.com/office/drawing/2014/main" id="{408E50D1-E18E-4CAA-80B0-D3E1DA818A5C}"/>
              </a:ext>
            </a:extLst>
          </p:cNvPr>
          <p:cNvSpPr>
            <a:spLocks noGrp="1" noChangeArrowheads="1"/>
          </p:cNvSpPr>
          <p:nvPr>
            <p:ph type="body" idx="1"/>
          </p:nvPr>
        </p:nvSpPr>
        <p:spPr>
          <a:xfrm>
            <a:off x="1175657" y="1828801"/>
            <a:ext cx="9263743" cy="4303713"/>
          </a:xfrm>
        </p:spPr>
        <p:txBody>
          <a:bodyPr/>
          <a:lstStyle/>
          <a:p>
            <a:pPr marL="461963" indent="-461963" eaLnBrk="1" hangingPunct="1">
              <a:buFont typeface="Wingdings" panose="05000000000000000000" pitchFamily="2" charset="2"/>
              <a:buChar char="Ø"/>
            </a:pPr>
            <a:r>
              <a:rPr lang="en-US" altLang="en-US" sz="2500" dirty="0"/>
              <a:t>Federal:  $7.25 (As of July 24, 2009)</a:t>
            </a:r>
          </a:p>
          <a:p>
            <a:pPr marL="0" indent="0" eaLnBrk="1" hangingPunct="1">
              <a:buNone/>
            </a:pPr>
            <a:endParaRPr lang="en-US" altLang="en-US" sz="2500" dirty="0"/>
          </a:p>
          <a:p>
            <a:pPr marL="461963" indent="-461963" eaLnBrk="1" hangingPunct="1">
              <a:buFont typeface="Wingdings" panose="05000000000000000000" pitchFamily="2" charset="2"/>
              <a:buChar char="Ø"/>
            </a:pPr>
            <a:r>
              <a:rPr lang="en-US" altLang="en-US" sz="2500" dirty="0"/>
              <a:t>State:      $7.25 (As of July 24, 2009)</a:t>
            </a:r>
            <a:endParaRPr lang="en-US" altLang="en-US" sz="1400" dirty="0"/>
          </a:p>
          <a:p>
            <a:pPr eaLnBrk="1" hangingPunct="1">
              <a:buFont typeface="Wingdings" panose="05000000000000000000" pitchFamily="2" charset="2"/>
              <a:buNone/>
            </a:pPr>
            <a:endParaRPr lang="en-US" altLang="en-US" sz="1400" b="1" dirty="0"/>
          </a:p>
        </p:txBody>
      </p:sp>
      <p:sp>
        <p:nvSpPr>
          <p:cNvPr id="18436" name="Rectangle 6">
            <a:extLst>
              <a:ext uri="{FF2B5EF4-FFF2-40B4-BE49-F238E27FC236}">
                <a16:creationId xmlns:a16="http://schemas.microsoft.com/office/drawing/2014/main" id="{1AF9BA06-6609-4276-9805-82830638CA54}"/>
              </a:ext>
            </a:extLst>
          </p:cNvPr>
          <p:cNvSpPr>
            <a:spLocks noGrp="1" noChangeArrowheads="1"/>
          </p:cNvSpPr>
          <p:nvPr>
            <p:ph type="title"/>
          </p:nvPr>
        </p:nvSpPr>
        <p:spPr>
          <a:xfrm>
            <a:off x="1175657" y="838201"/>
            <a:ext cx="4384767" cy="990600"/>
          </a:xfrm>
        </p:spPr>
        <p:txBody>
          <a:bodyPr>
            <a:normAutofit/>
          </a:bodyPr>
          <a:lstStyle/>
          <a:p>
            <a:pPr algn="ctr" eaLnBrk="1" hangingPunct="1"/>
            <a:r>
              <a:rPr lang="en-US" altLang="en-US" dirty="0"/>
              <a:t>Minimum Wage</a:t>
            </a:r>
          </a:p>
        </p:txBody>
      </p:sp>
      <p:graphicFrame>
        <p:nvGraphicFramePr>
          <p:cNvPr id="2" name="Group 112">
            <a:extLst>
              <a:ext uri="{FF2B5EF4-FFF2-40B4-BE49-F238E27FC236}">
                <a16:creationId xmlns:a16="http://schemas.microsoft.com/office/drawing/2014/main" id="{CB22CB55-1B60-BB85-6281-31AA06182870}"/>
              </a:ext>
            </a:extLst>
          </p:cNvPr>
          <p:cNvGraphicFramePr>
            <a:graphicFrameLocks noGrp="1"/>
          </p:cNvGraphicFramePr>
          <p:nvPr>
            <p:extLst>
              <p:ext uri="{D42A27DB-BD31-4B8C-83A1-F6EECF244321}">
                <p14:modId xmlns:p14="http://schemas.microsoft.com/office/powerpoint/2010/main" val="3982334700"/>
              </p:ext>
            </p:extLst>
          </p:nvPr>
        </p:nvGraphicFramePr>
        <p:xfrm>
          <a:off x="1175657" y="3531943"/>
          <a:ext cx="9880074" cy="2231081"/>
        </p:xfrm>
        <a:graphic>
          <a:graphicData uri="http://schemas.openxmlformats.org/drawingml/2006/table">
            <a:tbl>
              <a:tblPr/>
              <a:tblGrid>
                <a:gridCol w="2687514">
                  <a:extLst>
                    <a:ext uri="{9D8B030D-6E8A-4147-A177-3AD203B41FA5}">
                      <a16:colId xmlns:a16="http://schemas.microsoft.com/office/drawing/2014/main" val="20000"/>
                    </a:ext>
                  </a:extLst>
                </a:gridCol>
                <a:gridCol w="2510958">
                  <a:extLst>
                    <a:ext uri="{9D8B030D-6E8A-4147-A177-3AD203B41FA5}">
                      <a16:colId xmlns:a16="http://schemas.microsoft.com/office/drawing/2014/main" val="20001"/>
                    </a:ext>
                  </a:extLst>
                </a:gridCol>
                <a:gridCol w="2908469">
                  <a:extLst>
                    <a:ext uri="{9D8B030D-6E8A-4147-A177-3AD203B41FA5}">
                      <a16:colId xmlns:a16="http://schemas.microsoft.com/office/drawing/2014/main" val="20002"/>
                    </a:ext>
                  </a:extLst>
                </a:gridCol>
                <a:gridCol w="1773133">
                  <a:extLst>
                    <a:ext uri="{9D8B030D-6E8A-4147-A177-3AD203B41FA5}">
                      <a16:colId xmlns:a16="http://schemas.microsoft.com/office/drawing/2014/main" val="20003"/>
                    </a:ext>
                  </a:extLst>
                </a:gridCol>
              </a:tblGrid>
              <a:tr h="43146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cs typeface="Arial" panose="020B0604020202020204" pitchFamily="34" charset="0"/>
                        </a:rPr>
                        <a:t>Effective Date</a:t>
                      </a: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cs typeface="Arial" panose="020B0604020202020204" pitchFamily="34" charset="0"/>
                        </a:rPr>
                        <a:t>NC Minimum Wage</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cs typeface="Arial" panose="020B0604020202020204" pitchFamily="34" charset="0"/>
                        </a:rPr>
                        <a:t>Tip Credit Allowed</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cs typeface="Arial" panose="020B0604020202020204" pitchFamily="34" charset="0"/>
                        </a:rPr>
                        <a:t>Cash Wage</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1270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449437">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Jan. 1, 2007 </a:t>
                      </a: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$6.15</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$3.02</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cs typeface="Arial" panose="020B0604020202020204" pitchFamily="34" charset="0"/>
                        </a:rPr>
                        <a:t>$3.13</a:t>
                      </a:r>
                      <a:endParaRPr kumimoji="0" lang="en-US" altLang="en-US" sz="1800" b="0" i="0" u="none" strike="noStrike" cap="none" normalizeH="0" baseline="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437">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cs typeface="Arial" panose="020B0604020202020204" pitchFamily="34" charset="0"/>
                        </a:rPr>
                        <a:t>July 24, 2007 </a:t>
                      </a:r>
                      <a:endParaRPr kumimoji="0" lang="en-US" altLang="en-US" sz="1800" b="0" i="0" u="none" strike="noStrike" cap="none" normalizeH="0" baseline="0">
                        <a:ln>
                          <a:noFill/>
                        </a:ln>
                        <a:solidFill>
                          <a:schemeClr val="tx1"/>
                        </a:solidFill>
                        <a:effectLst/>
                        <a:latin typeface="+mn-lt"/>
                      </a:endParaRPr>
                    </a:p>
                  </a:txBody>
                  <a:tcPr horzOverflow="overflow">
                    <a:lnL w="1270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$6.15</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$3.72</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cs typeface="Arial" panose="020B0604020202020204" pitchFamily="34" charset="0"/>
                        </a:rPr>
                        <a:t>$2.43</a:t>
                      </a:r>
                      <a:endParaRPr kumimoji="0" lang="en-US" altLang="en-US" sz="1800" b="0" i="0" u="none" strike="noStrike" cap="none" normalizeH="0" baseline="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131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July 24, 2008 </a:t>
                      </a: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$6.55</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$4.42</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$2.13</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0" cap="flat" cmpd="sng" algn="ctr">
                      <a:no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437">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cs typeface="Arial" panose="020B0604020202020204" pitchFamily="34" charset="0"/>
                        </a:rPr>
                        <a:t>July 24, 2009 </a:t>
                      </a:r>
                      <a:endParaRPr kumimoji="0" lang="en-US" altLang="en-US" sz="1800" b="0" i="0" u="none" strike="noStrike" cap="none" normalizeH="0" baseline="0">
                        <a:ln>
                          <a:noFill/>
                        </a:ln>
                        <a:solidFill>
                          <a:schemeClr val="tx1"/>
                        </a:solidFill>
                        <a:effectLst/>
                        <a:latin typeface="+mn-lt"/>
                      </a:endParaRPr>
                    </a:p>
                  </a:txBody>
                  <a:tcPr horzOverflow="overflow">
                    <a:lnL w="1270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$7.25</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$5.12</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Arial" panose="020B0604020202020204" pitchFamily="34" charset="0"/>
                        </a:rPr>
                        <a:t>$2.13</a:t>
                      </a:r>
                      <a:endParaRPr kumimoji="0" lang="en-US" altLang="en-US" sz="1800" b="0" i="0" u="none" strike="noStrike" cap="none" normalizeH="0" baseline="0" dirty="0">
                        <a:ln>
                          <a:noFill/>
                        </a:ln>
                        <a:solidFill>
                          <a:schemeClr val="tx1"/>
                        </a:solidFill>
                        <a:effectLst/>
                        <a:latin typeface="+mn-lt"/>
                      </a:endParaRPr>
                    </a:p>
                  </a:txBody>
                  <a:tcPr horzOverflow="overflow">
                    <a:lnL w="0" cap="flat" cmpd="sng" algn="ctr">
                      <a:noFill/>
                      <a:prstDash val="solid"/>
                      <a:miter lim="800000"/>
                      <a:headEnd type="none" w="med" len="med"/>
                      <a:tailEnd type="none" w="med" len="med"/>
                    </a:lnL>
                    <a:lnR w="12700" cap="flat" cmpd="sng" algn="ctr">
                      <a:noFill/>
                      <a:prstDash val="solid"/>
                      <a:miter lim="800000"/>
                      <a:headEnd type="none" w="med" len="med"/>
                      <a:tailEnd type="none" w="med" len="med"/>
                    </a:lnR>
                    <a:lnT w="0" cap="flat" cmpd="sng" algn="ctr">
                      <a:noFill/>
                      <a:prstDash val="solid"/>
                      <a:miter lim="800000"/>
                      <a:headEnd type="none" w="med" len="med"/>
                      <a:tailEnd type="none" w="med" len="med"/>
                    </a:lnT>
                    <a:lnB w="12700" cap="flat" cmpd="sng" algn="ctr">
                      <a:no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6F350996-BEA9-46ED-B4BA-B9AEAE312F60}"/>
              </a:ext>
            </a:extLst>
          </p:cNvPr>
          <p:cNvSpPr>
            <a:spLocks noGrp="1" noChangeArrowheads="1"/>
          </p:cNvSpPr>
          <p:nvPr>
            <p:ph type="title"/>
          </p:nvPr>
        </p:nvSpPr>
        <p:spPr>
          <a:noFill/>
        </p:spPr>
        <p:txBody>
          <a:bodyPr anchor="b"/>
          <a:lstStyle/>
          <a:p>
            <a:pPr eaLnBrk="1" hangingPunct="1"/>
            <a:r>
              <a:rPr lang="en-US" altLang="en-US" dirty="0"/>
              <a:t>Overtime</a:t>
            </a:r>
          </a:p>
        </p:txBody>
      </p:sp>
      <p:sp>
        <p:nvSpPr>
          <p:cNvPr id="21507" name="Rectangle 3">
            <a:extLst>
              <a:ext uri="{FF2B5EF4-FFF2-40B4-BE49-F238E27FC236}">
                <a16:creationId xmlns:a16="http://schemas.microsoft.com/office/drawing/2014/main" id="{854D12D1-CB66-4DDE-BAC7-CC2E10AA07B1}"/>
              </a:ext>
            </a:extLst>
          </p:cNvPr>
          <p:cNvSpPr>
            <a:spLocks noGrp="1" noChangeArrowheads="1"/>
          </p:cNvSpPr>
          <p:nvPr>
            <p:ph idx="1"/>
          </p:nvPr>
        </p:nvSpPr>
        <p:spPr/>
        <p:txBody>
          <a:bodyPr>
            <a:normAutofit/>
          </a:bodyPr>
          <a:lstStyle/>
          <a:p>
            <a:pPr marL="461963" lvl="1" indent="-457200" eaLnBrk="1" hangingPunct="1">
              <a:buClr>
                <a:schemeClr val="accent1">
                  <a:lumMod val="40000"/>
                  <a:lumOff val="60000"/>
                </a:schemeClr>
              </a:buClr>
              <a:buFont typeface="Wingdings" panose="05000000000000000000" pitchFamily="2" charset="2"/>
              <a:buChar char="Ø"/>
            </a:pPr>
            <a:r>
              <a:rPr lang="en-US" altLang="en-US" sz="2500" dirty="0"/>
              <a:t>Based on “regular” rate of pay, and must be time and a half</a:t>
            </a:r>
          </a:p>
          <a:p>
            <a:pPr marL="4763" lvl="1" indent="0" eaLnBrk="1" hangingPunct="1">
              <a:buClr>
                <a:schemeClr val="accent1">
                  <a:lumMod val="40000"/>
                  <a:lumOff val="60000"/>
                </a:schemeClr>
              </a:buClr>
              <a:buNone/>
            </a:pPr>
            <a:endParaRPr lang="en-US" altLang="en-US" sz="2500" dirty="0"/>
          </a:p>
          <a:p>
            <a:pPr marL="461963" lvl="1" indent="-457200" eaLnBrk="1" hangingPunct="1">
              <a:buClr>
                <a:schemeClr val="accent1">
                  <a:lumMod val="40000"/>
                  <a:lumOff val="60000"/>
                </a:schemeClr>
              </a:buClr>
              <a:buFont typeface="Wingdings" panose="05000000000000000000" pitchFamily="2" charset="2"/>
              <a:buChar char="Ø"/>
            </a:pPr>
            <a:r>
              <a:rPr lang="en-US" altLang="en-US" sz="2500" dirty="0"/>
              <a:t>Determined on “workweek” basis</a:t>
            </a:r>
          </a:p>
          <a:p>
            <a:pPr marL="4763" lvl="1" indent="0" eaLnBrk="1" hangingPunct="1">
              <a:buClr>
                <a:schemeClr val="accent1">
                  <a:lumMod val="40000"/>
                  <a:lumOff val="60000"/>
                </a:schemeClr>
              </a:buClr>
              <a:buNone/>
            </a:pPr>
            <a:endParaRPr lang="en-US" altLang="en-US" sz="2500" dirty="0"/>
          </a:p>
          <a:p>
            <a:pPr marL="461963" lvl="1" indent="-457200" eaLnBrk="1" hangingPunct="1">
              <a:buClr>
                <a:schemeClr val="accent1">
                  <a:lumMod val="40000"/>
                  <a:lumOff val="60000"/>
                </a:schemeClr>
              </a:buClr>
              <a:buFont typeface="Wingdings" panose="05000000000000000000" pitchFamily="2" charset="2"/>
              <a:buChar char="Ø"/>
            </a:pPr>
            <a:r>
              <a:rPr lang="en-US" altLang="en-US" sz="2500" dirty="0"/>
              <a:t>Must be paid within the pay period earned</a:t>
            </a:r>
          </a:p>
          <a:p>
            <a:pPr lvl="1" eaLnBrk="1" hangingPunct="1">
              <a:buClr>
                <a:srgbClr val="4F958E"/>
              </a:buClr>
              <a:buFont typeface="Arial" panose="020B0604020202020204" pitchFamily="34" charset="0"/>
              <a:buChar char="–"/>
            </a:pPr>
            <a:endParaRPr lang="en-US" altLang="en-US" sz="1300" dirty="0"/>
          </a:p>
          <a:p>
            <a:pPr eaLnBrk="1" hangingPunct="1"/>
            <a:endParaRPr lang="en-US" altLang="en-US" dirty="0"/>
          </a:p>
        </p:txBody>
      </p:sp>
      <p:sp>
        <p:nvSpPr>
          <p:cNvPr id="21506" name="Slide Number Placeholder 5">
            <a:extLst>
              <a:ext uri="{FF2B5EF4-FFF2-40B4-BE49-F238E27FC236}">
                <a16:creationId xmlns:a16="http://schemas.microsoft.com/office/drawing/2014/main" id="{1B20D7D6-A257-4D26-B12F-8D42127B1545}"/>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Cambria" panose="020405030504060302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ambria" panose="020405030504060302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ambria" panose="020405030504060302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mbria" panose="020405030504060302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9pPr>
          </a:lstStyle>
          <a:p>
            <a:pPr>
              <a:spcBef>
                <a:spcPct val="0"/>
              </a:spcBef>
              <a:buClrTx/>
              <a:buSzTx/>
              <a:buFontTx/>
              <a:buNone/>
            </a:pPr>
            <a:fld id="{534B7BBC-975A-4A77-8339-BDC6DAB94005}" type="slidenum">
              <a:rPr lang="en-US" altLang="en-US" sz="1000">
                <a:latin typeface="Arial" panose="020B0604020202020204" pitchFamily="34" charset="0"/>
              </a:rPr>
              <a:pPr>
                <a:spcBef>
                  <a:spcPct val="0"/>
                </a:spcBef>
                <a:buClrTx/>
                <a:buSzTx/>
                <a:buFontTx/>
                <a:buNone/>
              </a:pPr>
              <a:t>15</a:t>
            </a:fld>
            <a:endParaRPr lang="en-US" altLang="en-US" sz="10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6F350996-BEA9-46ED-B4BA-B9AEAE312F60}"/>
              </a:ext>
            </a:extLst>
          </p:cNvPr>
          <p:cNvSpPr>
            <a:spLocks noGrp="1" noChangeArrowheads="1"/>
          </p:cNvSpPr>
          <p:nvPr>
            <p:ph type="title"/>
          </p:nvPr>
        </p:nvSpPr>
        <p:spPr>
          <a:noFill/>
        </p:spPr>
        <p:txBody>
          <a:bodyPr anchor="b"/>
          <a:lstStyle/>
          <a:p>
            <a:pPr eaLnBrk="1" hangingPunct="1"/>
            <a:r>
              <a:rPr lang="en-US" altLang="en-US" dirty="0"/>
              <a:t>Overtime Example</a:t>
            </a:r>
          </a:p>
        </p:txBody>
      </p:sp>
      <p:sp>
        <p:nvSpPr>
          <p:cNvPr id="21507" name="Rectangle 3">
            <a:extLst>
              <a:ext uri="{FF2B5EF4-FFF2-40B4-BE49-F238E27FC236}">
                <a16:creationId xmlns:a16="http://schemas.microsoft.com/office/drawing/2014/main" id="{854D12D1-CB66-4DDE-BAC7-CC2E10AA07B1}"/>
              </a:ext>
            </a:extLst>
          </p:cNvPr>
          <p:cNvSpPr>
            <a:spLocks noGrp="1" noChangeArrowheads="1"/>
          </p:cNvSpPr>
          <p:nvPr>
            <p:ph idx="1"/>
          </p:nvPr>
        </p:nvSpPr>
        <p:spPr>
          <a:xfrm>
            <a:off x="1097280" y="1737360"/>
            <a:ext cx="10058400" cy="4023360"/>
          </a:xfrm>
        </p:spPr>
        <p:txBody>
          <a:bodyPr>
            <a:normAutofit/>
          </a:bodyPr>
          <a:lstStyle/>
          <a:p>
            <a:pPr eaLnBrk="1" hangingPunct="1"/>
            <a:r>
              <a:rPr lang="en-US" altLang="en-US" dirty="0"/>
              <a:t>Employee is paid $10 per hour and works 50 hours in a workweek. Based on the employee working 50 hours in a workweek, the employer would be required to pay the employee for 10 hours of overtime. </a:t>
            </a:r>
          </a:p>
        </p:txBody>
      </p:sp>
      <p:sp>
        <p:nvSpPr>
          <p:cNvPr id="21506" name="Slide Number Placeholder 5">
            <a:extLst>
              <a:ext uri="{FF2B5EF4-FFF2-40B4-BE49-F238E27FC236}">
                <a16:creationId xmlns:a16="http://schemas.microsoft.com/office/drawing/2014/main" id="{1B20D7D6-A257-4D26-B12F-8D42127B1545}"/>
              </a:ext>
            </a:extLst>
          </p:cNvPr>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Cambria" panose="02040503050406030204" pitchFamily="18"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ambria" panose="02040503050406030204" pitchFamily="18"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ambria" panose="02040503050406030204" pitchFamily="18"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mbria" panose="02040503050406030204" pitchFamily="18"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mbria" panose="02040503050406030204" pitchFamily="18" charset="0"/>
              </a:defRPr>
            </a:lvl9pPr>
          </a:lstStyle>
          <a:p>
            <a:pPr>
              <a:spcBef>
                <a:spcPct val="0"/>
              </a:spcBef>
              <a:buClrTx/>
              <a:buSzTx/>
              <a:buFontTx/>
              <a:buNone/>
            </a:pPr>
            <a:fld id="{534B7BBC-975A-4A77-8339-BDC6DAB94005}" type="slidenum">
              <a:rPr lang="en-US" altLang="en-US" sz="1000">
                <a:latin typeface="Arial" panose="020B0604020202020204" pitchFamily="34" charset="0"/>
              </a:rPr>
              <a:pPr>
                <a:spcBef>
                  <a:spcPct val="0"/>
                </a:spcBef>
                <a:buClrTx/>
                <a:buSzTx/>
                <a:buFontTx/>
                <a:buNone/>
              </a:pPr>
              <a:t>16</a:t>
            </a:fld>
            <a:endParaRPr lang="en-US" altLang="en-US" sz="1000">
              <a:latin typeface="Arial" panose="020B0604020202020204" pitchFamily="34" charset="0"/>
            </a:endParaRPr>
          </a:p>
        </p:txBody>
      </p:sp>
      <p:graphicFrame>
        <p:nvGraphicFramePr>
          <p:cNvPr id="2" name="Table 1">
            <a:extLst>
              <a:ext uri="{FF2B5EF4-FFF2-40B4-BE49-F238E27FC236}">
                <a16:creationId xmlns:a16="http://schemas.microsoft.com/office/drawing/2014/main" id="{00632F56-49F5-55BC-EA7E-E52931D8CF98}"/>
              </a:ext>
            </a:extLst>
          </p:cNvPr>
          <p:cNvGraphicFramePr>
            <a:graphicFrameLocks noGrp="1"/>
          </p:cNvGraphicFramePr>
          <p:nvPr>
            <p:extLst>
              <p:ext uri="{D42A27DB-BD31-4B8C-83A1-F6EECF244321}">
                <p14:modId xmlns:p14="http://schemas.microsoft.com/office/powerpoint/2010/main" val="3787190694"/>
              </p:ext>
            </p:extLst>
          </p:nvPr>
        </p:nvGraphicFramePr>
        <p:xfrm>
          <a:off x="1772459" y="2864555"/>
          <a:ext cx="4064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88544155"/>
                    </a:ext>
                  </a:extLst>
                </a:gridCol>
              </a:tblGrid>
              <a:tr h="370840">
                <a:tc>
                  <a:txBody>
                    <a:bodyPr/>
                    <a:lstStyle/>
                    <a:p>
                      <a:r>
                        <a:rPr lang="en-US" b="0" dirty="0">
                          <a:solidFill>
                            <a:sysClr val="windowText" lastClr="000000"/>
                          </a:solidFill>
                        </a:rPr>
                        <a:t>$10.00 per hour (time rate)</a:t>
                      </a:r>
                    </a:p>
                  </a:txBody>
                  <a:tcPr>
                    <a:noFill/>
                  </a:tcPr>
                </a:tc>
                <a:extLst>
                  <a:ext uri="{0D108BD9-81ED-4DB2-BD59-A6C34878D82A}">
                    <a16:rowId xmlns:a16="http://schemas.microsoft.com/office/drawing/2014/main" val="3317896158"/>
                  </a:ext>
                </a:extLst>
              </a:tr>
              <a:tr h="370840">
                <a:tc>
                  <a:txBody>
                    <a:bodyPr/>
                    <a:lstStyle/>
                    <a:p>
                      <a:r>
                        <a:rPr lang="en-US" u="sng" dirty="0">
                          <a:solidFill>
                            <a:sysClr val="windowText" lastClr="000000"/>
                          </a:solidFill>
                        </a:rPr>
                        <a:t>x      50 hours</a:t>
                      </a:r>
                    </a:p>
                  </a:txBody>
                  <a:tcPr>
                    <a:noFill/>
                  </a:tcPr>
                </a:tc>
                <a:extLst>
                  <a:ext uri="{0D108BD9-81ED-4DB2-BD59-A6C34878D82A}">
                    <a16:rowId xmlns:a16="http://schemas.microsoft.com/office/drawing/2014/main" val="3831197185"/>
                  </a:ext>
                </a:extLst>
              </a:tr>
              <a:tr h="370840">
                <a:tc>
                  <a:txBody>
                    <a:bodyPr/>
                    <a:lstStyle/>
                    <a:p>
                      <a:r>
                        <a:rPr lang="en-US" dirty="0">
                          <a:solidFill>
                            <a:sysClr val="windowText" lastClr="000000"/>
                          </a:solidFill>
                        </a:rPr>
                        <a:t>$500.00  Straight Wages Due</a:t>
                      </a:r>
                    </a:p>
                  </a:txBody>
                  <a:tcPr>
                    <a:noFill/>
                  </a:tcPr>
                </a:tc>
                <a:extLst>
                  <a:ext uri="{0D108BD9-81ED-4DB2-BD59-A6C34878D82A}">
                    <a16:rowId xmlns:a16="http://schemas.microsoft.com/office/drawing/2014/main" val="1203570874"/>
                  </a:ext>
                </a:extLst>
              </a:tr>
            </a:tbl>
          </a:graphicData>
        </a:graphic>
      </p:graphicFrame>
      <p:sp>
        <p:nvSpPr>
          <p:cNvPr id="3" name="TextBox 2">
            <a:extLst>
              <a:ext uri="{FF2B5EF4-FFF2-40B4-BE49-F238E27FC236}">
                <a16:creationId xmlns:a16="http://schemas.microsoft.com/office/drawing/2014/main" id="{2A689C4C-5593-A688-447F-B36C8310E63F}"/>
              </a:ext>
            </a:extLst>
          </p:cNvPr>
          <p:cNvSpPr txBox="1"/>
          <p:nvPr/>
        </p:nvSpPr>
        <p:spPr>
          <a:xfrm>
            <a:off x="1659467" y="4613770"/>
            <a:ext cx="8128000" cy="923330"/>
          </a:xfrm>
          <a:prstGeom prst="rect">
            <a:avLst/>
          </a:prstGeom>
          <a:noFill/>
        </p:spPr>
        <p:txBody>
          <a:bodyPr wrap="square" rtlCol="0">
            <a:spAutoFit/>
          </a:bodyPr>
          <a:lstStyle/>
          <a:p>
            <a:r>
              <a:rPr lang="en-US" dirty="0"/>
              <a:t>Employee is due $50.00 in overtime wages. </a:t>
            </a:r>
          </a:p>
          <a:p>
            <a:endParaRPr lang="en-US" dirty="0"/>
          </a:p>
          <a:p>
            <a:r>
              <a:rPr lang="en-US" dirty="0"/>
              <a:t>Total wages received would be $550.00</a:t>
            </a:r>
          </a:p>
        </p:txBody>
      </p:sp>
      <p:graphicFrame>
        <p:nvGraphicFramePr>
          <p:cNvPr id="4" name="Table 3">
            <a:extLst>
              <a:ext uri="{FF2B5EF4-FFF2-40B4-BE49-F238E27FC236}">
                <a16:creationId xmlns:a16="http://schemas.microsoft.com/office/drawing/2014/main" id="{7155E17B-B665-2AA2-8FEA-E3EA6C2AA491}"/>
              </a:ext>
            </a:extLst>
          </p:cNvPr>
          <p:cNvGraphicFramePr>
            <a:graphicFrameLocks noGrp="1"/>
          </p:cNvGraphicFramePr>
          <p:nvPr>
            <p:extLst>
              <p:ext uri="{D42A27DB-BD31-4B8C-83A1-F6EECF244321}">
                <p14:modId xmlns:p14="http://schemas.microsoft.com/office/powerpoint/2010/main" val="1519526766"/>
              </p:ext>
            </p:extLst>
          </p:nvPr>
        </p:nvGraphicFramePr>
        <p:xfrm>
          <a:off x="6126320" y="2836087"/>
          <a:ext cx="4744879" cy="1112520"/>
        </p:xfrm>
        <a:graphic>
          <a:graphicData uri="http://schemas.openxmlformats.org/drawingml/2006/table">
            <a:tbl>
              <a:tblPr firstRow="1" bandRow="1">
                <a:tableStyleId>{5C22544A-7EE6-4342-B048-85BDC9FD1C3A}</a:tableStyleId>
              </a:tblPr>
              <a:tblGrid>
                <a:gridCol w="4744879">
                  <a:extLst>
                    <a:ext uri="{9D8B030D-6E8A-4147-A177-3AD203B41FA5}">
                      <a16:colId xmlns:a16="http://schemas.microsoft.com/office/drawing/2014/main" val="1102305021"/>
                    </a:ext>
                  </a:extLst>
                </a:gridCol>
              </a:tblGrid>
              <a:tr h="370840">
                <a:tc>
                  <a:txBody>
                    <a:bodyPr/>
                    <a:lstStyle/>
                    <a:p>
                      <a:r>
                        <a:rPr lang="en-US" b="0" dirty="0">
                          <a:solidFill>
                            <a:sysClr val="windowText" lastClr="000000"/>
                          </a:solidFill>
                        </a:rPr>
                        <a:t>$10.00 / 2 = $5.00 (one half rate)</a:t>
                      </a:r>
                    </a:p>
                  </a:txBody>
                  <a:tcPr>
                    <a:noFill/>
                  </a:tcPr>
                </a:tc>
                <a:extLst>
                  <a:ext uri="{0D108BD9-81ED-4DB2-BD59-A6C34878D82A}">
                    <a16:rowId xmlns:a16="http://schemas.microsoft.com/office/drawing/2014/main" val="2553660278"/>
                  </a:ext>
                </a:extLst>
              </a:tr>
              <a:tr h="370840">
                <a:tc>
                  <a:txBody>
                    <a:bodyPr/>
                    <a:lstStyle/>
                    <a:p>
                      <a:r>
                        <a:rPr lang="en-US" dirty="0">
                          <a:solidFill>
                            <a:sysClr val="windowText" lastClr="000000"/>
                          </a:solidFill>
                        </a:rPr>
                        <a:t>                           </a:t>
                      </a:r>
                      <a:r>
                        <a:rPr lang="en-US" u="sng" dirty="0">
                          <a:solidFill>
                            <a:sysClr val="windowText" lastClr="000000"/>
                          </a:solidFill>
                        </a:rPr>
                        <a:t>     10 hours</a:t>
                      </a:r>
                      <a:r>
                        <a:rPr lang="en-US" dirty="0">
                          <a:solidFill>
                            <a:sysClr val="windowText" lastClr="000000"/>
                          </a:solidFill>
                        </a:rPr>
                        <a:t> ( hours over 40) </a:t>
                      </a:r>
                    </a:p>
                  </a:txBody>
                  <a:tcPr>
                    <a:noFill/>
                  </a:tcPr>
                </a:tc>
                <a:extLst>
                  <a:ext uri="{0D108BD9-81ED-4DB2-BD59-A6C34878D82A}">
                    <a16:rowId xmlns:a16="http://schemas.microsoft.com/office/drawing/2014/main" val="2546071534"/>
                  </a:ext>
                </a:extLst>
              </a:tr>
              <a:tr h="370840">
                <a:tc>
                  <a:txBody>
                    <a:bodyPr/>
                    <a:lstStyle/>
                    <a:p>
                      <a:r>
                        <a:rPr lang="en-US" dirty="0">
                          <a:solidFill>
                            <a:sysClr val="windowText" lastClr="000000"/>
                          </a:solidFill>
                        </a:rPr>
                        <a:t>                         $50.00 Overtime Wages Due</a:t>
                      </a:r>
                    </a:p>
                  </a:txBody>
                  <a:tcPr>
                    <a:noFill/>
                  </a:tcPr>
                </a:tc>
                <a:extLst>
                  <a:ext uri="{0D108BD9-81ED-4DB2-BD59-A6C34878D82A}">
                    <a16:rowId xmlns:a16="http://schemas.microsoft.com/office/drawing/2014/main" val="1834169813"/>
                  </a:ext>
                </a:extLst>
              </a:tr>
            </a:tbl>
          </a:graphicData>
        </a:graphic>
      </p:graphicFrame>
    </p:spTree>
    <p:extLst>
      <p:ext uri="{BB962C8B-B14F-4D97-AF65-F5344CB8AC3E}">
        <p14:creationId xmlns:p14="http://schemas.microsoft.com/office/powerpoint/2010/main" val="17241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A772-C046-0D15-BE1A-8497B161E339}"/>
              </a:ext>
            </a:extLst>
          </p:cNvPr>
          <p:cNvSpPr>
            <a:spLocks noGrp="1"/>
          </p:cNvSpPr>
          <p:nvPr>
            <p:ph type="title"/>
          </p:nvPr>
        </p:nvSpPr>
        <p:spPr/>
        <p:txBody>
          <a:bodyPr/>
          <a:lstStyle/>
          <a:p>
            <a:r>
              <a:rPr lang="en-US" dirty="0"/>
              <a:t>Exemptions</a:t>
            </a:r>
          </a:p>
        </p:txBody>
      </p:sp>
      <p:sp>
        <p:nvSpPr>
          <p:cNvPr id="3" name="TextBox 2">
            <a:extLst>
              <a:ext uri="{FF2B5EF4-FFF2-40B4-BE49-F238E27FC236}">
                <a16:creationId xmlns:a16="http://schemas.microsoft.com/office/drawing/2014/main" id="{582CE081-19CF-A5E7-C121-0C16D6CD2E46}"/>
              </a:ext>
            </a:extLst>
          </p:cNvPr>
          <p:cNvSpPr txBox="1"/>
          <p:nvPr/>
        </p:nvSpPr>
        <p:spPr>
          <a:xfrm>
            <a:off x="1097280" y="1864659"/>
            <a:ext cx="10629282" cy="4493538"/>
          </a:xfrm>
          <a:prstGeom prst="rect">
            <a:avLst/>
          </a:prstGeom>
          <a:noFill/>
        </p:spPr>
        <p:txBody>
          <a:bodyPr wrap="square" rtlCol="0">
            <a:spAutoFit/>
          </a:bodyPr>
          <a:lstStyle/>
          <a:p>
            <a:r>
              <a:rPr lang="en-US" sz="2200" dirty="0"/>
              <a:t>Exempt Employees </a:t>
            </a:r>
          </a:p>
          <a:p>
            <a:r>
              <a:rPr lang="en-US" sz="2200" dirty="0"/>
              <a:t>	No requirement for minimum wage and/or overtime.</a:t>
            </a:r>
          </a:p>
          <a:p>
            <a:endParaRPr lang="en-US" sz="2200" dirty="0"/>
          </a:p>
          <a:p>
            <a:r>
              <a:rPr lang="en-US" sz="2200" dirty="0"/>
              <a:t>Non-Exempt Employees</a:t>
            </a:r>
          </a:p>
          <a:p>
            <a:r>
              <a:rPr lang="en-US" sz="2200" dirty="0"/>
              <a:t>	Must be paid overtime after 40 hours in a workweek.</a:t>
            </a:r>
          </a:p>
          <a:p>
            <a:endParaRPr lang="en-US" sz="2200" dirty="0"/>
          </a:p>
          <a:p>
            <a:r>
              <a:rPr lang="en-US" sz="2200" dirty="0"/>
              <a:t>Employees are not automatically exempt because they receive a salary.</a:t>
            </a:r>
          </a:p>
          <a:p>
            <a:endParaRPr lang="en-US" sz="2200" dirty="0"/>
          </a:p>
          <a:p>
            <a:r>
              <a:rPr lang="en-US" sz="2200" dirty="0"/>
              <a:t>Exemptions are based on what the employee does, not how much the employee makes.</a:t>
            </a:r>
          </a:p>
          <a:p>
            <a:endParaRPr lang="en-US" sz="2200" dirty="0"/>
          </a:p>
          <a:p>
            <a:r>
              <a:rPr lang="en-US" sz="2200" dirty="0"/>
              <a:t>Employee must meet the exemption test.</a:t>
            </a:r>
          </a:p>
          <a:p>
            <a:endParaRPr lang="en-US" sz="2200" dirty="0"/>
          </a:p>
          <a:p>
            <a:r>
              <a:rPr lang="en-US" sz="2200" dirty="0"/>
              <a:t>Refer to USDOL Factsheet 17A.</a:t>
            </a:r>
          </a:p>
        </p:txBody>
      </p:sp>
    </p:spTree>
    <p:extLst>
      <p:ext uri="{BB962C8B-B14F-4D97-AF65-F5344CB8AC3E}">
        <p14:creationId xmlns:p14="http://schemas.microsoft.com/office/powerpoint/2010/main" val="285175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347E-5C19-40B6-AAF8-4F113FF748D3}"/>
              </a:ext>
            </a:extLst>
          </p:cNvPr>
          <p:cNvSpPr>
            <a:spLocks noGrp="1"/>
          </p:cNvSpPr>
          <p:nvPr>
            <p:ph type="title" idx="4294967295"/>
          </p:nvPr>
        </p:nvSpPr>
        <p:spPr>
          <a:xfrm>
            <a:off x="252141" y="200296"/>
            <a:ext cx="10520362" cy="574812"/>
          </a:xfrm>
        </p:spPr>
        <p:txBody>
          <a:bodyPr>
            <a:normAutofit/>
          </a:bodyPr>
          <a:lstStyle/>
          <a:p>
            <a:r>
              <a:rPr lang="en-US" sz="3600" dirty="0"/>
              <a:t>Wage Payment Provisions of NC Wage and Hour Act</a:t>
            </a:r>
          </a:p>
        </p:txBody>
      </p:sp>
      <p:sp>
        <p:nvSpPr>
          <p:cNvPr id="3" name="Content Placeholder 2">
            <a:extLst>
              <a:ext uri="{FF2B5EF4-FFF2-40B4-BE49-F238E27FC236}">
                <a16:creationId xmlns:a16="http://schemas.microsoft.com/office/drawing/2014/main" id="{5B1C9F91-D466-41B0-9CC9-11633F125F4C}"/>
              </a:ext>
            </a:extLst>
          </p:cNvPr>
          <p:cNvSpPr>
            <a:spLocks noGrp="1"/>
          </p:cNvSpPr>
          <p:nvPr>
            <p:ph idx="4294967295"/>
          </p:nvPr>
        </p:nvSpPr>
        <p:spPr>
          <a:xfrm>
            <a:off x="483121" y="836068"/>
            <a:ext cx="10777061" cy="5325243"/>
          </a:xfrm>
        </p:spPr>
        <p:txBody>
          <a:bodyPr>
            <a:normAutofit/>
          </a:bodyPr>
          <a:lstStyle/>
          <a:p>
            <a:pPr marL="461963" indent="-461963" algn="just">
              <a:buFont typeface="Wingdings" panose="05000000000000000000" pitchFamily="2" charset="2"/>
              <a:buChar char="Ø"/>
            </a:pPr>
            <a:r>
              <a:rPr lang="en-US" dirty="0"/>
              <a:t>Wage Payment or “promised wages” are </a:t>
            </a:r>
            <a:r>
              <a:rPr lang="en-US" u="sng" dirty="0"/>
              <a:t>not</a:t>
            </a:r>
            <a:r>
              <a:rPr lang="en-US" dirty="0"/>
              <a:t> covered by the US Department of Labor.</a:t>
            </a:r>
          </a:p>
          <a:p>
            <a:pPr marL="461963" indent="-461963" algn="just">
              <a:buFont typeface="Wingdings" panose="05000000000000000000" pitchFamily="2" charset="2"/>
              <a:buChar char="Ø"/>
            </a:pPr>
            <a:r>
              <a:rPr lang="en-US" dirty="0"/>
              <a:t>Employer shall pay all wages owed on the next regularly scheduled pay date.</a:t>
            </a:r>
          </a:p>
          <a:p>
            <a:pPr marL="461963" indent="-461963" algn="just">
              <a:buFont typeface="Wingdings" panose="05000000000000000000" pitchFamily="2" charset="2"/>
              <a:buChar char="Ø"/>
            </a:pPr>
            <a:r>
              <a:rPr lang="en-US" dirty="0"/>
              <a:t>Wages shall be paid on the next regularly scheduled pay date after separation.</a:t>
            </a:r>
          </a:p>
          <a:p>
            <a:pPr marL="461963" indent="-461963" algn="just">
              <a:buFont typeface="Wingdings" panose="05000000000000000000" pitchFamily="2" charset="2"/>
              <a:buChar char="Ø"/>
            </a:pPr>
            <a:r>
              <a:rPr lang="en-US" dirty="0"/>
              <a:t>A signed authorization is required if an an employer makes deductions from an employee’s paycheck.  The authorization must be signed prior to the deduction being made.</a:t>
            </a:r>
          </a:p>
          <a:p>
            <a:pPr marL="461963" indent="-461963" algn="just">
              <a:buFont typeface="Wingdings" panose="05000000000000000000" pitchFamily="2" charset="2"/>
              <a:buChar char="Ø"/>
            </a:pPr>
            <a:r>
              <a:rPr lang="en-US" dirty="0"/>
              <a:t>Employers are expected to give vacation time off in accordance with the company policy.</a:t>
            </a:r>
          </a:p>
          <a:p>
            <a:pPr marL="461963" indent="-461963" algn="just">
              <a:buFont typeface="Wingdings" panose="05000000000000000000" pitchFamily="2" charset="2"/>
              <a:buChar char="Ø"/>
            </a:pPr>
            <a:r>
              <a:rPr lang="en-US" dirty="0"/>
              <a:t>Employers must explain what happens to bonus, commission and vacation earned at the time of separation from employment.</a:t>
            </a:r>
          </a:p>
          <a:p>
            <a:pPr marL="461963" indent="-461963" algn="just">
              <a:buFont typeface="Wingdings" panose="05000000000000000000" pitchFamily="2" charset="2"/>
              <a:buChar char="Ø"/>
            </a:pPr>
            <a:r>
              <a:rPr lang="en-US" dirty="0"/>
              <a:t>Anything promised in regard to wages, must be in writing. </a:t>
            </a:r>
          </a:p>
          <a:p>
            <a:pPr marL="461963" indent="-461963" algn="just">
              <a:buFont typeface="Wingdings" panose="05000000000000000000" pitchFamily="2" charset="2"/>
              <a:buChar char="Ø"/>
            </a:pPr>
            <a:r>
              <a:rPr lang="en-US" dirty="0"/>
              <a:t>Advanced notice (at least one pay period) must be given prior to making any changes to anything promised.</a:t>
            </a:r>
          </a:p>
          <a:p>
            <a:pPr marL="461963" indent="-461963" algn="just">
              <a:buFont typeface="Wingdings" panose="05000000000000000000" pitchFamily="2" charset="2"/>
              <a:buChar char="Ø"/>
            </a:pPr>
            <a:r>
              <a:rPr lang="en-US" dirty="0"/>
              <a:t>Employees must receive a statement of deductions.</a:t>
            </a:r>
          </a:p>
          <a:p>
            <a:pPr marL="461963" indent="-461963" algn="just">
              <a:buFont typeface="Wingdings" panose="05000000000000000000" pitchFamily="2" charset="2"/>
              <a:buChar char="Ø"/>
            </a:pPr>
            <a:r>
              <a:rPr lang="en-US" dirty="0"/>
              <a:t>Employers must maintain records for a period of 3 years. </a:t>
            </a:r>
          </a:p>
          <a:p>
            <a:pPr marL="461963" indent="-461963" algn="just">
              <a:buFont typeface="Wingdings" panose="05000000000000000000" pitchFamily="2" charset="2"/>
              <a:buChar char="Ø"/>
            </a:pPr>
            <a:endParaRPr lang="en-US" dirty="0"/>
          </a:p>
        </p:txBody>
      </p:sp>
      <p:cxnSp>
        <p:nvCxnSpPr>
          <p:cNvPr id="5" name="Straight Connector 4">
            <a:extLst>
              <a:ext uri="{FF2B5EF4-FFF2-40B4-BE49-F238E27FC236}">
                <a16:creationId xmlns:a16="http://schemas.microsoft.com/office/drawing/2014/main" id="{560800EB-CAB9-445E-BBAF-C815E28625CF}"/>
              </a:ext>
            </a:extLst>
          </p:cNvPr>
          <p:cNvCxnSpPr/>
          <p:nvPr/>
        </p:nvCxnSpPr>
        <p:spPr>
          <a:xfrm>
            <a:off x="391886" y="696686"/>
            <a:ext cx="10580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07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A850-B68C-49F4-95A4-5816F43D238A}"/>
              </a:ext>
            </a:extLst>
          </p:cNvPr>
          <p:cNvSpPr>
            <a:spLocks noGrp="1"/>
          </p:cNvSpPr>
          <p:nvPr>
            <p:ph type="title" idx="4294967295"/>
          </p:nvPr>
        </p:nvSpPr>
        <p:spPr>
          <a:xfrm>
            <a:off x="477794" y="319185"/>
            <a:ext cx="10058400" cy="525763"/>
          </a:xfrm>
        </p:spPr>
        <p:txBody>
          <a:bodyPr>
            <a:normAutofit fontScale="90000"/>
          </a:bodyPr>
          <a:lstStyle/>
          <a:p>
            <a:r>
              <a:rPr lang="en-US" sz="4200" dirty="0"/>
              <a:t>Examples of Complaint Investigations</a:t>
            </a:r>
          </a:p>
        </p:txBody>
      </p:sp>
      <p:sp>
        <p:nvSpPr>
          <p:cNvPr id="4" name="Rectangle 3">
            <a:extLst>
              <a:ext uri="{FF2B5EF4-FFF2-40B4-BE49-F238E27FC236}">
                <a16:creationId xmlns:a16="http://schemas.microsoft.com/office/drawing/2014/main" id="{DD0D84E8-2646-4D48-80E0-59D75A127129}"/>
              </a:ext>
            </a:extLst>
          </p:cNvPr>
          <p:cNvSpPr/>
          <p:nvPr/>
        </p:nvSpPr>
        <p:spPr>
          <a:xfrm>
            <a:off x="477793" y="906733"/>
            <a:ext cx="11137557" cy="4847481"/>
          </a:xfrm>
          <a:prstGeom prst="rect">
            <a:avLst/>
          </a:prstGeom>
        </p:spPr>
        <p:txBody>
          <a:bodyPr wrap="square">
            <a:spAutoFit/>
          </a:bodyPr>
          <a:lstStyle/>
          <a:p>
            <a:pPr algn="just">
              <a:spcAft>
                <a:spcPts val="600"/>
              </a:spcAft>
            </a:pPr>
            <a:r>
              <a:rPr lang="en-US" sz="2200" dirty="0"/>
              <a:t>A few examples of complaints that the Wage and Hour Bureau receives/investigates are</a:t>
            </a:r>
          </a:p>
          <a:p>
            <a:pPr marL="457200" indent="-457200" algn="just">
              <a:spcAft>
                <a:spcPts val="600"/>
              </a:spcAft>
              <a:buFont typeface="Wingdings" panose="05000000000000000000" pitchFamily="2" charset="2"/>
              <a:buChar char="Ø"/>
            </a:pPr>
            <a:r>
              <a:rPr lang="en-US" sz="2200" dirty="0"/>
              <a:t>Employer failed to pay wages earned beginning January 1, 2024, through January 7, 2024.</a:t>
            </a:r>
          </a:p>
          <a:p>
            <a:pPr marL="457200" indent="-457200" algn="just">
              <a:spcAft>
                <a:spcPts val="600"/>
              </a:spcAft>
              <a:buFont typeface="Wingdings" panose="05000000000000000000" pitchFamily="2" charset="2"/>
              <a:buChar char="Ø"/>
            </a:pPr>
            <a:r>
              <a:rPr lang="en-US" sz="2200" dirty="0"/>
              <a:t>Employer failed to pay final check for hours work December 7, 2023, through December 21, 2023.</a:t>
            </a:r>
          </a:p>
          <a:p>
            <a:pPr marL="457200" indent="-457200" algn="just">
              <a:spcAft>
                <a:spcPts val="600"/>
              </a:spcAft>
              <a:buFont typeface="Wingdings" panose="05000000000000000000" pitchFamily="2" charset="2"/>
              <a:buChar char="Ø"/>
            </a:pPr>
            <a:r>
              <a:rPr lang="en-US" sz="2200" dirty="0"/>
              <a:t>Employer made an unauthorized deduction in the amount of $400.</a:t>
            </a:r>
          </a:p>
          <a:p>
            <a:pPr marL="457200" indent="-457200" algn="just">
              <a:spcAft>
                <a:spcPts val="600"/>
              </a:spcAft>
              <a:buFont typeface="Wingdings" panose="05000000000000000000" pitchFamily="2" charset="2"/>
              <a:buChar char="Ø"/>
            </a:pPr>
            <a:r>
              <a:rPr lang="en-US" sz="2200" dirty="0"/>
              <a:t>Employer failed to provide rate of pay, in writing, at the time of hire.</a:t>
            </a:r>
          </a:p>
          <a:p>
            <a:pPr marL="457200" indent="-457200" algn="just">
              <a:spcAft>
                <a:spcPts val="600"/>
              </a:spcAft>
              <a:buFont typeface="Wingdings" panose="05000000000000000000" pitchFamily="2" charset="2"/>
              <a:buChar char="Ø"/>
            </a:pPr>
            <a:r>
              <a:rPr lang="en-US" sz="2200" dirty="0"/>
              <a:t>Employer failed to maintain the commission policy, regarding commissions owed.</a:t>
            </a:r>
          </a:p>
          <a:p>
            <a:pPr marL="457200" indent="-457200" algn="just">
              <a:spcAft>
                <a:spcPts val="600"/>
              </a:spcAft>
              <a:buFont typeface="Wingdings" panose="05000000000000000000" pitchFamily="2" charset="2"/>
              <a:buChar char="Ø"/>
            </a:pPr>
            <a:r>
              <a:rPr lang="en-US" sz="2200" dirty="0"/>
              <a:t>Employer reduced rate of pay from $24 per hour to $7.25.</a:t>
            </a:r>
          </a:p>
          <a:p>
            <a:pPr marL="457200" indent="-457200" algn="just">
              <a:spcAft>
                <a:spcPts val="600"/>
              </a:spcAft>
              <a:buFont typeface="Wingdings" panose="05000000000000000000" pitchFamily="2" charset="2"/>
              <a:buChar char="Ø"/>
            </a:pPr>
            <a:r>
              <a:rPr lang="en-US" sz="2200" dirty="0"/>
              <a:t>Employer failed to pay vacation.</a:t>
            </a:r>
          </a:p>
          <a:p>
            <a:pPr marL="457200" indent="-457200" algn="just">
              <a:spcAft>
                <a:spcPts val="600"/>
              </a:spcAft>
              <a:buFont typeface="Wingdings" panose="05000000000000000000" pitchFamily="2" charset="2"/>
              <a:buChar char="Ø"/>
            </a:pPr>
            <a:r>
              <a:rPr lang="en-US" sz="2200" dirty="0"/>
              <a:t>Employer does not E-Verify employees.</a:t>
            </a:r>
          </a:p>
          <a:p>
            <a:pPr marL="457200" indent="-457200" algn="just">
              <a:spcAft>
                <a:spcPts val="600"/>
              </a:spcAft>
              <a:buFont typeface="Wingdings" panose="05000000000000000000" pitchFamily="2" charset="2"/>
              <a:buChar char="Ø"/>
            </a:pPr>
            <a:r>
              <a:rPr lang="en-US" sz="2200" dirty="0"/>
              <a:t>Employer performed a quick test for a drug screen administered.</a:t>
            </a:r>
          </a:p>
        </p:txBody>
      </p:sp>
      <p:cxnSp>
        <p:nvCxnSpPr>
          <p:cNvPr id="5" name="Straight Connector 4">
            <a:extLst>
              <a:ext uri="{FF2B5EF4-FFF2-40B4-BE49-F238E27FC236}">
                <a16:creationId xmlns:a16="http://schemas.microsoft.com/office/drawing/2014/main" id="{8ED33699-B315-25DC-9C3F-EDCBD89AB369}"/>
              </a:ext>
            </a:extLst>
          </p:cNvPr>
          <p:cNvCxnSpPr/>
          <p:nvPr/>
        </p:nvCxnSpPr>
        <p:spPr>
          <a:xfrm>
            <a:off x="576650" y="844948"/>
            <a:ext cx="98718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042B-1833-B111-CA02-3767F89E912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6C256DC0-976B-9526-E6BD-C7286A52DD15}"/>
              </a:ext>
            </a:extLst>
          </p:cNvPr>
          <p:cNvSpPr>
            <a:spLocks noGrp="1"/>
          </p:cNvSpPr>
          <p:nvPr>
            <p:ph idx="1"/>
          </p:nvPr>
        </p:nvSpPr>
        <p:spPr/>
        <p:txBody>
          <a:bodyPr/>
          <a:lstStyle/>
          <a:p>
            <a:pPr algn="just"/>
            <a:r>
              <a:rPr lang="en-US" sz="2000" dirty="0">
                <a:solidFill>
                  <a:srgbClr val="1F3864"/>
                </a:solidFill>
                <a:effectLst/>
                <a:latin typeface="Cambria" panose="02040503050406030204" pitchFamily="18" charset="0"/>
                <a:ea typeface="Cambria" panose="02040503050406030204" pitchFamily="18" charset="0"/>
              </a:rPr>
              <a:t>The material in this presentation has been prepared by the NC Department of Labor for educational purposes only.  This presentation contains general information relative to the North Carolina Wage and Hour Act and related state laws.  This information is given in summary form and is not purported to be complete. Information in this presentation should not be considered as advice or recommendation for enforcement of laws of the State of North Carolina.   This presentation may contain copyrighted material without having asked permission from the owner, but which use falls within the standards of "fair use."  Any copyrighted material is being used for educational purposes only. Pursuant to the Fair Use Copyright Disclaimer under section 107 of the Copyright Act of 1976, allowance is made for “fair use” for purposes such as criticism, comment, news reporting, teaching, scholarship, education and research.</a:t>
            </a:r>
            <a:endParaRPr lang="en-US" sz="2000" dirty="0">
              <a:effectLst/>
              <a:latin typeface="Cambria" panose="02040503050406030204" pitchFamily="18" charset="0"/>
              <a:ea typeface="Cambria" panose="02040503050406030204" pitchFamily="18" charset="0"/>
            </a:endParaRPr>
          </a:p>
          <a:p>
            <a:pPr algn="just"/>
            <a:endParaRPr lang="en-US" dirty="0"/>
          </a:p>
        </p:txBody>
      </p:sp>
    </p:spTree>
    <p:extLst>
      <p:ext uri="{BB962C8B-B14F-4D97-AF65-F5344CB8AC3E}">
        <p14:creationId xmlns:p14="http://schemas.microsoft.com/office/powerpoint/2010/main" val="119489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347E-5C19-40B6-AAF8-4F113FF748D3}"/>
              </a:ext>
            </a:extLst>
          </p:cNvPr>
          <p:cNvSpPr>
            <a:spLocks noGrp="1"/>
          </p:cNvSpPr>
          <p:nvPr>
            <p:ph type="title" idx="4294967295"/>
          </p:nvPr>
        </p:nvSpPr>
        <p:spPr>
          <a:xfrm>
            <a:off x="252141" y="200296"/>
            <a:ext cx="10520362" cy="574812"/>
          </a:xfrm>
        </p:spPr>
        <p:txBody>
          <a:bodyPr>
            <a:normAutofit fontScale="90000"/>
          </a:bodyPr>
          <a:lstStyle/>
          <a:p>
            <a:r>
              <a:rPr lang="en-US" sz="3600" dirty="0"/>
              <a:t>Typical Problems that could potentially cause an Investigation</a:t>
            </a:r>
          </a:p>
        </p:txBody>
      </p:sp>
      <p:sp>
        <p:nvSpPr>
          <p:cNvPr id="3" name="Content Placeholder 2">
            <a:extLst>
              <a:ext uri="{FF2B5EF4-FFF2-40B4-BE49-F238E27FC236}">
                <a16:creationId xmlns:a16="http://schemas.microsoft.com/office/drawing/2014/main" id="{5B1C9F91-D466-41B0-9CC9-11633F125F4C}"/>
              </a:ext>
            </a:extLst>
          </p:cNvPr>
          <p:cNvSpPr>
            <a:spLocks noGrp="1"/>
          </p:cNvSpPr>
          <p:nvPr>
            <p:ph idx="4294967295"/>
          </p:nvPr>
        </p:nvSpPr>
        <p:spPr>
          <a:xfrm>
            <a:off x="483121" y="836068"/>
            <a:ext cx="10777061" cy="5325243"/>
          </a:xfrm>
        </p:spPr>
        <p:txBody>
          <a:bodyPr>
            <a:normAutofit/>
          </a:bodyPr>
          <a:lstStyle/>
          <a:p>
            <a:pPr marL="461963" indent="-461963" algn="just">
              <a:buFont typeface="Wingdings" panose="05000000000000000000" pitchFamily="2" charset="2"/>
              <a:buChar char="Ø"/>
            </a:pPr>
            <a:r>
              <a:rPr lang="en-US" sz="2300" dirty="0"/>
              <a:t>Employer keeps the employee’s paycheck because they did not return property of the employer (keys, uniforms, electronics, etc.). </a:t>
            </a:r>
          </a:p>
          <a:p>
            <a:pPr marL="461963" indent="-461963" algn="just">
              <a:buFont typeface="Wingdings" panose="05000000000000000000" pitchFamily="2" charset="2"/>
              <a:buChar char="Ø"/>
            </a:pPr>
            <a:r>
              <a:rPr lang="en-US" sz="2300" dirty="0"/>
              <a:t>Employer makes a deduction from wages because the employee has a cash drawer shortage.</a:t>
            </a:r>
          </a:p>
          <a:p>
            <a:pPr marL="461963" indent="-461963" algn="just">
              <a:buFont typeface="Wingdings" panose="05000000000000000000" pitchFamily="2" charset="2"/>
              <a:buChar char="Ø"/>
            </a:pPr>
            <a:r>
              <a:rPr lang="en-US" sz="2300" dirty="0"/>
              <a:t>Employer reduces the employee’s rate of pay without notification because the employee failed to provide a two-week notice.</a:t>
            </a:r>
          </a:p>
          <a:p>
            <a:pPr marL="461963" indent="-461963" algn="just">
              <a:buFont typeface="Wingdings" panose="05000000000000000000" pitchFamily="2" charset="2"/>
              <a:buChar char="Ø"/>
            </a:pPr>
            <a:r>
              <a:rPr lang="en-US" sz="2300" dirty="0"/>
              <a:t>Employer fails to pay an employee because the employee did not turn in their hours of work.</a:t>
            </a:r>
          </a:p>
          <a:p>
            <a:pPr marL="461963" indent="-461963" algn="just">
              <a:buFont typeface="Wingdings" panose="05000000000000000000" pitchFamily="2" charset="2"/>
              <a:buChar char="Ø"/>
            </a:pPr>
            <a:r>
              <a:rPr lang="en-US" sz="2300" dirty="0"/>
              <a:t>Employer pays the employee at least minimum wage and keeps the employee’s tips.</a:t>
            </a:r>
          </a:p>
          <a:p>
            <a:pPr marL="461963" indent="-461963" algn="just">
              <a:buFont typeface="Wingdings" panose="05000000000000000000" pitchFamily="2" charset="2"/>
              <a:buChar char="Ø"/>
            </a:pPr>
            <a:r>
              <a:rPr lang="en-US" sz="2300" dirty="0"/>
              <a:t>Employer reduces the employee’s pay to minimum wage and makes a deduction from the minimum wage wages due.</a:t>
            </a:r>
          </a:p>
          <a:p>
            <a:pPr marL="461963" indent="-461963" algn="just">
              <a:buFont typeface="Wingdings" panose="05000000000000000000" pitchFamily="2" charset="2"/>
              <a:buChar char="Ø"/>
            </a:pPr>
            <a:endParaRPr lang="en-US" sz="2300" dirty="0"/>
          </a:p>
          <a:p>
            <a:pPr marL="461963" indent="-461963" algn="just">
              <a:buFont typeface="Wingdings" panose="05000000000000000000" pitchFamily="2" charset="2"/>
              <a:buChar char="Ø"/>
            </a:pPr>
            <a:endParaRPr lang="en-US" sz="2300" dirty="0"/>
          </a:p>
          <a:p>
            <a:pPr marL="461963" indent="-461963" algn="just">
              <a:buFont typeface="Wingdings" panose="05000000000000000000" pitchFamily="2" charset="2"/>
              <a:buChar char="Ø"/>
            </a:pPr>
            <a:endParaRPr lang="en-US" sz="2300" dirty="0"/>
          </a:p>
        </p:txBody>
      </p:sp>
      <p:cxnSp>
        <p:nvCxnSpPr>
          <p:cNvPr id="5" name="Straight Connector 4">
            <a:extLst>
              <a:ext uri="{FF2B5EF4-FFF2-40B4-BE49-F238E27FC236}">
                <a16:creationId xmlns:a16="http://schemas.microsoft.com/office/drawing/2014/main" id="{560800EB-CAB9-445E-BBAF-C815E28625CF}"/>
              </a:ext>
            </a:extLst>
          </p:cNvPr>
          <p:cNvCxnSpPr/>
          <p:nvPr/>
        </p:nvCxnSpPr>
        <p:spPr>
          <a:xfrm>
            <a:off x="391886" y="696686"/>
            <a:ext cx="10580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5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4FAF-0154-4F9E-97CC-80C8AFE26061}"/>
              </a:ext>
            </a:extLst>
          </p:cNvPr>
          <p:cNvSpPr>
            <a:spLocks noGrp="1"/>
          </p:cNvSpPr>
          <p:nvPr>
            <p:ph type="title"/>
          </p:nvPr>
        </p:nvSpPr>
        <p:spPr/>
        <p:txBody>
          <a:bodyPr>
            <a:normAutofit/>
          </a:bodyPr>
          <a:lstStyle/>
          <a:p>
            <a:r>
              <a:rPr lang="en-US" sz="3600" dirty="0"/>
              <a:t>Youth Employment Certificates</a:t>
            </a:r>
          </a:p>
        </p:txBody>
      </p:sp>
      <p:sp>
        <p:nvSpPr>
          <p:cNvPr id="3" name="Content Placeholder 2">
            <a:extLst>
              <a:ext uri="{FF2B5EF4-FFF2-40B4-BE49-F238E27FC236}">
                <a16:creationId xmlns:a16="http://schemas.microsoft.com/office/drawing/2014/main" id="{C8E84C92-07FB-4C2B-B413-2FBA3C3C1871}"/>
              </a:ext>
            </a:extLst>
          </p:cNvPr>
          <p:cNvSpPr>
            <a:spLocks noGrp="1"/>
          </p:cNvSpPr>
          <p:nvPr>
            <p:ph idx="1"/>
          </p:nvPr>
        </p:nvSpPr>
        <p:spPr/>
        <p:txBody>
          <a:bodyPr>
            <a:normAutofit/>
          </a:bodyPr>
          <a:lstStyle/>
          <a:p>
            <a:pPr marL="461963" indent="-401638" algn="just">
              <a:buClr>
                <a:srgbClr val="83992A"/>
              </a:buClr>
              <a:buFont typeface="Wingdings" panose="05000000000000000000" pitchFamily="2" charset="2"/>
              <a:buChar char="Ø"/>
              <a:defRPr/>
            </a:pPr>
            <a:r>
              <a:rPr lang="en-US" altLang="en-US" sz="2400" dirty="0">
                <a:solidFill>
                  <a:prstClr val="black">
                    <a:lumMod val="85000"/>
                    <a:lumOff val="15000"/>
                  </a:prstClr>
                </a:solidFill>
                <a:ea typeface="Cambria" panose="02040503050406030204" pitchFamily="18" charset="0"/>
              </a:rPr>
              <a:t>Youth Employment Certificates(YEC) are required for youths employed </a:t>
            </a:r>
            <a:r>
              <a:rPr lang="en-US" altLang="en-US" sz="2400" b="1" dirty="0">
                <a:solidFill>
                  <a:prstClr val="black">
                    <a:lumMod val="85000"/>
                    <a:lumOff val="15000"/>
                  </a:prstClr>
                </a:solidFill>
                <a:ea typeface="Cambria" panose="02040503050406030204" pitchFamily="18" charset="0"/>
              </a:rPr>
              <a:t>under 18 years of age</a:t>
            </a:r>
            <a:r>
              <a:rPr lang="en-US" altLang="en-US" sz="2400" dirty="0">
                <a:solidFill>
                  <a:prstClr val="black">
                    <a:lumMod val="85000"/>
                    <a:lumOff val="15000"/>
                  </a:prstClr>
                </a:solidFill>
                <a:ea typeface="Cambria" panose="02040503050406030204" pitchFamily="18" charset="0"/>
              </a:rPr>
              <a:t>.</a:t>
            </a:r>
          </a:p>
          <a:p>
            <a:pPr marL="461963" indent="-461963" algn="just">
              <a:buClr>
                <a:srgbClr val="83992A"/>
              </a:buClr>
              <a:buFont typeface="Wingdings" panose="05000000000000000000" pitchFamily="2" charset="2"/>
              <a:buChar char="Ø"/>
              <a:defRPr/>
            </a:pPr>
            <a:r>
              <a:rPr lang="en-US" altLang="en-US" sz="2400" dirty="0">
                <a:solidFill>
                  <a:prstClr val="black">
                    <a:lumMod val="85000"/>
                    <a:lumOff val="15000"/>
                  </a:prstClr>
                </a:solidFill>
                <a:ea typeface="Cambria" panose="02040503050406030204" pitchFamily="18" charset="0"/>
              </a:rPr>
              <a:t>A YEC will not be issued if the youth’s employment will violate child labor or youth employment requirements of either state or federal laws.</a:t>
            </a:r>
          </a:p>
          <a:p>
            <a:pPr marL="461963" indent="-461963" algn="just">
              <a:buClr>
                <a:srgbClr val="83992A"/>
              </a:buClr>
              <a:buFont typeface="Wingdings" panose="05000000000000000000" pitchFamily="2" charset="2"/>
              <a:buChar char="Ø"/>
              <a:defRPr/>
            </a:pPr>
            <a:r>
              <a:rPr lang="en-US" altLang="en-US" sz="2400" dirty="0">
                <a:solidFill>
                  <a:prstClr val="black">
                    <a:lumMod val="85000"/>
                    <a:lumOff val="15000"/>
                  </a:prstClr>
                </a:solidFill>
                <a:ea typeface="Cambria" panose="02040503050406030204" pitchFamily="18" charset="0"/>
              </a:rPr>
              <a:t>A YEC is </a:t>
            </a:r>
            <a:r>
              <a:rPr lang="en-US" altLang="en-US" sz="2400" u="sng" dirty="0">
                <a:solidFill>
                  <a:prstClr val="black">
                    <a:lumMod val="85000"/>
                    <a:lumOff val="15000"/>
                  </a:prstClr>
                </a:solidFill>
                <a:ea typeface="Cambria" panose="02040503050406030204" pitchFamily="18" charset="0"/>
              </a:rPr>
              <a:t>not</a:t>
            </a:r>
            <a:r>
              <a:rPr lang="en-US" altLang="en-US" sz="2400" dirty="0">
                <a:solidFill>
                  <a:prstClr val="black">
                    <a:lumMod val="85000"/>
                    <a:lumOff val="15000"/>
                  </a:prstClr>
                </a:solidFill>
                <a:ea typeface="Cambria" panose="02040503050406030204" pitchFamily="18" charset="0"/>
              </a:rPr>
              <a:t>  required if there is no employer-employee relationship and no YEC is needed for a few other jobs such as bona fide volunteer employment.</a:t>
            </a:r>
          </a:p>
          <a:p>
            <a:pPr marL="461963" indent="-461963" algn="just">
              <a:buClr>
                <a:srgbClr val="83992A"/>
              </a:buClr>
              <a:buFont typeface="Wingdings" panose="05000000000000000000" pitchFamily="2" charset="2"/>
              <a:buChar char="Ø"/>
              <a:defRPr/>
            </a:pPr>
            <a:r>
              <a:rPr lang="en-US" altLang="en-US" sz="2400" dirty="0"/>
              <a:t>Youths working for their parent(s), who are </a:t>
            </a:r>
            <a:r>
              <a:rPr lang="en-US" altLang="en-US" sz="2400" b="1" dirty="0"/>
              <a:t>sole owner(s)</a:t>
            </a:r>
            <a:r>
              <a:rPr lang="en-US" altLang="en-US" sz="2400" dirty="0"/>
              <a:t> of the business, may work at any age however, </a:t>
            </a:r>
            <a:r>
              <a:rPr lang="en-US" altLang="en-US" sz="2400" b="1" dirty="0"/>
              <a:t>a YEC is required </a:t>
            </a:r>
            <a:r>
              <a:rPr lang="en-US" altLang="en-US" sz="2400" dirty="0"/>
              <a:t>(</a:t>
            </a:r>
            <a:r>
              <a:rPr lang="en-US" altLang="en-US" sz="2400" b="1" dirty="0"/>
              <a:t>NO </a:t>
            </a:r>
            <a:r>
              <a:rPr lang="en-US" altLang="en-US" sz="2400" dirty="0"/>
              <a:t>exception for manufacturing, mining, hazardous and/or detrimental occupations); </a:t>
            </a:r>
            <a:endParaRPr lang="en-US" altLang="en-US" sz="2400" b="1" dirty="0"/>
          </a:p>
        </p:txBody>
      </p:sp>
      <p:pic>
        <p:nvPicPr>
          <p:cNvPr id="4" name="Picture 3" descr="Text&#10;&#10;Description automatically generated">
            <a:extLst>
              <a:ext uri="{FF2B5EF4-FFF2-40B4-BE49-F238E27FC236}">
                <a16:creationId xmlns:a16="http://schemas.microsoft.com/office/drawing/2014/main" id="{A84000FA-85E9-7C0B-4409-E604856FE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2684">
            <a:off x="9630028" y="179705"/>
            <a:ext cx="1603789" cy="1840452"/>
          </a:xfrm>
          <a:prstGeom prst="rect">
            <a:avLst/>
          </a:prstGeom>
        </p:spPr>
      </p:pic>
    </p:spTree>
    <p:extLst>
      <p:ext uri="{BB962C8B-B14F-4D97-AF65-F5344CB8AC3E}">
        <p14:creationId xmlns:p14="http://schemas.microsoft.com/office/powerpoint/2010/main" val="185046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10387A-0F5D-42F8-B7D0-166F12FD1EBE}"/>
              </a:ext>
            </a:extLst>
          </p:cNvPr>
          <p:cNvSpPr/>
          <p:nvPr/>
        </p:nvSpPr>
        <p:spPr>
          <a:xfrm>
            <a:off x="653143" y="1459675"/>
            <a:ext cx="10885714" cy="3094180"/>
          </a:xfrm>
          <a:prstGeom prst="rect">
            <a:avLst/>
          </a:prstGeom>
        </p:spPr>
        <p:txBody>
          <a:bodyPr wrap="square">
            <a:spAutoFit/>
          </a:bodyPr>
          <a:lstStyle/>
          <a:p>
            <a:pPr marR="0" lvl="0" algn="l" defTabSz="457200" rtl="0" eaLnBrk="1" fontAlgn="auto" latinLnBrk="0" hangingPunct="1">
              <a:lnSpc>
                <a:spcPct val="90000"/>
              </a:lnSpc>
              <a:spcBef>
                <a:spcPts val="0"/>
              </a:spcBef>
              <a:spcAft>
                <a:spcPts val="800"/>
              </a:spcAft>
              <a:buClr>
                <a:srgbClr val="83992A">
                  <a:lumMod val="75000"/>
                </a:srgbClr>
              </a:buClr>
              <a:buSzTx/>
              <a:tabLst/>
              <a:defRPr/>
            </a:pPr>
            <a:r>
              <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Under age 14</a:t>
            </a:r>
          </a:p>
          <a:p>
            <a:pPr marL="0" marR="0" lvl="0" indent="0" algn="l" defTabSz="457200" rtl="0" eaLnBrk="1" fontAlgn="auto" latinLnBrk="0" hangingPunct="1">
              <a:lnSpc>
                <a:spcPct val="90000"/>
              </a:lnSpc>
              <a:spcBef>
                <a:spcPts val="0"/>
              </a:spcBef>
              <a:spcAft>
                <a:spcPts val="1200"/>
              </a:spcAft>
              <a:buClr>
                <a:prstClr val="black">
                  <a:lumMod val="50000"/>
                  <a:lumOff val="50000"/>
                </a:prstClr>
              </a:buClr>
              <a:buSzTx/>
              <a:buFontTx/>
              <a:buNone/>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May not work unless you they fall into one of the following:</a:t>
            </a:r>
          </a:p>
          <a:p>
            <a:pPr marL="914400" marR="0" lvl="0" indent="-452438" algn="l" defTabSz="457200" rtl="0" eaLnBrk="1" fontAlgn="auto" latinLnBrk="0" hangingPunct="1">
              <a:lnSpc>
                <a:spcPct val="90000"/>
              </a:lnSpc>
              <a:spcBef>
                <a:spcPts val="0"/>
              </a:spcBef>
              <a:spcAft>
                <a:spcPts val="1200"/>
              </a:spcAft>
              <a:buClr>
                <a:srgbClr val="83992A">
                  <a:lumMod val="75000"/>
                </a:srgbClr>
              </a:buClr>
              <a:buSzTx/>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Youths age 12-13 may work in newspaper delivery as long as direct distribution to consumer and do not work during school hours; </a:t>
            </a:r>
            <a:r>
              <a:rPr kumimoji="0" lang="en-US" altLang="en-US" sz="2200" b="0"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no</a:t>
            </a:r>
            <a:r>
              <a:rPr kumimoji="0" lang="en-US" altLang="en-US" sz="2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YEC is required</a:t>
            </a: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a:p>
            <a:pPr marL="914400" marR="0" lvl="0" indent="-452438" algn="l" defTabSz="457200" rtl="0" eaLnBrk="1" fontAlgn="auto" latinLnBrk="0" hangingPunct="1">
              <a:lnSpc>
                <a:spcPct val="90000"/>
              </a:lnSpc>
              <a:spcBef>
                <a:spcPts val="0"/>
              </a:spcBef>
              <a:spcAft>
                <a:spcPts val="1200"/>
              </a:spcAft>
              <a:buClr>
                <a:srgbClr val="83992A">
                  <a:lumMod val="75000"/>
                </a:srgbClr>
              </a:buClr>
              <a:buSzTx/>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Youths working for their parents may work at any age, but </a:t>
            </a:r>
            <a:r>
              <a:rPr kumimoji="0" lang="en-US" altLang="en-US" sz="2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 youth employment certificate is required.</a:t>
            </a:r>
          </a:p>
          <a:p>
            <a:pPr marL="914400" marR="0" lvl="0" indent="-452438" algn="l" defTabSz="457200" rtl="0" eaLnBrk="1" fontAlgn="auto" latinLnBrk="0" hangingPunct="1">
              <a:lnSpc>
                <a:spcPct val="90000"/>
              </a:lnSpc>
              <a:spcBef>
                <a:spcPts val="0"/>
              </a:spcBef>
              <a:spcAft>
                <a:spcPts val="1200"/>
              </a:spcAft>
              <a:buClr>
                <a:srgbClr val="83992A">
                  <a:lumMod val="75000"/>
                </a:srgbClr>
              </a:buClr>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Models, Actors, and Performers </a:t>
            </a: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on motion pictures or theatrical radio or television productions</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2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 youth employment certificate is required.</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itle 1">
            <a:extLst>
              <a:ext uri="{FF2B5EF4-FFF2-40B4-BE49-F238E27FC236}">
                <a16:creationId xmlns:a16="http://schemas.microsoft.com/office/drawing/2014/main" id="{3AB64C40-AD4A-46BB-8152-EB7BDDC23264}"/>
              </a:ext>
            </a:extLst>
          </p:cNvPr>
          <p:cNvSpPr txBox="1">
            <a:spLocks/>
          </p:cNvSpPr>
          <p:nvPr/>
        </p:nvSpPr>
        <p:spPr>
          <a:xfrm>
            <a:off x="653143" y="517858"/>
            <a:ext cx="10058400" cy="616353"/>
          </a:xfrm>
          <a:prstGeom prst="rect">
            <a:avLst/>
          </a:prstGeom>
        </p:spPr>
        <p:txBody>
          <a:bodyPr vert="horz" lIns="91440" tIns="45720" rIns="91440" bIns="45720" rtlCol="0" anchor="b">
            <a:normAutofit/>
          </a:bodyPr>
          <a:lst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t>At what age can a youth begin work?</a:t>
            </a:r>
          </a:p>
        </p:txBody>
      </p:sp>
      <p:pic>
        <p:nvPicPr>
          <p:cNvPr id="2" name="Picture 1" descr="Text&#10;&#10;Description automatically generated">
            <a:extLst>
              <a:ext uri="{FF2B5EF4-FFF2-40B4-BE49-F238E27FC236}">
                <a16:creationId xmlns:a16="http://schemas.microsoft.com/office/drawing/2014/main" id="{0CD56593-B169-CA41-C65C-F37F43222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2684">
            <a:off x="9719745" y="376718"/>
            <a:ext cx="1603789" cy="1840452"/>
          </a:xfrm>
          <a:prstGeom prst="rect">
            <a:avLst/>
          </a:prstGeom>
        </p:spPr>
      </p:pic>
    </p:spTree>
    <p:extLst>
      <p:ext uri="{BB962C8B-B14F-4D97-AF65-F5344CB8AC3E}">
        <p14:creationId xmlns:p14="http://schemas.microsoft.com/office/powerpoint/2010/main" val="221776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4FAF-0154-4F9E-97CC-80C8AFE26061}"/>
              </a:ext>
            </a:extLst>
          </p:cNvPr>
          <p:cNvSpPr>
            <a:spLocks noGrp="1"/>
          </p:cNvSpPr>
          <p:nvPr>
            <p:ph type="title" idx="4294967295"/>
          </p:nvPr>
        </p:nvSpPr>
        <p:spPr>
          <a:xfrm>
            <a:off x="653143" y="-330675"/>
            <a:ext cx="10058400" cy="1449387"/>
          </a:xfrm>
        </p:spPr>
        <p:txBody>
          <a:bodyPr>
            <a:normAutofit/>
          </a:bodyPr>
          <a:lstStyle/>
          <a:p>
            <a:r>
              <a:rPr lang="en-US" sz="3600" dirty="0"/>
              <a:t>At what age can a youth begin work?</a:t>
            </a:r>
          </a:p>
        </p:txBody>
      </p:sp>
      <p:sp>
        <p:nvSpPr>
          <p:cNvPr id="4" name="Rectangle 3">
            <a:extLst>
              <a:ext uri="{FF2B5EF4-FFF2-40B4-BE49-F238E27FC236}">
                <a16:creationId xmlns:a16="http://schemas.microsoft.com/office/drawing/2014/main" id="{9D10387A-0F5D-42F8-B7D0-166F12FD1EBE}"/>
              </a:ext>
            </a:extLst>
          </p:cNvPr>
          <p:cNvSpPr/>
          <p:nvPr/>
        </p:nvSpPr>
        <p:spPr>
          <a:xfrm>
            <a:off x="653143" y="1304693"/>
            <a:ext cx="11034272" cy="4261679"/>
          </a:xfrm>
          <a:prstGeom prst="rect">
            <a:avLst/>
          </a:prstGeom>
        </p:spPr>
        <p:txBody>
          <a:bodyPr wrap="square">
            <a:spAutoFit/>
          </a:bodyPr>
          <a:lstStyle/>
          <a:p>
            <a:pPr marR="0" lvl="0" algn="just" defTabSz="457200" rtl="0" eaLnBrk="1" fontAlgn="auto" latinLnBrk="0" hangingPunct="1">
              <a:lnSpc>
                <a:spcPct val="90000"/>
              </a:lnSpc>
              <a:spcBef>
                <a:spcPts val="0"/>
              </a:spcBef>
              <a:spcAft>
                <a:spcPts val="800"/>
              </a:spcAft>
              <a:buClr>
                <a:srgbClr val="83992A">
                  <a:lumMod val="75000"/>
                </a:srgbClr>
              </a:buClr>
              <a:buSzTx/>
              <a:tabLst/>
              <a:defRPr/>
            </a:pPr>
            <a:r>
              <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Age 14 </a:t>
            </a:r>
            <a:r>
              <a:rPr kumimoji="0" lang="en-US" altLang="en-US" sz="2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is generally the minimum wage for a youth to work. </a:t>
            </a: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Work may be performed in retail businesses, food service establishments, service stations and offices of other businesses. Work is not permitted in manufacturing, mining, on construction sites, with power-driven machinery, inside the premise of a business holding an ABC permit for the on-premises sale or consumption of alcoholic beverages, or in hazardous or detrimental occupations.</a:t>
            </a:r>
          </a:p>
          <a:p>
            <a:pPr marR="0" lvl="0" algn="just" defTabSz="457200" rtl="0" eaLnBrk="1" fontAlgn="auto" latinLnBrk="0" hangingPunct="1">
              <a:lnSpc>
                <a:spcPct val="90000"/>
              </a:lnSpc>
              <a:spcBef>
                <a:spcPts val="0"/>
              </a:spcBef>
              <a:spcAft>
                <a:spcPts val="800"/>
              </a:spcAft>
              <a:buClr>
                <a:srgbClr val="83992A">
                  <a:lumMod val="75000"/>
                </a:srgbClr>
              </a:buClr>
              <a:buSzTx/>
              <a:tabLst/>
              <a:defRPr/>
            </a:pPr>
            <a:endPar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R="0" lvl="0" defTabSz="457200" rtl="0" eaLnBrk="1" fontAlgn="auto" latinLnBrk="0" hangingPunct="1">
              <a:lnSpc>
                <a:spcPct val="90000"/>
              </a:lnSpc>
              <a:spcBef>
                <a:spcPts val="0"/>
              </a:spcBef>
              <a:spcAft>
                <a:spcPts val="800"/>
              </a:spcAft>
              <a:buClr>
                <a:srgbClr val="83992A">
                  <a:lumMod val="75000"/>
                </a:srgbClr>
              </a:buClr>
              <a:buSzTx/>
              <a:tabLst/>
              <a:defRPr/>
            </a:pPr>
            <a:r>
              <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Age 16 </a:t>
            </a:r>
            <a:r>
              <a:rPr lang="en-US" altLang="en-US" sz="2200" dirty="0">
                <a:solidFill>
                  <a:prstClr val="black"/>
                </a:solidFill>
                <a:latin typeface="Cambria" panose="02040503050406030204" pitchFamily="18" charset="0"/>
                <a:ea typeface="Cambria" panose="02040503050406030204" pitchFamily="18" charset="0"/>
              </a:rPr>
              <a:t>is the minimum </a:t>
            </a: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age youths may be employed in any occupation, other than a non-agricultural occupation declared to be hazardous or detrimental (NO parental exception).</a:t>
            </a:r>
          </a:p>
          <a:p>
            <a:pPr marL="461963" marR="0" lvl="0" indent="-461963" algn="just" defTabSz="457200" rtl="0" eaLnBrk="1" fontAlgn="auto" latinLnBrk="0" hangingPunct="1">
              <a:lnSpc>
                <a:spcPct val="90000"/>
              </a:lnSpc>
              <a:spcBef>
                <a:spcPts val="0"/>
              </a:spcBef>
              <a:spcAft>
                <a:spcPts val="800"/>
              </a:spcAft>
              <a:buClr>
                <a:srgbClr val="83992A">
                  <a:lumMod val="75000"/>
                </a:srgbClr>
              </a:buClr>
              <a:buSzTx/>
              <a:tabLst/>
              <a:defRPr/>
            </a:pPr>
            <a:endParaRPr lang="en-US" altLang="en-US" sz="2200" dirty="0">
              <a:solidFill>
                <a:prstClr val="black"/>
              </a:solidFill>
              <a:latin typeface="Cambria" panose="02040503050406030204" pitchFamily="18" charset="0"/>
              <a:ea typeface="Cambria" panose="02040503050406030204" pitchFamily="18" charset="0"/>
            </a:endParaRPr>
          </a:p>
          <a:p>
            <a:pPr marL="461963" marR="0" lvl="0" indent="-461963" algn="just" defTabSz="457200" rtl="0" eaLnBrk="1" fontAlgn="auto" latinLnBrk="0" hangingPunct="1">
              <a:lnSpc>
                <a:spcPct val="90000"/>
              </a:lnSpc>
              <a:spcBef>
                <a:spcPts val="0"/>
              </a:spcBef>
              <a:spcAft>
                <a:spcPts val="800"/>
              </a:spcAft>
              <a:buClr>
                <a:srgbClr val="83992A">
                  <a:lumMod val="75000"/>
                </a:srgbClr>
              </a:buClr>
              <a:buSzTx/>
              <a:tabLst/>
              <a:defRPr/>
            </a:pPr>
            <a:r>
              <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Age 18</a:t>
            </a:r>
          </a:p>
          <a:p>
            <a:pPr marL="461963" marR="0" lvl="0" indent="-461963" algn="just" defTabSz="457200" rtl="0" eaLnBrk="1" fontAlgn="auto" latinLnBrk="0" hangingPunct="1">
              <a:lnSpc>
                <a:spcPct val="90000"/>
              </a:lnSpc>
              <a:spcBef>
                <a:spcPts val="0"/>
              </a:spcBef>
              <a:spcAft>
                <a:spcPts val="800"/>
              </a:spcAft>
              <a:buClr>
                <a:srgbClr val="83992A">
                  <a:lumMod val="75000"/>
                </a:srgbClr>
              </a:buClr>
              <a:buSzTx/>
              <a:tabLst/>
              <a:defRPr/>
            </a:pPr>
            <a:r>
              <a:rPr lang="en-US" altLang="en-US" sz="2200" dirty="0">
                <a:solidFill>
                  <a:prstClr val="black"/>
                </a:solidFill>
                <a:latin typeface="Cambria" panose="02040503050406030204" pitchFamily="18" charset="0"/>
                <a:ea typeface="Cambria" panose="02040503050406030204" pitchFamily="18" charset="0"/>
              </a:rPr>
              <a:t>No youth employment certificate required.</a:t>
            </a:r>
            <a:endParaRPr kumimoji="0" lang="en-US" alt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874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4FAF-0154-4F9E-97CC-80C8AFE26061}"/>
              </a:ext>
            </a:extLst>
          </p:cNvPr>
          <p:cNvSpPr>
            <a:spLocks noGrp="1"/>
          </p:cNvSpPr>
          <p:nvPr>
            <p:ph type="title"/>
          </p:nvPr>
        </p:nvSpPr>
        <p:spPr>
          <a:xfrm>
            <a:off x="1097280" y="1245326"/>
            <a:ext cx="10058400" cy="492034"/>
          </a:xfrm>
        </p:spPr>
        <p:txBody>
          <a:bodyPr>
            <a:normAutofit/>
          </a:bodyPr>
          <a:lstStyle/>
          <a:p>
            <a:r>
              <a:rPr lang="en-US" sz="2600" dirty="0"/>
              <a:t>Are their exemptions that don’t require a Youth Employment Certificate?</a:t>
            </a:r>
          </a:p>
        </p:txBody>
      </p:sp>
      <p:sp>
        <p:nvSpPr>
          <p:cNvPr id="4" name="Rectangle 3">
            <a:extLst>
              <a:ext uri="{FF2B5EF4-FFF2-40B4-BE49-F238E27FC236}">
                <a16:creationId xmlns:a16="http://schemas.microsoft.com/office/drawing/2014/main" id="{9D10387A-0F5D-42F8-B7D0-166F12FD1EBE}"/>
              </a:ext>
            </a:extLst>
          </p:cNvPr>
          <p:cNvSpPr/>
          <p:nvPr/>
        </p:nvSpPr>
        <p:spPr>
          <a:xfrm>
            <a:off x="1236617" y="1863675"/>
            <a:ext cx="4362994" cy="2323713"/>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YEC </a:t>
            </a:r>
            <a:r>
              <a:rPr kumimoji="0" lang="en-US" altLang="en-US" sz="24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NOT</a:t>
            </a:r>
            <a:r>
              <a:rPr kumimoji="0" lang="en-US"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REQUIRED</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altLang="en-US" sz="1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914400" marR="0" lvl="1" indent="-457200" algn="l" defTabSz="457200" rtl="0" eaLnBrk="1" fontAlgn="auto" latinLnBrk="0" hangingPunct="1">
              <a:lnSpc>
                <a:spcPct val="100000"/>
              </a:lnSpc>
              <a:spcBef>
                <a:spcPts val="0"/>
              </a:spcBef>
              <a:spcAft>
                <a:spcPts val="0"/>
              </a:spcAft>
              <a:buClr>
                <a:prstClr val="black">
                  <a:lumMod val="50000"/>
                  <a:lumOff val="50000"/>
                </a:prstClr>
              </a:buClr>
              <a:buSzTx/>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Governmental Employees</a:t>
            </a:r>
          </a:p>
          <a:p>
            <a:pPr marL="914400" marR="0" lvl="1" indent="-457200" algn="l" defTabSz="457200" rtl="0" eaLnBrk="1" fontAlgn="auto" latinLnBrk="0" hangingPunct="1">
              <a:lnSpc>
                <a:spcPct val="100000"/>
              </a:lnSpc>
              <a:spcBef>
                <a:spcPts val="0"/>
              </a:spcBef>
              <a:spcAft>
                <a:spcPts val="0"/>
              </a:spcAft>
              <a:buClr>
                <a:prstClr val="black">
                  <a:lumMod val="50000"/>
                  <a:lumOff val="50000"/>
                </a:prstClr>
              </a:buClr>
              <a:buSzTx/>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Agriculture</a:t>
            </a:r>
          </a:p>
          <a:p>
            <a:pPr marL="914400" marR="0" lvl="1" indent="-457200" algn="l" defTabSz="457200" rtl="0" eaLnBrk="1" fontAlgn="auto" latinLnBrk="0" hangingPunct="1">
              <a:lnSpc>
                <a:spcPct val="100000"/>
              </a:lnSpc>
              <a:spcBef>
                <a:spcPts val="0"/>
              </a:spcBef>
              <a:spcAft>
                <a:spcPts val="0"/>
              </a:spcAft>
              <a:buClr>
                <a:prstClr val="black">
                  <a:lumMod val="50000"/>
                  <a:lumOff val="50000"/>
                </a:prstClr>
              </a:buClr>
              <a:buSzTx/>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Domestic Workers</a:t>
            </a:r>
          </a:p>
          <a:p>
            <a:pPr marL="914400" marR="0" lvl="1" indent="-457200" algn="l" defTabSz="457200" rtl="0" eaLnBrk="1" fontAlgn="auto" latinLnBrk="0" hangingPunct="1">
              <a:lnSpc>
                <a:spcPct val="100000"/>
              </a:lnSpc>
              <a:spcBef>
                <a:spcPts val="0"/>
              </a:spcBef>
              <a:spcAft>
                <a:spcPts val="0"/>
              </a:spcAft>
              <a:buClr>
                <a:prstClr val="black">
                  <a:lumMod val="50000"/>
                  <a:lumOff val="50000"/>
                </a:prstClr>
              </a:buClr>
              <a:buSzTx/>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Volunteers</a:t>
            </a:r>
          </a:p>
          <a:p>
            <a:pPr marL="914400" marR="0" lvl="1" indent="-457200" algn="l" defTabSz="457200" rtl="0" eaLnBrk="1" fontAlgn="auto" latinLnBrk="0" hangingPunct="1">
              <a:lnSpc>
                <a:spcPct val="100000"/>
              </a:lnSpc>
              <a:spcBef>
                <a:spcPts val="0"/>
              </a:spcBef>
              <a:spcAft>
                <a:spcPts val="0"/>
              </a:spcAft>
              <a:buClr>
                <a:prstClr val="black">
                  <a:lumMod val="50000"/>
                  <a:lumOff val="50000"/>
                </a:prstClr>
              </a:buClr>
              <a:buSzTx/>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Newspaper Delivery</a:t>
            </a:r>
          </a:p>
        </p:txBody>
      </p:sp>
      <p:sp>
        <p:nvSpPr>
          <p:cNvPr id="5" name="Rectangle 4">
            <a:extLst>
              <a:ext uri="{FF2B5EF4-FFF2-40B4-BE49-F238E27FC236}">
                <a16:creationId xmlns:a16="http://schemas.microsoft.com/office/drawing/2014/main" id="{D2C72220-77C2-4ACB-9CF6-7A0CD1695D79}"/>
              </a:ext>
            </a:extLst>
          </p:cNvPr>
          <p:cNvSpPr/>
          <p:nvPr/>
        </p:nvSpPr>
        <p:spPr>
          <a:xfrm>
            <a:off x="6727370" y="1863674"/>
            <a:ext cx="4585064" cy="2323713"/>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YEC REQUIRED</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altLang="en-US" sz="1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461963" marR="0" lvl="0" indent="-461963" algn="l" defTabSz="457200" rtl="0" eaLnBrk="1" fontAlgn="auto" latinLnBrk="0" hangingPunct="1">
              <a:lnSpc>
                <a:spcPct val="100000"/>
              </a:lnSpc>
              <a:spcBef>
                <a:spcPts val="0"/>
              </a:spcBef>
              <a:spcAft>
                <a:spcPts val="0"/>
              </a:spcAft>
              <a:buClr>
                <a:prstClr val="black">
                  <a:lumMod val="50000"/>
                  <a:lumOff val="50000"/>
                </a:prstClr>
              </a:buClr>
              <a:buSzPct val="75000"/>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Models, Actors, and Performers</a:t>
            </a:r>
          </a:p>
          <a:p>
            <a:pPr marL="461963" marR="0" lvl="0" indent="-461963" algn="l" defTabSz="457200" rtl="0" eaLnBrk="1" fontAlgn="auto" latinLnBrk="0" hangingPunct="1">
              <a:lnSpc>
                <a:spcPct val="100000"/>
              </a:lnSpc>
              <a:spcBef>
                <a:spcPts val="0"/>
              </a:spcBef>
              <a:spcAft>
                <a:spcPts val="0"/>
              </a:spcAft>
              <a:buClr>
                <a:prstClr val="black">
                  <a:lumMod val="50000"/>
                  <a:lumOff val="50000"/>
                </a:prstClr>
              </a:buClr>
              <a:buSzPct val="75000"/>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Outdoor Drama Production</a:t>
            </a:r>
          </a:p>
          <a:p>
            <a:pPr marL="461963" marR="0" lvl="0" indent="-461963" algn="l" defTabSz="457200" rtl="0" eaLnBrk="1" fontAlgn="auto" latinLnBrk="0" hangingPunct="1">
              <a:lnSpc>
                <a:spcPct val="100000"/>
              </a:lnSpc>
              <a:spcBef>
                <a:spcPts val="0"/>
              </a:spcBef>
              <a:spcAft>
                <a:spcPts val="0"/>
              </a:spcAft>
              <a:buClr>
                <a:prstClr val="black">
                  <a:lumMod val="50000"/>
                  <a:lumOff val="50000"/>
                </a:prstClr>
              </a:buClr>
              <a:buSzPct val="75000"/>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Employed by Parent(s) who are sole owner(s) of the business</a:t>
            </a:r>
          </a:p>
          <a:p>
            <a:pPr marL="457200" marR="0" lvl="1" indent="0" algn="l" defTabSz="457200" rtl="0" eaLnBrk="1" fontAlgn="auto" latinLnBrk="0" hangingPunct="1">
              <a:lnSpc>
                <a:spcPct val="100000"/>
              </a:lnSpc>
              <a:spcBef>
                <a:spcPts val="0"/>
              </a:spcBef>
              <a:spcAft>
                <a:spcPts val="0"/>
              </a:spcAft>
              <a:buClr>
                <a:prstClr val="black">
                  <a:lumMod val="50000"/>
                  <a:lumOff val="50000"/>
                </a:prstClr>
              </a:buClr>
              <a:buSzTx/>
              <a:buFontTx/>
              <a:buNone/>
              <a:tabLst/>
              <a:defRPr/>
            </a:pPr>
            <a:endParaRPr kumimoji="0" lang="en-US" alt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descr="Text&#10;&#10;Description automatically generated">
            <a:extLst>
              <a:ext uri="{FF2B5EF4-FFF2-40B4-BE49-F238E27FC236}">
                <a16:creationId xmlns:a16="http://schemas.microsoft.com/office/drawing/2014/main" id="{A253E6A2-4CB8-B6D7-A5D5-296FBA6AD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2684">
            <a:off x="10353785" y="4208006"/>
            <a:ext cx="1603789" cy="1840452"/>
          </a:xfrm>
          <a:prstGeom prst="rect">
            <a:avLst/>
          </a:prstGeom>
        </p:spPr>
      </p:pic>
    </p:spTree>
    <p:extLst>
      <p:ext uri="{BB962C8B-B14F-4D97-AF65-F5344CB8AC3E}">
        <p14:creationId xmlns:p14="http://schemas.microsoft.com/office/powerpoint/2010/main" val="3269278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FD66-B4CA-E570-43C8-51658C583C85}"/>
              </a:ext>
            </a:extLst>
          </p:cNvPr>
          <p:cNvSpPr>
            <a:spLocks noGrp="1"/>
          </p:cNvSpPr>
          <p:nvPr>
            <p:ph type="title" idx="4294967295"/>
          </p:nvPr>
        </p:nvSpPr>
        <p:spPr>
          <a:xfrm>
            <a:off x="485422" y="377650"/>
            <a:ext cx="10058400" cy="604484"/>
          </a:xfrm>
        </p:spPr>
        <p:txBody>
          <a:bodyPr>
            <a:normAutofit/>
          </a:bodyPr>
          <a:lstStyle/>
          <a:p>
            <a:r>
              <a:rPr lang="en-US" sz="3600" dirty="0"/>
              <a:t>Detrimental Occupations – State of NC Enforcement</a:t>
            </a:r>
          </a:p>
        </p:txBody>
      </p:sp>
      <p:sp>
        <p:nvSpPr>
          <p:cNvPr id="7" name="TextBox 6">
            <a:extLst>
              <a:ext uri="{FF2B5EF4-FFF2-40B4-BE49-F238E27FC236}">
                <a16:creationId xmlns:a16="http://schemas.microsoft.com/office/drawing/2014/main" id="{D020E312-F607-E49D-4726-E07DF8ECA56F}"/>
              </a:ext>
            </a:extLst>
          </p:cNvPr>
          <p:cNvSpPr txBox="1"/>
          <p:nvPr/>
        </p:nvSpPr>
        <p:spPr>
          <a:xfrm>
            <a:off x="598311" y="1308164"/>
            <a:ext cx="10905067" cy="4708981"/>
          </a:xfrm>
          <a:prstGeom prst="rect">
            <a:avLst/>
          </a:prstGeom>
          <a:noFill/>
        </p:spPr>
        <p:txBody>
          <a:bodyPr wrap="square">
            <a:spAutoFit/>
          </a:bodyPr>
          <a:lstStyle/>
          <a:p>
            <a:pPr>
              <a:spcAft>
                <a:spcPts val="600"/>
              </a:spcAft>
            </a:pPr>
            <a:r>
              <a:rPr lang="en-US" sz="2000" dirty="0"/>
              <a:t>1. 	Welding, brazing and torch cutting</a:t>
            </a:r>
          </a:p>
          <a:p>
            <a:pPr>
              <a:spcAft>
                <a:spcPts val="600"/>
              </a:spcAft>
            </a:pPr>
            <a:r>
              <a:rPr lang="en-US" sz="2000" dirty="0"/>
              <a:t>2. 	Any processes where quartz or any other form of silicon dioxide or asbestos silicate is present 	in powdered form.</a:t>
            </a:r>
          </a:p>
          <a:p>
            <a:pPr>
              <a:spcAft>
                <a:spcPts val="600"/>
              </a:spcAft>
            </a:pPr>
            <a:r>
              <a:rPr lang="en-US" sz="2000" dirty="0"/>
              <a:t>3. 	Any work involving exposure to lead or any of its compounds in any form.</a:t>
            </a:r>
          </a:p>
          <a:p>
            <a:pPr>
              <a:spcAft>
                <a:spcPts val="600"/>
              </a:spcAft>
            </a:pPr>
            <a:r>
              <a:rPr lang="en-US" sz="2000" dirty="0"/>
              <a:t>4. 	At any work involving exposure to benzene or any benzene compound that is volatile or can 	penetrate the skin.</a:t>
            </a:r>
          </a:p>
          <a:p>
            <a:pPr>
              <a:spcAft>
                <a:spcPts val="600"/>
              </a:spcAft>
            </a:pPr>
            <a:r>
              <a:rPr lang="en-US" sz="2000" dirty="0"/>
              <a:t>5. 	Occupations in canneries, seafood and poultry processing that involve cutting or slicing 	machines, or freezing or packaging activities.</a:t>
            </a:r>
          </a:p>
          <a:p>
            <a:pPr>
              <a:spcAft>
                <a:spcPts val="600"/>
              </a:spcAft>
            </a:pPr>
            <a:r>
              <a:rPr lang="en-US" sz="2000" dirty="0"/>
              <a:t>6. 	Any work which involves the risk of falling a distance of 10 feet or more, including ladders and 	scaffolds.</a:t>
            </a:r>
          </a:p>
          <a:p>
            <a:pPr>
              <a:spcAft>
                <a:spcPts val="600"/>
              </a:spcAft>
            </a:pPr>
            <a:r>
              <a:rPr lang="en-US" sz="2000" dirty="0"/>
              <a:t>7. 	Any work as an electrician or electrician’s helper.</a:t>
            </a:r>
          </a:p>
          <a:p>
            <a:pPr>
              <a:spcAft>
                <a:spcPts val="600"/>
              </a:spcAft>
            </a:pPr>
            <a:r>
              <a:rPr lang="en-US" sz="2000" dirty="0"/>
              <a:t>8. 	Any work in confined spaces.</a:t>
            </a:r>
          </a:p>
          <a:p>
            <a:pPr>
              <a:spcAft>
                <a:spcPts val="600"/>
              </a:spcAft>
            </a:pPr>
            <a:r>
              <a:rPr lang="en-US" sz="2000" dirty="0"/>
              <a:t>9. 	Occupations requiring the use of respirators.</a:t>
            </a:r>
          </a:p>
        </p:txBody>
      </p:sp>
    </p:spTree>
    <p:extLst>
      <p:ext uri="{BB962C8B-B14F-4D97-AF65-F5344CB8AC3E}">
        <p14:creationId xmlns:p14="http://schemas.microsoft.com/office/powerpoint/2010/main" val="4020021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3F4466-0DA0-C9F1-333D-A0D56386F8BE}"/>
              </a:ext>
            </a:extLst>
          </p:cNvPr>
          <p:cNvSpPr txBox="1"/>
          <p:nvPr/>
        </p:nvSpPr>
        <p:spPr>
          <a:xfrm>
            <a:off x="745067" y="496711"/>
            <a:ext cx="10564367" cy="830997"/>
          </a:xfrm>
          <a:prstGeom prst="rect">
            <a:avLst/>
          </a:prstGeom>
          <a:noFill/>
        </p:spPr>
        <p:txBody>
          <a:bodyPr wrap="none" rtlCol="0">
            <a:spAutoFit/>
          </a:bodyPr>
          <a:lstStyle/>
          <a:p>
            <a:r>
              <a:rPr lang="en-US" sz="2400" dirty="0"/>
              <a:t>Hazardous Occupations</a:t>
            </a:r>
          </a:p>
          <a:p>
            <a:r>
              <a:rPr lang="en-US" sz="2400" dirty="0"/>
              <a:t>US Department of Labor – Federal Enforcement under Fair Labor Standards Act</a:t>
            </a:r>
          </a:p>
        </p:txBody>
      </p:sp>
      <p:sp>
        <p:nvSpPr>
          <p:cNvPr id="4" name="TextBox 3">
            <a:extLst>
              <a:ext uri="{FF2B5EF4-FFF2-40B4-BE49-F238E27FC236}">
                <a16:creationId xmlns:a16="http://schemas.microsoft.com/office/drawing/2014/main" id="{EA6D7BA9-4ED2-B2E9-0EAF-2E6962801185}"/>
              </a:ext>
            </a:extLst>
          </p:cNvPr>
          <p:cNvSpPr txBox="1"/>
          <p:nvPr/>
        </p:nvSpPr>
        <p:spPr>
          <a:xfrm>
            <a:off x="745067" y="1327708"/>
            <a:ext cx="10564367" cy="4801314"/>
          </a:xfrm>
          <a:prstGeom prst="rect">
            <a:avLst/>
          </a:prstGeom>
          <a:noFill/>
        </p:spPr>
        <p:txBody>
          <a:bodyPr wrap="square">
            <a:spAutoFit/>
          </a:bodyPr>
          <a:lstStyle/>
          <a:p>
            <a:r>
              <a:rPr lang="en-US" dirty="0"/>
              <a:t>1. 	Manufacturing and storing explosives.	</a:t>
            </a:r>
          </a:p>
          <a:p>
            <a:r>
              <a:rPr lang="en-US" dirty="0"/>
              <a:t>2. 	Motor-vehicle driving and outside helper	</a:t>
            </a:r>
          </a:p>
          <a:p>
            <a:r>
              <a:rPr lang="en-US" dirty="0"/>
              <a:t>3. 	Coal mining	</a:t>
            </a:r>
          </a:p>
          <a:p>
            <a:r>
              <a:rPr lang="en-US" dirty="0"/>
              <a:t>4. 	Logging and sawmilling	</a:t>
            </a:r>
          </a:p>
          <a:p>
            <a:r>
              <a:rPr lang="en-US" dirty="0"/>
              <a:t>5. 	Power-driven woodworking machines	</a:t>
            </a:r>
          </a:p>
          <a:p>
            <a:r>
              <a:rPr lang="en-US" dirty="0"/>
              <a:t>6. 	Exposure to radioactive substances	</a:t>
            </a:r>
          </a:p>
          <a:p>
            <a:r>
              <a:rPr lang="en-US" dirty="0"/>
              <a:t>7. 	Power-driven hoisting apparatus	</a:t>
            </a:r>
          </a:p>
          <a:p>
            <a:r>
              <a:rPr lang="en-US" dirty="0"/>
              <a:t>8. 	Power-driven metal-forming, punching and shearing machines	</a:t>
            </a:r>
          </a:p>
          <a:p>
            <a:r>
              <a:rPr lang="en-US" dirty="0"/>
              <a:t>9. 	Mining, other than coal mining	 </a:t>
            </a:r>
          </a:p>
          <a:p>
            <a:r>
              <a:rPr lang="en-US" dirty="0"/>
              <a:t>10. 	Slaughtering, meat-packing processing or rendering</a:t>
            </a:r>
          </a:p>
          <a:p>
            <a:r>
              <a:rPr lang="en-US" dirty="0"/>
              <a:t>11. 	Power-driven bakery machines</a:t>
            </a:r>
          </a:p>
          <a:p>
            <a:r>
              <a:rPr lang="en-US" dirty="0"/>
              <a:t>12. 	Power-driven paper-products machines</a:t>
            </a:r>
          </a:p>
          <a:p>
            <a:r>
              <a:rPr lang="en-US" dirty="0"/>
              <a:t>13. 	Manufacturing brick, tile and kindred products</a:t>
            </a:r>
          </a:p>
          <a:p>
            <a:r>
              <a:rPr lang="en-US" dirty="0"/>
              <a:t>14. 	Power-driven circular saws, band saws and guillotine shears</a:t>
            </a:r>
          </a:p>
          <a:p>
            <a:r>
              <a:rPr lang="en-US" dirty="0"/>
              <a:t>15. 	Wrecking, demolition and ship-breaking operations</a:t>
            </a:r>
          </a:p>
          <a:p>
            <a:r>
              <a:rPr lang="en-US" dirty="0"/>
              <a:t>16. 	Roofing operations</a:t>
            </a:r>
          </a:p>
          <a:p>
            <a:r>
              <a:rPr lang="en-US" dirty="0"/>
              <a:t>17. 	Excavation operations</a:t>
            </a:r>
          </a:p>
        </p:txBody>
      </p:sp>
    </p:spTree>
    <p:extLst>
      <p:ext uri="{BB962C8B-B14F-4D97-AF65-F5344CB8AC3E}">
        <p14:creationId xmlns:p14="http://schemas.microsoft.com/office/powerpoint/2010/main" val="312993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634410AE-CB63-4A2F-8DF6-8F137DDB4BD1}"/>
              </a:ext>
            </a:extLst>
          </p:cNvPr>
          <p:cNvSpPr txBox="1">
            <a:spLocks/>
          </p:cNvSpPr>
          <p:nvPr/>
        </p:nvSpPr>
        <p:spPr>
          <a:xfrm>
            <a:off x="1558834" y="241020"/>
            <a:ext cx="10058400" cy="526233"/>
          </a:xfrm>
          <a:prstGeom prst="rect">
            <a:avLst/>
          </a:prstGeom>
        </p:spPr>
        <p:txBody>
          <a:bodyPr vert="horz" lIns="91440" tIns="45720" rIns="91440" bIns="45720" rtlCol="0" anchor="b">
            <a:normAutofit fontScale="97500" lnSpcReduction="10000"/>
          </a:bodyPr>
          <a:lstStyle>
            <a:lvl1pPr algn="l" defTabSz="914411"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t>Process to Obtain a Youth Employment Certificate</a:t>
            </a:r>
          </a:p>
        </p:txBody>
      </p:sp>
      <p:pic>
        <p:nvPicPr>
          <p:cNvPr id="3" name="Picture 2">
            <a:extLst>
              <a:ext uri="{FF2B5EF4-FFF2-40B4-BE49-F238E27FC236}">
                <a16:creationId xmlns:a16="http://schemas.microsoft.com/office/drawing/2014/main" id="{AE93426E-1830-F670-B386-D04C8C84F943}"/>
              </a:ext>
            </a:extLst>
          </p:cNvPr>
          <p:cNvPicPr>
            <a:picLocks noChangeAspect="1"/>
          </p:cNvPicPr>
          <p:nvPr/>
        </p:nvPicPr>
        <p:blipFill>
          <a:blip r:embed="rId2"/>
          <a:stretch>
            <a:fillRect/>
          </a:stretch>
        </p:blipFill>
        <p:spPr>
          <a:xfrm>
            <a:off x="1453356" y="821042"/>
            <a:ext cx="9714726" cy="5350518"/>
          </a:xfrm>
          <a:prstGeom prst="rect">
            <a:avLst/>
          </a:prstGeom>
        </p:spPr>
      </p:pic>
      <p:sp>
        <p:nvSpPr>
          <p:cNvPr id="2" name="Footer Placeholder 1">
            <a:extLst>
              <a:ext uri="{FF2B5EF4-FFF2-40B4-BE49-F238E27FC236}">
                <a16:creationId xmlns:a16="http://schemas.microsoft.com/office/drawing/2014/main" id="{EA141566-59B5-BBFD-9532-5D4AC6422794}"/>
              </a:ext>
            </a:extLst>
          </p:cNvPr>
          <p:cNvSpPr>
            <a:spLocks noGrp="1"/>
          </p:cNvSpPr>
          <p:nvPr>
            <p:ph type="ftr" sz="quarter" idx="11"/>
          </p:nvPr>
        </p:nvSpPr>
        <p:spPr/>
        <p:txBody>
          <a:bodyPr/>
          <a:lstStyle/>
          <a:p>
            <a:r>
              <a:rPr lang="en-US" dirty="0"/>
              <a:t>NC Wage and Hour Bureau 2022</a:t>
            </a:r>
          </a:p>
        </p:txBody>
      </p:sp>
    </p:spTree>
    <p:extLst>
      <p:ext uri="{BB962C8B-B14F-4D97-AF65-F5344CB8AC3E}">
        <p14:creationId xmlns:p14="http://schemas.microsoft.com/office/powerpoint/2010/main" val="156409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01679-F7F8-A317-0B7F-9DE3701A4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8B6DF-D664-002E-FDE3-43E86B6A5DCC}"/>
              </a:ext>
            </a:extLst>
          </p:cNvPr>
          <p:cNvSpPr>
            <a:spLocks noGrp="1"/>
          </p:cNvSpPr>
          <p:nvPr>
            <p:ph type="title" idx="4294967295"/>
          </p:nvPr>
        </p:nvSpPr>
        <p:spPr>
          <a:xfrm>
            <a:off x="1119051" y="623687"/>
            <a:ext cx="10058400" cy="591978"/>
          </a:xfrm>
        </p:spPr>
        <p:txBody>
          <a:bodyPr>
            <a:normAutofit fontScale="90000"/>
          </a:bodyPr>
          <a:lstStyle/>
          <a:p>
            <a:pPr algn="ctr"/>
            <a:r>
              <a:rPr lang="en-US" sz="3600" dirty="0"/>
              <a:t>Obtaining a Youth Employment Certificate</a:t>
            </a:r>
            <a:br>
              <a:rPr lang="en-US" sz="3600" dirty="0"/>
            </a:br>
            <a:r>
              <a:rPr lang="en-US" sz="3600" dirty="0">
                <a:hlinkClick r:id="rId2"/>
              </a:rPr>
              <a:t>www.labor.nc.gov</a:t>
            </a:r>
            <a:r>
              <a:rPr lang="en-US" sz="3600" dirty="0"/>
              <a:t> </a:t>
            </a:r>
          </a:p>
        </p:txBody>
      </p:sp>
      <p:pic>
        <p:nvPicPr>
          <p:cNvPr id="5" name="Picture 4">
            <a:extLst>
              <a:ext uri="{FF2B5EF4-FFF2-40B4-BE49-F238E27FC236}">
                <a16:creationId xmlns:a16="http://schemas.microsoft.com/office/drawing/2014/main" id="{2677C19D-9E25-E024-BBA3-E89E64D7069F}"/>
              </a:ext>
            </a:extLst>
          </p:cNvPr>
          <p:cNvPicPr>
            <a:picLocks noChangeAspect="1"/>
          </p:cNvPicPr>
          <p:nvPr/>
        </p:nvPicPr>
        <p:blipFill rotWithShape="1">
          <a:blip r:embed="rId3"/>
          <a:srcRect b="10279"/>
          <a:stretch/>
        </p:blipFill>
        <p:spPr>
          <a:xfrm>
            <a:off x="1223556" y="1309449"/>
            <a:ext cx="9953895" cy="4144192"/>
          </a:xfrm>
          <a:prstGeom prst="rect">
            <a:avLst/>
          </a:prstGeom>
        </p:spPr>
      </p:pic>
      <p:sp>
        <p:nvSpPr>
          <p:cNvPr id="6" name="Arrow: Right 5">
            <a:extLst>
              <a:ext uri="{FF2B5EF4-FFF2-40B4-BE49-F238E27FC236}">
                <a16:creationId xmlns:a16="http://schemas.microsoft.com/office/drawing/2014/main" id="{0AF69626-074C-EFC4-BE25-CB8EDD90159B}"/>
              </a:ext>
            </a:extLst>
          </p:cNvPr>
          <p:cNvSpPr/>
          <p:nvPr/>
        </p:nvSpPr>
        <p:spPr>
          <a:xfrm rot="20006099">
            <a:off x="1515289" y="5033350"/>
            <a:ext cx="1079863" cy="12192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38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E3AF-87AA-4BB8-BE9D-A918D05F0A1E}"/>
              </a:ext>
            </a:extLst>
          </p:cNvPr>
          <p:cNvSpPr>
            <a:spLocks noGrp="1"/>
          </p:cNvSpPr>
          <p:nvPr>
            <p:ph type="title" idx="4294967295"/>
          </p:nvPr>
        </p:nvSpPr>
        <p:spPr>
          <a:xfrm>
            <a:off x="509451" y="303055"/>
            <a:ext cx="10058400" cy="526233"/>
          </a:xfrm>
        </p:spPr>
        <p:txBody>
          <a:bodyPr>
            <a:normAutofit fontScale="90000"/>
          </a:bodyPr>
          <a:lstStyle/>
          <a:p>
            <a:r>
              <a:rPr lang="en-US" sz="3600" dirty="0"/>
              <a:t>Obtaining a Youth Employment Certificate</a:t>
            </a:r>
          </a:p>
        </p:txBody>
      </p:sp>
      <p:pic>
        <p:nvPicPr>
          <p:cNvPr id="4" name="Picture 3">
            <a:extLst>
              <a:ext uri="{FF2B5EF4-FFF2-40B4-BE49-F238E27FC236}">
                <a16:creationId xmlns:a16="http://schemas.microsoft.com/office/drawing/2014/main" id="{E8752E93-5633-4217-A42E-27547D79E7D1}"/>
              </a:ext>
            </a:extLst>
          </p:cNvPr>
          <p:cNvPicPr>
            <a:picLocks noChangeAspect="1"/>
          </p:cNvPicPr>
          <p:nvPr/>
        </p:nvPicPr>
        <p:blipFill rotWithShape="1">
          <a:blip r:embed="rId2"/>
          <a:srcRect t="849"/>
          <a:stretch/>
        </p:blipFill>
        <p:spPr>
          <a:xfrm>
            <a:off x="2473234" y="832757"/>
            <a:ext cx="6479177" cy="5175272"/>
          </a:xfrm>
          <a:prstGeom prst="rect">
            <a:avLst/>
          </a:prstGeom>
        </p:spPr>
      </p:pic>
      <p:sp>
        <p:nvSpPr>
          <p:cNvPr id="6" name="Arrow: Right 5">
            <a:extLst>
              <a:ext uri="{FF2B5EF4-FFF2-40B4-BE49-F238E27FC236}">
                <a16:creationId xmlns:a16="http://schemas.microsoft.com/office/drawing/2014/main" id="{C771128C-BE69-4A7B-A003-C24A38E0F18B}"/>
              </a:ext>
            </a:extLst>
          </p:cNvPr>
          <p:cNvSpPr/>
          <p:nvPr/>
        </p:nvSpPr>
        <p:spPr>
          <a:xfrm rot="12597661">
            <a:off x="7715794" y="5120845"/>
            <a:ext cx="1079863" cy="12192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14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9949-5E1A-3567-B521-B7A67DA0435E}"/>
              </a:ext>
            </a:extLst>
          </p:cNvPr>
          <p:cNvSpPr>
            <a:spLocks noGrp="1"/>
          </p:cNvSpPr>
          <p:nvPr>
            <p:ph type="title"/>
          </p:nvPr>
        </p:nvSpPr>
        <p:spPr/>
        <p:txBody>
          <a:bodyPr/>
          <a:lstStyle/>
          <a:p>
            <a:r>
              <a:rPr lang="en-US" dirty="0"/>
              <a:t>Housekeeping Items</a:t>
            </a:r>
          </a:p>
        </p:txBody>
      </p:sp>
      <p:sp>
        <p:nvSpPr>
          <p:cNvPr id="3" name="Content Placeholder 2">
            <a:extLst>
              <a:ext uri="{FF2B5EF4-FFF2-40B4-BE49-F238E27FC236}">
                <a16:creationId xmlns:a16="http://schemas.microsoft.com/office/drawing/2014/main" id="{34D993CF-9650-19EA-5B40-7897041CA701}"/>
              </a:ext>
            </a:extLst>
          </p:cNvPr>
          <p:cNvSpPr>
            <a:spLocks noGrp="1"/>
          </p:cNvSpPr>
          <p:nvPr>
            <p:ph idx="1"/>
          </p:nvPr>
        </p:nvSpPr>
        <p:spPr/>
        <p:txBody>
          <a:bodyPr>
            <a:normAutofit/>
          </a:bodyPr>
          <a:lstStyle/>
          <a:p>
            <a:r>
              <a:rPr lang="en-US" sz="2400" dirty="0"/>
              <a:t>We want to ensure everyone enjoys the presentation; therefore, questions may be asked using the Teams chat feature, at any time during the presentation. All attendees have access to the chat. </a:t>
            </a:r>
          </a:p>
          <a:p>
            <a:endParaRPr lang="en-US" sz="2400" dirty="0"/>
          </a:p>
          <a:p>
            <a:r>
              <a:rPr lang="en-US" sz="2400" dirty="0"/>
              <a:t>Questions asked in the chat, will be answered at the end of the presentation.</a:t>
            </a:r>
          </a:p>
          <a:p>
            <a:endParaRPr lang="en-US" sz="2400" dirty="0"/>
          </a:p>
          <a:p>
            <a:r>
              <a:rPr lang="en-US" sz="2400" dirty="0"/>
              <a:t>Mics have been muted.  However, please double check to ensure your mic is on mute.</a:t>
            </a:r>
          </a:p>
          <a:p>
            <a:endParaRPr lang="en-US" sz="2400" dirty="0"/>
          </a:p>
          <a:p>
            <a:endParaRPr lang="en-US" sz="2400" dirty="0"/>
          </a:p>
        </p:txBody>
      </p:sp>
    </p:spTree>
    <p:extLst>
      <p:ext uri="{BB962C8B-B14F-4D97-AF65-F5344CB8AC3E}">
        <p14:creationId xmlns:p14="http://schemas.microsoft.com/office/powerpoint/2010/main" val="731161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E3AF-87AA-4BB8-BE9D-A918D05F0A1E}"/>
              </a:ext>
            </a:extLst>
          </p:cNvPr>
          <p:cNvSpPr>
            <a:spLocks noGrp="1"/>
          </p:cNvSpPr>
          <p:nvPr>
            <p:ph type="title" idx="4294967295"/>
          </p:nvPr>
        </p:nvSpPr>
        <p:spPr>
          <a:xfrm>
            <a:off x="483325" y="303258"/>
            <a:ext cx="10058400" cy="526233"/>
          </a:xfrm>
        </p:spPr>
        <p:txBody>
          <a:bodyPr>
            <a:normAutofit fontScale="90000"/>
          </a:bodyPr>
          <a:lstStyle/>
          <a:p>
            <a:r>
              <a:rPr lang="en-US" sz="3600" dirty="0"/>
              <a:t>Obtaining a Youth Employment Certificate</a:t>
            </a:r>
          </a:p>
        </p:txBody>
      </p:sp>
      <p:pic>
        <p:nvPicPr>
          <p:cNvPr id="5" name="Picture 4">
            <a:extLst>
              <a:ext uri="{FF2B5EF4-FFF2-40B4-BE49-F238E27FC236}">
                <a16:creationId xmlns:a16="http://schemas.microsoft.com/office/drawing/2014/main" id="{51F4D5A1-2D3C-4253-B36C-D9857C9FBF19}"/>
              </a:ext>
            </a:extLst>
          </p:cNvPr>
          <p:cNvPicPr>
            <a:picLocks noChangeAspect="1"/>
          </p:cNvPicPr>
          <p:nvPr/>
        </p:nvPicPr>
        <p:blipFill>
          <a:blip r:embed="rId2"/>
          <a:stretch>
            <a:fillRect/>
          </a:stretch>
        </p:blipFill>
        <p:spPr>
          <a:xfrm>
            <a:off x="2808025" y="931817"/>
            <a:ext cx="5761210" cy="4754880"/>
          </a:xfrm>
          <a:prstGeom prst="rect">
            <a:avLst/>
          </a:prstGeom>
        </p:spPr>
      </p:pic>
      <p:sp>
        <p:nvSpPr>
          <p:cNvPr id="6" name="Arrow: Right 5">
            <a:extLst>
              <a:ext uri="{FF2B5EF4-FFF2-40B4-BE49-F238E27FC236}">
                <a16:creationId xmlns:a16="http://schemas.microsoft.com/office/drawing/2014/main" id="{C771128C-BE69-4A7B-A003-C24A38E0F18B}"/>
              </a:ext>
            </a:extLst>
          </p:cNvPr>
          <p:cNvSpPr/>
          <p:nvPr/>
        </p:nvSpPr>
        <p:spPr>
          <a:xfrm rot="12597661">
            <a:off x="8029304" y="3045579"/>
            <a:ext cx="1079863" cy="12192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24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E3AF-87AA-4BB8-BE9D-A918D05F0A1E}"/>
              </a:ext>
            </a:extLst>
          </p:cNvPr>
          <p:cNvSpPr>
            <a:spLocks noGrp="1"/>
          </p:cNvSpPr>
          <p:nvPr>
            <p:ph type="title" idx="4294967295"/>
          </p:nvPr>
        </p:nvSpPr>
        <p:spPr>
          <a:xfrm>
            <a:off x="483325" y="303258"/>
            <a:ext cx="10058400" cy="526233"/>
          </a:xfrm>
        </p:spPr>
        <p:txBody>
          <a:bodyPr>
            <a:normAutofit fontScale="90000"/>
          </a:bodyPr>
          <a:lstStyle/>
          <a:p>
            <a:r>
              <a:rPr lang="en-US" sz="3600" dirty="0"/>
              <a:t>Obtaining a Youth Employment Certificate</a:t>
            </a:r>
          </a:p>
        </p:txBody>
      </p:sp>
      <p:pic>
        <p:nvPicPr>
          <p:cNvPr id="5" name="Picture 4">
            <a:extLst>
              <a:ext uri="{FF2B5EF4-FFF2-40B4-BE49-F238E27FC236}">
                <a16:creationId xmlns:a16="http://schemas.microsoft.com/office/drawing/2014/main" id="{51F4D5A1-2D3C-4253-B36C-D9857C9FBF19}"/>
              </a:ext>
            </a:extLst>
          </p:cNvPr>
          <p:cNvPicPr>
            <a:picLocks noChangeAspect="1"/>
          </p:cNvPicPr>
          <p:nvPr/>
        </p:nvPicPr>
        <p:blipFill>
          <a:blip r:embed="rId2"/>
          <a:stretch>
            <a:fillRect/>
          </a:stretch>
        </p:blipFill>
        <p:spPr>
          <a:xfrm>
            <a:off x="2808025" y="931817"/>
            <a:ext cx="5761210" cy="4754880"/>
          </a:xfrm>
          <a:prstGeom prst="rect">
            <a:avLst/>
          </a:prstGeom>
        </p:spPr>
      </p:pic>
      <p:sp>
        <p:nvSpPr>
          <p:cNvPr id="6" name="Arrow: Right 5">
            <a:extLst>
              <a:ext uri="{FF2B5EF4-FFF2-40B4-BE49-F238E27FC236}">
                <a16:creationId xmlns:a16="http://schemas.microsoft.com/office/drawing/2014/main" id="{C771128C-BE69-4A7B-A003-C24A38E0F18B}"/>
              </a:ext>
            </a:extLst>
          </p:cNvPr>
          <p:cNvSpPr/>
          <p:nvPr/>
        </p:nvSpPr>
        <p:spPr>
          <a:xfrm rot="12597661">
            <a:off x="8168641" y="5303276"/>
            <a:ext cx="1079863" cy="12192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349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C2EB84-5930-002D-81BF-7855EDCCAF44}"/>
              </a:ext>
            </a:extLst>
          </p:cNvPr>
          <p:cNvPicPr>
            <a:picLocks noChangeAspect="1"/>
          </p:cNvPicPr>
          <p:nvPr/>
        </p:nvPicPr>
        <p:blipFill>
          <a:blip r:embed="rId2"/>
          <a:stretch>
            <a:fillRect/>
          </a:stretch>
        </p:blipFill>
        <p:spPr>
          <a:xfrm>
            <a:off x="202039" y="0"/>
            <a:ext cx="6144768" cy="6858000"/>
          </a:xfrm>
          <a:prstGeom prst="rect">
            <a:avLst/>
          </a:prstGeom>
        </p:spPr>
      </p:pic>
      <p:sp>
        <p:nvSpPr>
          <p:cNvPr id="6" name="Arrow: Right 5">
            <a:extLst>
              <a:ext uri="{FF2B5EF4-FFF2-40B4-BE49-F238E27FC236}">
                <a16:creationId xmlns:a16="http://schemas.microsoft.com/office/drawing/2014/main" id="{01C0F61D-62B7-54E8-F31A-A88FAC0F74EE}"/>
              </a:ext>
            </a:extLst>
          </p:cNvPr>
          <p:cNvSpPr/>
          <p:nvPr/>
        </p:nvSpPr>
        <p:spPr>
          <a:xfrm rot="10800000">
            <a:off x="3861881" y="4951379"/>
            <a:ext cx="3424136" cy="194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11E4D4-7B04-9F83-5148-115D9BDE4AAC}"/>
              </a:ext>
            </a:extLst>
          </p:cNvPr>
          <p:cNvSpPr txBox="1"/>
          <p:nvPr/>
        </p:nvSpPr>
        <p:spPr>
          <a:xfrm>
            <a:off x="7394504" y="4730434"/>
            <a:ext cx="3675573" cy="461665"/>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3 Signatures, Dates &amp; Time</a:t>
            </a:r>
          </a:p>
        </p:txBody>
      </p:sp>
      <p:sp>
        <p:nvSpPr>
          <p:cNvPr id="4" name="TextBox 3">
            <a:extLst>
              <a:ext uri="{FF2B5EF4-FFF2-40B4-BE49-F238E27FC236}">
                <a16:creationId xmlns:a16="http://schemas.microsoft.com/office/drawing/2014/main" id="{A0B66445-44F4-2C08-1338-ECEBE6D2572F}"/>
              </a:ext>
            </a:extLst>
          </p:cNvPr>
          <p:cNvSpPr txBox="1"/>
          <p:nvPr/>
        </p:nvSpPr>
        <p:spPr>
          <a:xfrm>
            <a:off x="6473952" y="402336"/>
            <a:ext cx="5059680" cy="2500685"/>
          </a:xfrm>
          <a:prstGeom prst="rect">
            <a:avLst/>
          </a:prstGeom>
          <a:noFill/>
        </p:spPr>
        <p:txBody>
          <a:bodyPr wrap="square" rtlCol="0">
            <a:spAutoFit/>
          </a:bodyPr>
          <a:lstStyle/>
          <a:p>
            <a:pPr algn="just">
              <a:spcAft>
                <a:spcPts val="300"/>
              </a:spcAft>
            </a:pPr>
            <a:r>
              <a:rPr lang="en-US" dirty="0"/>
              <a:t>Employers should verify that the </a:t>
            </a:r>
          </a:p>
          <a:p>
            <a:pPr marL="285750" indent="-285750" algn="just">
              <a:spcAft>
                <a:spcPts val="300"/>
              </a:spcAft>
              <a:buFont typeface="Wingdings" panose="05000000000000000000" pitchFamily="2" charset="2"/>
              <a:buChar char="Ø"/>
            </a:pPr>
            <a:r>
              <a:rPr lang="en-US" dirty="0"/>
              <a:t>Youth Employment Certificate is signed by a parent or legal guardian.</a:t>
            </a:r>
          </a:p>
          <a:p>
            <a:pPr marL="285750" indent="-285750" algn="just">
              <a:spcAft>
                <a:spcPts val="300"/>
              </a:spcAft>
              <a:buFont typeface="Wingdings" panose="05000000000000000000" pitchFamily="2" charset="2"/>
              <a:buChar char="Ø"/>
            </a:pPr>
            <a:r>
              <a:rPr lang="en-US" dirty="0"/>
              <a:t>Signatures are appropriately noted</a:t>
            </a:r>
          </a:p>
          <a:p>
            <a:pPr marL="742950" lvl="1" indent="-285750" algn="just">
              <a:spcAft>
                <a:spcPts val="300"/>
              </a:spcAft>
              <a:buFont typeface="Wingdings" panose="05000000000000000000" pitchFamily="2" charset="2"/>
              <a:buChar char="q"/>
            </a:pPr>
            <a:r>
              <a:rPr lang="en-US" dirty="0"/>
              <a:t>Youth’s signature is noted for the youth.</a:t>
            </a:r>
          </a:p>
          <a:p>
            <a:pPr marL="742950" lvl="1" indent="-285750" algn="just">
              <a:spcAft>
                <a:spcPts val="300"/>
              </a:spcAft>
              <a:buFont typeface="Wingdings" panose="05000000000000000000" pitchFamily="2" charset="2"/>
              <a:buChar char="q"/>
            </a:pPr>
            <a:r>
              <a:rPr lang="en-US" dirty="0"/>
              <a:t>Parent’s signature is noted for the parent.</a:t>
            </a:r>
          </a:p>
          <a:p>
            <a:pPr marL="285750" indent="-285750" algn="just">
              <a:spcAft>
                <a:spcPts val="300"/>
              </a:spcAft>
              <a:buFont typeface="Wingdings" panose="05000000000000000000" pitchFamily="2" charset="2"/>
              <a:buChar char="Ø"/>
            </a:pPr>
            <a:r>
              <a:rPr lang="en-US" dirty="0">
                <a:solidFill>
                  <a:srgbClr val="FF0000"/>
                </a:solidFill>
              </a:rPr>
              <a:t>Certificate is signed by all parties prior to the first day of work. </a:t>
            </a:r>
          </a:p>
        </p:txBody>
      </p:sp>
    </p:spTree>
    <p:extLst>
      <p:ext uri="{BB962C8B-B14F-4D97-AF65-F5344CB8AC3E}">
        <p14:creationId xmlns:p14="http://schemas.microsoft.com/office/powerpoint/2010/main" val="386368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43DEAF4-2322-46B1-9EA6-FF1BEB5D39BB}"/>
              </a:ext>
            </a:extLst>
          </p:cNvPr>
          <p:cNvSpPr>
            <a:spLocks noGrp="1" noChangeArrowheads="1"/>
          </p:cNvSpPr>
          <p:nvPr>
            <p:ph type="title"/>
          </p:nvPr>
        </p:nvSpPr>
        <p:spPr/>
        <p:txBody>
          <a:bodyPr rtlCol="0">
            <a:normAutofit/>
          </a:bodyPr>
          <a:lstStyle/>
          <a:p>
            <a:pPr marL="1219200" indent="-1219200">
              <a:defRPr/>
            </a:pPr>
            <a:r>
              <a:rPr lang="en-US" altLang="en-US" sz="2800" dirty="0">
                <a:solidFill>
                  <a:schemeClr val="tx1"/>
                </a:solidFill>
                <a:effectLst>
                  <a:outerShdw blurRad="38100" dist="38100" dir="2700000" algn="tl">
                    <a:srgbClr val="FFFFFF"/>
                  </a:outerShdw>
                </a:effectLst>
                <a:latin typeface="Cambria" panose="02040503050406030204" pitchFamily="18" charset="0"/>
                <a:ea typeface="Cambria" panose="02040503050406030204" pitchFamily="18" charset="0"/>
              </a:rPr>
              <a:t>Violations and Penalties</a:t>
            </a:r>
          </a:p>
        </p:txBody>
      </p:sp>
      <p:sp>
        <p:nvSpPr>
          <p:cNvPr id="43011" name="Rectangle 3">
            <a:extLst>
              <a:ext uri="{FF2B5EF4-FFF2-40B4-BE49-F238E27FC236}">
                <a16:creationId xmlns:a16="http://schemas.microsoft.com/office/drawing/2014/main" id="{F432DEAF-A078-47AF-9E6A-BFEF2338CCDD}"/>
              </a:ext>
            </a:extLst>
          </p:cNvPr>
          <p:cNvSpPr>
            <a:spLocks noGrp="1" noChangeArrowheads="1"/>
          </p:cNvSpPr>
          <p:nvPr>
            <p:ph idx="1"/>
          </p:nvPr>
        </p:nvSpPr>
        <p:spPr/>
        <p:txBody>
          <a:bodyPr rtlCol="0">
            <a:normAutofit/>
          </a:bodyPr>
          <a:lstStyle/>
          <a:p>
            <a:pPr marL="461963" indent="-461963" algn="just">
              <a:lnSpc>
                <a:spcPct val="90000"/>
              </a:lnSpc>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Any employer who violates the Youth Employment Provisions of the NC Wage and Hour Act may be subject to a civil penalty for each violation that is assessed.</a:t>
            </a:r>
          </a:p>
          <a:p>
            <a:pPr marL="461963" indent="-461963" algn="just">
              <a:lnSpc>
                <a:spcPct val="90000"/>
              </a:lnSpc>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The maximum amount of the penalty will be based on the nature and gravity of the violation(s).</a:t>
            </a:r>
          </a:p>
          <a:p>
            <a:pPr marL="461963" indent="-461963" algn="just">
              <a:lnSpc>
                <a:spcPct val="90000"/>
              </a:lnSpc>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Reductions in penalty amount may be made based on the size of the business and its past record of compliance with youth employment requirements.</a:t>
            </a:r>
          </a:p>
          <a:p>
            <a:pPr marL="461963" indent="-461963" algn="just">
              <a:lnSpc>
                <a:spcPct val="90000"/>
              </a:lnSpc>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An employer may take an exception to civil money penalty by filing a petition for a hearing with the Office of Administrative Hearings.</a:t>
            </a:r>
          </a:p>
        </p:txBody>
      </p:sp>
    </p:spTree>
    <p:extLst>
      <p:ext uri="{BB962C8B-B14F-4D97-AF65-F5344CB8AC3E}">
        <p14:creationId xmlns:p14="http://schemas.microsoft.com/office/powerpoint/2010/main" val="219526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4FAF-0154-4F9E-97CC-80C8AFE26061}"/>
              </a:ext>
            </a:extLst>
          </p:cNvPr>
          <p:cNvSpPr>
            <a:spLocks noGrp="1"/>
          </p:cNvSpPr>
          <p:nvPr>
            <p:ph type="title"/>
          </p:nvPr>
        </p:nvSpPr>
        <p:spPr/>
        <p:txBody>
          <a:bodyPr>
            <a:normAutofit/>
          </a:bodyPr>
          <a:lstStyle/>
          <a:p>
            <a:r>
              <a:rPr lang="en-US" sz="3600" dirty="0"/>
              <a:t>Youth Employment Statistics</a:t>
            </a:r>
          </a:p>
        </p:txBody>
      </p:sp>
      <p:pic>
        <p:nvPicPr>
          <p:cNvPr id="4" name="Picture 3" descr="Text&#10;&#10;Description automatically generated">
            <a:extLst>
              <a:ext uri="{FF2B5EF4-FFF2-40B4-BE49-F238E27FC236}">
                <a16:creationId xmlns:a16="http://schemas.microsoft.com/office/drawing/2014/main" id="{A84000FA-85E9-7C0B-4409-E604856FE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2684">
            <a:off x="9630028" y="179705"/>
            <a:ext cx="1603789" cy="1840452"/>
          </a:xfrm>
          <a:prstGeom prst="rect">
            <a:avLst/>
          </a:prstGeom>
        </p:spPr>
      </p:pic>
      <p:pic>
        <p:nvPicPr>
          <p:cNvPr id="5" name="Picture 4">
            <a:extLst>
              <a:ext uri="{FF2B5EF4-FFF2-40B4-BE49-F238E27FC236}">
                <a16:creationId xmlns:a16="http://schemas.microsoft.com/office/drawing/2014/main" id="{BFFA2606-992E-9AD4-5B44-EA7243C54D36}"/>
              </a:ext>
            </a:extLst>
          </p:cNvPr>
          <p:cNvPicPr>
            <a:picLocks noChangeAspect="1"/>
          </p:cNvPicPr>
          <p:nvPr/>
        </p:nvPicPr>
        <p:blipFill>
          <a:blip r:embed="rId4"/>
          <a:stretch>
            <a:fillRect/>
          </a:stretch>
        </p:blipFill>
        <p:spPr>
          <a:xfrm>
            <a:off x="1097279" y="1845734"/>
            <a:ext cx="10058399" cy="4217019"/>
          </a:xfrm>
          <a:prstGeom prst="rect">
            <a:avLst/>
          </a:prstGeom>
        </p:spPr>
      </p:pic>
    </p:spTree>
    <p:extLst>
      <p:ext uri="{BB962C8B-B14F-4D97-AF65-F5344CB8AC3E}">
        <p14:creationId xmlns:p14="http://schemas.microsoft.com/office/powerpoint/2010/main" val="2238199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3A56-636D-420C-B534-7286F2A4CD6C}"/>
              </a:ext>
            </a:extLst>
          </p:cNvPr>
          <p:cNvSpPr>
            <a:spLocks noGrp="1"/>
          </p:cNvSpPr>
          <p:nvPr>
            <p:ph type="title" idx="4294967295"/>
          </p:nvPr>
        </p:nvSpPr>
        <p:spPr>
          <a:xfrm>
            <a:off x="313508" y="218033"/>
            <a:ext cx="9013825" cy="812800"/>
          </a:xfrm>
        </p:spPr>
        <p:txBody>
          <a:bodyPr>
            <a:normAutofit/>
          </a:bodyPr>
          <a:lstStyle/>
          <a:p>
            <a:r>
              <a:rPr lang="en-US" sz="3600" dirty="0"/>
              <a:t>Record Keeping Requirements</a:t>
            </a:r>
          </a:p>
        </p:txBody>
      </p:sp>
      <p:sp>
        <p:nvSpPr>
          <p:cNvPr id="4" name="Rectangle 3">
            <a:extLst>
              <a:ext uri="{FF2B5EF4-FFF2-40B4-BE49-F238E27FC236}">
                <a16:creationId xmlns:a16="http://schemas.microsoft.com/office/drawing/2014/main" id="{D59ACB05-2E38-4DFD-BA35-A95F73EFB7FE}"/>
              </a:ext>
            </a:extLst>
          </p:cNvPr>
          <p:cNvSpPr>
            <a:spLocks noGrp="1" noChangeArrowheads="1"/>
          </p:cNvSpPr>
          <p:nvPr/>
        </p:nvSpPr>
        <p:spPr bwMode="auto">
          <a:xfrm>
            <a:off x="313507" y="1030833"/>
            <a:ext cx="11289487" cy="255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eaLnBrk="1" hangingPunct="1">
              <a:lnSpc>
                <a:spcPct val="90000"/>
              </a:lnSpc>
              <a:buFont typeface="Wingdings" panose="05000000000000000000" pitchFamily="2" charset="2"/>
              <a:buNone/>
            </a:pPr>
            <a:r>
              <a:rPr lang="en-US" altLang="en-US" sz="1800" dirty="0"/>
              <a:t>1.	Full name of the employee</a:t>
            </a:r>
          </a:p>
          <a:p>
            <a:pPr marL="461963" indent="-461963" eaLnBrk="1" hangingPunct="1">
              <a:lnSpc>
                <a:spcPct val="90000"/>
              </a:lnSpc>
              <a:buFont typeface="Wingdings" panose="05000000000000000000" pitchFamily="2" charset="2"/>
              <a:buNone/>
            </a:pPr>
            <a:r>
              <a:rPr lang="en-US" altLang="en-US" sz="1800" dirty="0"/>
              <a:t>2.	Home address, including phone number</a:t>
            </a:r>
          </a:p>
          <a:p>
            <a:pPr marL="461963" indent="-461963" eaLnBrk="1" hangingPunct="1">
              <a:lnSpc>
                <a:spcPct val="90000"/>
              </a:lnSpc>
              <a:buFont typeface="Wingdings" panose="05000000000000000000" pitchFamily="2" charset="2"/>
              <a:buNone/>
            </a:pPr>
            <a:r>
              <a:rPr lang="en-US" altLang="en-US" sz="1800" dirty="0"/>
              <a:t>3.	Date of birth if employee is under 20</a:t>
            </a:r>
          </a:p>
          <a:p>
            <a:pPr marL="461963" indent="-461963" eaLnBrk="1" hangingPunct="1">
              <a:lnSpc>
                <a:spcPct val="90000"/>
              </a:lnSpc>
              <a:buFont typeface="Wingdings" panose="05000000000000000000" pitchFamily="2" charset="2"/>
              <a:buNone/>
            </a:pPr>
            <a:r>
              <a:rPr lang="en-US" altLang="en-US" sz="1800" dirty="0"/>
              <a:t>4.	Occupation or job title</a:t>
            </a:r>
          </a:p>
          <a:p>
            <a:pPr marL="461963" indent="-461963" eaLnBrk="1" hangingPunct="1">
              <a:lnSpc>
                <a:spcPct val="90000"/>
              </a:lnSpc>
              <a:buFont typeface="Wingdings" panose="05000000000000000000" pitchFamily="2" charset="2"/>
              <a:buNone/>
            </a:pPr>
            <a:r>
              <a:rPr lang="en-US" altLang="en-US" sz="1800" dirty="0"/>
              <a:t>5.	Time of day and day of week the employee’s workweek begins</a:t>
            </a:r>
          </a:p>
          <a:p>
            <a:pPr marL="461963" indent="-461963" eaLnBrk="1" hangingPunct="1">
              <a:lnSpc>
                <a:spcPct val="90000"/>
              </a:lnSpc>
              <a:buClrTx/>
              <a:buFont typeface="Wingdings" panose="05000000000000000000" pitchFamily="2" charset="2"/>
              <a:buAutoNum type="arabicPeriod" startAt="6"/>
            </a:pPr>
            <a:r>
              <a:rPr lang="en-US" altLang="en-US" sz="1800" dirty="0"/>
              <a:t>Regular rate of pay (hourly or salary)</a:t>
            </a:r>
          </a:p>
          <a:p>
            <a:pPr marL="461963" indent="-461963" eaLnBrk="1" hangingPunct="1">
              <a:lnSpc>
                <a:spcPct val="90000"/>
              </a:lnSpc>
              <a:buClrTx/>
              <a:buFont typeface="Wingdings" panose="05000000000000000000" pitchFamily="2" charset="2"/>
              <a:buAutoNum type="arabicPeriod" startAt="6"/>
            </a:pPr>
            <a:r>
              <a:rPr lang="en-US" altLang="en-US" sz="1800" dirty="0"/>
              <a:t>Hours worked each workday</a:t>
            </a:r>
          </a:p>
          <a:p>
            <a:pPr marL="461963" indent="-461963" eaLnBrk="1" hangingPunct="1">
              <a:lnSpc>
                <a:spcPct val="90000"/>
              </a:lnSpc>
              <a:buClrTx/>
              <a:buFont typeface="Wingdings" panose="05000000000000000000" pitchFamily="2" charset="2"/>
              <a:buAutoNum type="arabicPeriod" startAt="6"/>
            </a:pPr>
            <a:r>
              <a:rPr lang="en-US" altLang="en-US" sz="1800" dirty="0"/>
              <a:t>Total hours worked each workweek</a:t>
            </a:r>
          </a:p>
          <a:p>
            <a:pPr marL="461963" indent="-461963" eaLnBrk="1" hangingPunct="1">
              <a:lnSpc>
                <a:spcPct val="90000"/>
              </a:lnSpc>
              <a:buClrTx/>
              <a:buFont typeface="Wingdings" panose="05000000000000000000" pitchFamily="2" charset="2"/>
              <a:buAutoNum type="arabicPeriod" startAt="6"/>
            </a:pPr>
            <a:r>
              <a:rPr lang="en-US" altLang="en-US" sz="1800" dirty="0"/>
              <a:t>Total straight-time earnings each workweek</a:t>
            </a:r>
          </a:p>
          <a:p>
            <a:pPr marL="461963" indent="-461963" eaLnBrk="1" hangingPunct="1">
              <a:lnSpc>
                <a:spcPct val="90000"/>
              </a:lnSpc>
              <a:buClrTx/>
              <a:buFont typeface="Wingdings" panose="05000000000000000000" pitchFamily="2" charset="2"/>
              <a:buAutoNum type="arabicPeriod" startAt="6"/>
            </a:pPr>
            <a:r>
              <a:rPr lang="en-US" altLang="en-US" sz="1800" dirty="0"/>
              <a:t>Total overtime earnings each workweek</a:t>
            </a:r>
          </a:p>
          <a:p>
            <a:pPr marL="461963" indent="-461963" eaLnBrk="1" hangingPunct="1">
              <a:lnSpc>
                <a:spcPct val="90000"/>
              </a:lnSpc>
              <a:buClrTx/>
              <a:buFont typeface="Wingdings" panose="05000000000000000000" pitchFamily="2" charset="2"/>
              <a:buAutoNum type="arabicPeriod" startAt="6"/>
            </a:pPr>
            <a:r>
              <a:rPr lang="en-US" altLang="en-US" sz="1800" dirty="0"/>
              <a:t>Total additions to or deductions from wages</a:t>
            </a:r>
          </a:p>
          <a:p>
            <a:pPr marL="461963" indent="-461963" eaLnBrk="1" hangingPunct="1">
              <a:lnSpc>
                <a:spcPct val="90000"/>
              </a:lnSpc>
              <a:buClrTx/>
              <a:buFont typeface="Wingdings" panose="05000000000000000000" pitchFamily="2" charset="2"/>
              <a:buAutoNum type="arabicPeriod" startAt="6"/>
            </a:pPr>
            <a:r>
              <a:rPr lang="en-US" altLang="en-US" sz="1800" dirty="0"/>
              <a:t>Total gross wages paid each pay period</a:t>
            </a:r>
          </a:p>
          <a:p>
            <a:pPr marL="461963" indent="-461963" eaLnBrk="1" hangingPunct="1">
              <a:lnSpc>
                <a:spcPct val="90000"/>
              </a:lnSpc>
              <a:buClrTx/>
              <a:buFont typeface="Wingdings" panose="05000000000000000000" pitchFamily="2" charset="2"/>
              <a:buAutoNum type="arabicPeriod" startAt="6"/>
            </a:pPr>
            <a:r>
              <a:rPr lang="en-US" altLang="en-US" sz="1800" dirty="0"/>
              <a:t>Date of each payment</a:t>
            </a:r>
          </a:p>
          <a:p>
            <a:pPr marL="0" indent="0" eaLnBrk="1" hangingPunct="1">
              <a:lnSpc>
                <a:spcPct val="90000"/>
              </a:lnSpc>
              <a:buClrTx/>
              <a:buNone/>
            </a:pPr>
            <a:r>
              <a:rPr lang="en-US" altLang="en-US" sz="1800" dirty="0"/>
              <a:t>(b)  All other records required by statute or rule for the enforcement of any provision of the Wage and Hour Act must also be maintained by the employer.  Such records include, but are not limited to, the following:  tip credits; costs of meals, lodging or other facilities; start and end time for youth under age 18; youth employment certificates; wage deductions; vacation and sick leave policies; policies and procedures relating to promised wages; and records required to compute wages. </a:t>
            </a:r>
          </a:p>
        </p:txBody>
      </p:sp>
      <p:cxnSp>
        <p:nvCxnSpPr>
          <p:cNvPr id="5" name="Straight Connector 4">
            <a:extLst>
              <a:ext uri="{FF2B5EF4-FFF2-40B4-BE49-F238E27FC236}">
                <a16:creationId xmlns:a16="http://schemas.microsoft.com/office/drawing/2014/main" id="{FA8EF650-B2C3-4DCF-9EA5-F6C4282AB36F}"/>
              </a:ext>
            </a:extLst>
          </p:cNvPr>
          <p:cNvCxnSpPr/>
          <p:nvPr/>
        </p:nvCxnSpPr>
        <p:spPr>
          <a:xfrm>
            <a:off x="435429" y="940526"/>
            <a:ext cx="100235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117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6A37A84-8F6A-7F0D-DA19-4559C99774E3}"/>
              </a:ext>
            </a:extLst>
          </p:cNvPr>
          <p:cNvSpPr txBox="1">
            <a:spLocks noChangeArrowheads="1"/>
          </p:cNvSpPr>
          <p:nvPr/>
        </p:nvSpPr>
        <p:spPr>
          <a:xfrm>
            <a:off x="1066800" y="1587218"/>
            <a:ext cx="10058400" cy="4023360"/>
          </a:xfrm>
          <a:prstGeom prst="rect">
            <a:avLst/>
          </a:prstGeom>
        </p:spPr>
        <p:txBody>
          <a:bodyPr rtlCol="0">
            <a:normAutofit/>
          </a:bodyPr>
          <a:lst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461963" indent="-461963" algn="just">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Any employer who violates the Record Keeping Provisions of the NC Wage and Hour Act may be subject to a civil penalty for each violation that is assessed.</a:t>
            </a:r>
          </a:p>
          <a:p>
            <a:pPr marL="461963" indent="-461963" algn="just">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The maximum amount of the penalty will be based on the nature and gravity of the violation(s).</a:t>
            </a:r>
          </a:p>
          <a:p>
            <a:pPr marL="461963" indent="-461963" algn="just">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Reductions in penalty amount may be made based on the size of the business and its past record of compliance with </a:t>
            </a:r>
            <a:r>
              <a:rPr lang="en-US" altLang="en-US" dirty="0">
                <a:solidFill>
                  <a:schemeClr val="tx1"/>
                </a:solidFill>
                <a:latin typeface="Cambria" panose="02040503050406030204" pitchFamily="18" charset="0"/>
                <a:ea typeface="Cambria" panose="02040503050406030204" pitchFamily="18" charset="0"/>
              </a:rPr>
              <a:t>record keeping </a:t>
            </a:r>
            <a:r>
              <a:rPr lang="en-US" altLang="en-US" dirty="0">
                <a:solidFill>
                  <a:schemeClr val="tx1">
                    <a:lumMod val="85000"/>
                    <a:lumOff val="15000"/>
                  </a:schemeClr>
                </a:solidFill>
                <a:latin typeface="Cambria" panose="02040503050406030204" pitchFamily="18" charset="0"/>
                <a:ea typeface="Cambria" panose="02040503050406030204" pitchFamily="18" charset="0"/>
              </a:rPr>
              <a:t>requirements.</a:t>
            </a:r>
          </a:p>
          <a:p>
            <a:pPr marL="461963" indent="-461963" algn="just">
              <a:buFont typeface="Wingdings" panose="05000000000000000000" pitchFamily="2" charset="2"/>
              <a:buChar char="Ø"/>
              <a:defRPr/>
            </a:pPr>
            <a:r>
              <a:rPr lang="en-US" altLang="en-US" dirty="0">
                <a:solidFill>
                  <a:schemeClr val="tx1">
                    <a:lumMod val="85000"/>
                    <a:lumOff val="15000"/>
                  </a:schemeClr>
                </a:solidFill>
                <a:latin typeface="Cambria" panose="02040503050406030204" pitchFamily="18" charset="0"/>
                <a:ea typeface="Cambria" panose="02040503050406030204" pitchFamily="18" charset="0"/>
              </a:rPr>
              <a:t>An employer may take an exception to civil money penalty by filing a petition for a hearing with the Office of Administrative Hearings.</a:t>
            </a:r>
          </a:p>
        </p:txBody>
      </p:sp>
      <p:sp>
        <p:nvSpPr>
          <p:cNvPr id="3" name="TextBox 2">
            <a:extLst>
              <a:ext uri="{FF2B5EF4-FFF2-40B4-BE49-F238E27FC236}">
                <a16:creationId xmlns:a16="http://schemas.microsoft.com/office/drawing/2014/main" id="{4818D0F1-B4C7-59CE-0A62-7BD3E2CADA1B}"/>
              </a:ext>
            </a:extLst>
          </p:cNvPr>
          <p:cNvSpPr txBox="1"/>
          <p:nvPr/>
        </p:nvSpPr>
        <p:spPr>
          <a:xfrm>
            <a:off x="1361440" y="586740"/>
            <a:ext cx="8694420" cy="553998"/>
          </a:xfrm>
          <a:prstGeom prst="rect">
            <a:avLst/>
          </a:prstGeom>
          <a:noFill/>
        </p:spPr>
        <p:txBody>
          <a:bodyPr wrap="square" rtlCol="0">
            <a:spAutoFit/>
          </a:bodyPr>
          <a:lstStyle/>
          <a:p>
            <a:r>
              <a:rPr lang="en-US" sz="3000" dirty="0"/>
              <a:t>Penalties</a:t>
            </a:r>
          </a:p>
        </p:txBody>
      </p:sp>
      <p:cxnSp>
        <p:nvCxnSpPr>
          <p:cNvPr id="5" name="Straight Connector 4">
            <a:extLst>
              <a:ext uri="{FF2B5EF4-FFF2-40B4-BE49-F238E27FC236}">
                <a16:creationId xmlns:a16="http://schemas.microsoft.com/office/drawing/2014/main" id="{5D030415-633B-E8FD-0C59-B8F677272557}"/>
              </a:ext>
            </a:extLst>
          </p:cNvPr>
          <p:cNvCxnSpPr/>
          <p:nvPr/>
        </p:nvCxnSpPr>
        <p:spPr>
          <a:xfrm>
            <a:off x="1453162" y="1023898"/>
            <a:ext cx="92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74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C71F3-7814-94FA-D3D9-15E283151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E2F28-F5DA-9F99-BBF7-D4F7D44AC9F3}"/>
              </a:ext>
            </a:extLst>
          </p:cNvPr>
          <p:cNvSpPr>
            <a:spLocks noGrp="1"/>
          </p:cNvSpPr>
          <p:nvPr>
            <p:ph type="title"/>
          </p:nvPr>
        </p:nvSpPr>
        <p:spPr/>
        <p:txBody>
          <a:bodyPr/>
          <a:lstStyle/>
          <a:p>
            <a:r>
              <a:rPr lang="en-US" dirty="0"/>
              <a:t>Additional Regulations Enforced </a:t>
            </a:r>
          </a:p>
        </p:txBody>
      </p:sp>
      <p:sp>
        <p:nvSpPr>
          <p:cNvPr id="4" name="TextBox 3">
            <a:extLst>
              <a:ext uri="{FF2B5EF4-FFF2-40B4-BE49-F238E27FC236}">
                <a16:creationId xmlns:a16="http://schemas.microsoft.com/office/drawing/2014/main" id="{40C3D934-4925-4A18-DFEE-EE32173EE424}"/>
              </a:ext>
            </a:extLst>
          </p:cNvPr>
          <p:cNvSpPr txBox="1"/>
          <p:nvPr/>
        </p:nvSpPr>
        <p:spPr>
          <a:xfrm>
            <a:off x="1272745" y="2051222"/>
            <a:ext cx="5748818" cy="2554545"/>
          </a:xfrm>
          <a:prstGeom prst="rect">
            <a:avLst/>
          </a:prstGeom>
          <a:noFill/>
        </p:spPr>
        <p:txBody>
          <a:bodyPr wrap="none" rtlCol="0">
            <a:spAutoFit/>
          </a:bodyPr>
          <a:lstStyle/>
          <a:p>
            <a:pPr marL="285750" indent="-548640">
              <a:spcAft>
                <a:spcPts val="1200"/>
              </a:spcAft>
              <a:buClr>
                <a:schemeClr val="accent3"/>
              </a:buClr>
              <a:buFont typeface="Wingdings" panose="05000000000000000000" pitchFamily="2" charset="2"/>
              <a:buChar char="q"/>
            </a:pPr>
            <a:r>
              <a:rPr lang="en-US" sz="2400" dirty="0"/>
              <a:t>Controlled Substance Act</a:t>
            </a:r>
          </a:p>
          <a:p>
            <a:pPr marL="285750" indent="-548640">
              <a:spcAft>
                <a:spcPts val="1200"/>
              </a:spcAft>
              <a:buClr>
                <a:schemeClr val="accent3"/>
              </a:buClr>
              <a:buFont typeface="Wingdings" panose="05000000000000000000" pitchFamily="2" charset="2"/>
              <a:buChar char="q"/>
            </a:pPr>
            <a:r>
              <a:rPr lang="en-US" sz="2400" dirty="0"/>
              <a:t>Expungement of Records</a:t>
            </a:r>
          </a:p>
          <a:p>
            <a:pPr marL="285750" indent="-548640">
              <a:spcAft>
                <a:spcPts val="1200"/>
              </a:spcAft>
              <a:buClr>
                <a:schemeClr val="accent3"/>
              </a:buClr>
              <a:buFont typeface="Wingdings" panose="05000000000000000000" pitchFamily="2" charset="2"/>
              <a:buChar char="q"/>
            </a:pPr>
            <a:r>
              <a:rPr lang="en-US" sz="2400" dirty="0"/>
              <a:t>Medical Payment Law</a:t>
            </a:r>
          </a:p>
          <a:p>
            <a:pPr marL="285750" indent="-548640">
              <a:spcAft>
                <a:spcPts val="1200"/>
              </a:spcAft>
              <a:buClr>
                <a:schemeClr val="accent3"/>
              </a:buClr>
              <a:buFont typeface="Wingdings" panose="05000000000000000000" pitchFamily="2" charset="2"/>
              <a:buChar char="q"/>
            </a:pPr>
            <a:r>
              <a:rPr lang="en-US" sz="2400" dirty="0"/>
              <a:t>Private Personnel Service Act</a:t>
            </a:r>
          </a:p>
          <a:p>
            <a:pPr marL="285750" indent="-548640">
              <a:spcAft>
                <a:spcPts val="1200"/>
              </a:spcAft>
              <a:buClr>
                <a:schemeClr val="accent3"/>
              </a:buClr>
              <a:buFont typeface="Wingdings" panose="05000000000000000000" pitchFamily="2" charset="2"/>
              <a:buChar char="q"/>
            </a:pPr>
            <a:r>
              <a:rPr lang="en-US" sz="2400" dirty="0"/>
              <a:t>Verification of Work Authorization Act</a:t>
            </a:r>
          </a:p>
        </p:txBody>
      </p:sp>
    </p:spTree>
    <p:extLst>
      <p:ext uri="{BB962C8B-B14F-4D97-AF65-F5344CB8AC3E}">
        <p14:creationId xmlns:p14="http://schemas.microsoft.com/office/powerpoint/2010/main" val="718441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6EA27-E411-623A-B699-D33730EA03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3CCE94-4A1B-63D7-D049-AC372D5D9551}"/>
              </a:ext>
            </a:extLst>
          </p:cNvPr>
          <p:cNvSpPr txBox="1"/>
          <p:nvPr/>
        </p:nvSpPr>
        <p:spPr>
          <a:xfrm>
            <a:off x="902209" y="1721737"/>
            <a:ext cx="10155935" cy="1569660"/>
          </a:xfrm>
          <a:prstGeom prst="rect">
            <a:avLst/>
          </a:prstGeom>
          <a:noFill/>
          <a:ln>
            <a:noFill/>
          </a:ln>
        </p:spPr>
        <p:txBody>
          <a:bodyPr wrap="square" rtlCol="0">
            <a:spAutoFit/>
          </a:bodyPr>
          <a:lstStyle/>
          <a:p>
            <a:pPr algn="just"/>
            <a:r>
              <a:rPr lang="en-US" sz="2400" dirty="0"/>
              <a:t>The Wage and Hour Bureau enforces the Controlled Substance Examination Regulation Act, which protects individuals from unreliable and inadequate examinations and screening and ensures procedural requirements for the administration of controlled substance examinations are established. </a:t>
            </a:r>
          </a:p>
        </p:txBody>
      </p:sp>
      <p:sp>
        <p:nvSpPr>
          <p:cNvPr id="2" name="TextBox 1">
            <a:extLst>
              <a:ext uri="{FF2B5EF4-FFF2-40B4-BE49-F238E27FC236}">
                <a16:creationId xmlns:a16="http://schemas.microsoft.com/office/drawing/2014/main" id="{13EC6A59-6C31-13E3-790A-B56E46B55BEE}"/>
              </a:ext>
            </a:extLst>
          </p:cNvPr>
          <p:cNvSpPr txBox="1"/>
          <p:nvPr/>
        </p:nvSpPr>
        <p:spPr>
          <a:xfrm>
            <a:off x="902208" y="573024"/>
            <a:ext cx="10155936" cy="646331"/>
          </a:xfrm>
          <a:prstGeom prst="rect">
            <a:avLst/>
          </a:prstGeom>
          <a:solidFill>
            <a:schemeClr val="accent3">
              <a:lumMod val="40000"/>
              <a:lumOff val="60000"/>
            </a:schemeClr>
          </a:solidFill>
        </p:spPr>
        <p:txBody>
          <a:bodyPr wrap="square" rtlCol="0">
            <a:spAutoFit/>
          </a:bodyPr>
          <a:lstStyle/>
          <a:p>
            <a:pPr algn="ctr"/>
            <a:r>
              <a:rPr lang="en-US" sz="3600" dirty="0"/>
              <a:t>Controlled Substance Examination Regulation Act</a:t>
            </a:r>
          </a:p>
        </p:txBody>
      </p:sp>
    </p:spTree>
    <p:extLst>
      <p:ext uri="{BB962C8B-B14F-4D97-AF65-F5344CB8AC3E}">
        <p14:creationId xmlns:p14="http://schemas.microsoft.com/office/powerpoint/2010/main" val="2381187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52DF9-D2D4-0405-7C31-00BA1D53C7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718AAD-D1E1-4244-7CC3-19A1211853E1}"/>
              </a:ext>
            </a:extLst>
          </p:cNvPr>
          <p:cNvSpPr txBox="1"/>
          <p:nvPr/>
        </p:nvSpPr>
        <p:spPr>
          <a:xfrm>
            <a:off x="902209" y="1721737"/>
            <a:ext cx="10155935" cy="1938992"/>
          </a:xfrm>
          <a:prstGeom prst="rect">
            <a:avLst/>
          </a:prstGeom>
          <a:noFill/>
          <a:ln>
            <a:solidFill>
              <a:schemeClr val="bg1"/>
            </a:solidFill>
          </a:ln>
        </p:spPr>
        <p:txBody>
          <a:bodyPr wrap="square" rtlCol="0">
            <a:spAutoFit/>
          </a:bodyPr>
          <a:lstStyle/>
          <a:p>
            <a:pPr algn="just"/>
            <a:r>
              <a:rPr lang="en-US" sz="2400" dirty="0"/>
              <a:t>The Wage and Hour Bureau enforces Effect of Expunction which prohibits employers and educational institutions from asking a person about a charge or conviction that has been expunged.</a:t>
            </a:r>
          </a:p>
          <a:p>
            <a:pPr algn="just"/>
            <a:endParaRPr lang="en-US" sz="2400" dirty="0"/>
          </a:p>
          <a:p>
            <a:pPr algn="just"/>
            <a:endParaRPr lang="en-US" sz="2400" dirty="0"/>
          </a:p>
        </p:txBody>
      </p:sp>
      <p:sp>
        <p:nvSpPr>
          <p:cNvPr id="2" name="TextBox 1">
            <a:extLst>
              <a:ext uri="{FF2B5EF4-FFF2-40B4-BE49-F238E27FC236}">
                <a16:creationId xmlns:a16="http://schemas.microsoft.com/office/drawing/2014/main" id="{A48BF6DC-A48C-FFD8-B5C7-AB1154CD4EE4}"/>
              </a:ext>
            </a:extLst>
          </p:cNvPr>
          <p:cNvSpPr txBox="1"/>
          <p:nvPr/>
        </p:nvSpPr>
        <p:spPr>
          <a:xfrm>
            <a:off x="902208" y="573024"/>
            <a:ext cx="10155936" cy="646331"/>
          </a:xfrm>
          <a:prstGeom prst="rect">
            <a:avLst/>
          </a:prstGeom>
          <a:solidFill>
            <a:schemeClr val="accent3">
              <a:lumMod val="40000"/>
              <a:lumOff val="60000"/>
            </a:schemeClr>
          </a:solidFill>
        </p:spPr>
        <p:txBody>
          <a:bodyPr wrap="square" rtlCol="0">
            <a:spAutoFit/>
          </a:bodyPr>
          <a:lstStyle/>
          <a:p>
            <a:pPr algn="ctr"/>
            <a:r>
              <a:rPr lang="en-US" sz="3600" dirty="0"/>
              <a:t>Effect of Expunction</a:t>
            </a:r>
          </a:p>
        </p:txBody>
      </p:sp>
    </p:spTree>
    <p:extLst>
      <p:ext uri="{BB962C8B-B14F-4D97-AF65-F5344CB8AC3E}">
        <p14:creationId xmlns:p14="http://schemas.microsoft.com/office/powerpoint/2010/main" val="165877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803BF-1160-0DF1-02AC-548D57C75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071AB-AAE9-F44D-3B88-275FB0EAFA0D}"/>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1A05EDC4-BEA8-1CC3-EEC3-C22135050141}"/>
              </a:ext>
            </a:extLst>
          </p:cNvPr>
          <p:cNvSpPr>
            <a:spLocks noGrp="1"/>
          </p:cNvSpPr>
          <p:nvPr>
            <p:ph idx="1"/>
          </p:nvPr>
        </p:nvSpPr>
        <p:spPr/>
        <p:txBody>
          <a:bodyPr>
            <a:normAutofit/>
          </a:bodyPr>
          <a:lstStyle/>
          <a:p>
            <a:r>
              <a:rPr lang="en-US" sz="2300" dirty="0"/>
              <a:t>The N.C. Department of Labor’s mission is to foster a safe, healthy, fair and productive North Carolina by:</a:t>
            </a:r>
          </a:p>
          <a:p>
            <a:endParaRPr lang="en-US" sz="2300" dirty="0"/>
          </a:p>
          <a:p>
            <a:pPr marL="457200" indent="-457200">
              <a:buFont typeface="Wingdings" panose="05000000000000000000" pitchFamily="2" charset="2"/>
              <a:buChar char="Ø"/>
            </a:pPr>
            <a:r>
              <a:rPr lang="en-US" sz="2300" dirty="0"/>
              <a:t>Providing responsive, effective and efficient services.</a:t>
            </a:r>
          </a:p>
          <a:p>
            <a:pPr marL="457200" indent="-457200">
              <a:buFont typeface="Wingdings" panose="05000000000000000000" pitchFamily="2" charset="2"/>
              <a:buChar char="Ø"/>
            </a:pPr>
            <a:r>
              <a:rPr lang="en-US" sz="2300" dirty="0"/>
              <a:t>Providing and encouraging quality education and training.</a:t>
            </a:r>
          </a:p>
          <a:p>
            <a:pPr marL="457200" indent="-457200">
              <a:buFont typeface="Wingdings" panose="05000000000000000000" pitchFamily="2" charset="2"/>
              <a:buChar char="Ø"/>
            </a:pPr>
            <a:r>
              <a:rPr lang="en-US" sz="2300" dirty="0"/>
              <a:t>Administering consistently and fairly our regulatory mandates.</a:t>
            </a:r>
          </a:p>
          <a:p>
            <a:pPr marL="457200" indent="-457200">
              <a:buFont typeface="Wingdings" panose="05000000000000000000" pitchFamily="2" charset="2"/>
              <a:buChar char="Ø"/>
            </a:pPr>
            <a:r>
              <a:rPr lang="en-US" sz="2300" dirty="0"/>
              <a:t>Enhancing public confidence in the Department of Labor.</a:t>
            </a:r>
          </a:p>
        </p:txBody>
      </p:sp>
      <p:pic>
        <p:nvPicPr>
          <p:cNvPr id="5" name="Picture 4">
            <a:extLst>
              <a:ext uri="{FF2B5EF4-FFF2-40B4-BE49-F238E27FC236}">
                <a16:creationId xmlns:a16="http://schemas.microsoft.com/office/drawing/2014/main" id="{B79E784E-DFC9-EC45-EDF7-8DBB93D755B9}"/>
              </a:ext>
            </a:extLst>
          </p:cNvPr>
          <p:cNvPicPr>
            <a:picLocks noChangeAspect="1"/>
          </p:cNvPicPr>
          <p:nvPr/>
        </p:nvPicPr>
        <p:blipFill>
          <a:blip r:embed="rId2"/>
          <a:stretch>
            <a:fillRect/>
          </a:stretch>
        </p:blipFill>
        <p:spPr>
          <a:xfrm>
            <a:off x="8903547" y="5530909"/>
            <a:ext cx="2962688" cy="676369"/>
          </a:xfrm>
          <a:prstGeom prst="rect">
            <a:avLst/>
          </a:prstGeom>
        </p:spPr>
      </p:pic>
    </p:spTree>
    <p:extLst>
      <p:ext uri="{BB962C8B-B14F-4D97-AF65-F5344CB8AC3E}">
        <p14:creationId xmlns:p14="http://schemas.microsoft.com/office/powerpoint/2010/main" val="2692502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82617-898A-1849-B052-58A79B56D8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06364E-FA12-B879-B603-A4962FF19CCC}"/>
              </a:ext>
            </a:extLst>
          </p:cNvPr>
          <p:cNvSpPr txBox="1"/>
          <p:nvPr/>
        </p:nvSpPr>
        <p:spPr>
          <a:xfrm>
            <a:off x="902209" y="1721737"/>
            <a:ext cx="10155935" cy="2677656"/>
          </a:xfrm>
          <a:prstGeom prst="rect">
            <a:avLst/>
          </a:prstGeom>
          <a:noFill/>
          <a:ln>
            <a:noFill/>
          </a:ln>
        </p:spPr>
        <p:txBody>
          <a:bodyPr wrap="square" rtlCol="0">
            <a:spAutoFit/>
          </a:bodyPr>
          <a:lstStyle/>
          <a:p>
            <a:pPr algn="just"/>
            <a:r>
              <a:rPr lang="en-US" sz="2400" dirty="0"/>
              <a:t>The Wage and Hour Bureau enforces Medical Payment Law which states t</a:t>
            </a:r>
            <a:r>
              <a:rPr lang="en-US" sz="2400" b="0" i="0" dirty="0">
                <a:solidFill>
                  <a:srgbClr val="212529"/>
                </a:solidFill>
                <a:effectLst/>
              </a:rPr>
              <a:t>hat it shall be unlawful for any employer with twenty-five (25) or more employees to require any applicant for employment to pay the cost of a medical examination or the cost of providing any records required by the employer as a condition of the initial act of hiring.</a:t>
            </a:r>
            <a:endParaRPr lang="en-US" sz="2400" dirty="0"/>
          </a:p>
          <a:p>
            <a:pPr algn="just"/>
            <a:endParaRPr lang="en-US" sz="2400" dirty="0"/>
          </a:p>
          <a:p>
            <a:pPr algn="just"/>
            <a:endParaRPr lang="en-US" sz="2400" dirty="0"/>
          </a:p>
        </p:txBody>
      </p:sp>
      <p:sp>
        <p:nvSpPr>
          <p:cNvPr id="2" name="TextBox 1">
            <a:extLst>
              <a:ext uri="{FF2B5EF4-FFF2-40B4-BE49-F238E27FC236}">
                <a16:creationId xmlns:a16="http://schemas.microsoft.com/office/drawing/2014/main" id="{22754069-7E76-2EF6-063E-F0793D35BC8B}"/>
              </a:ext>
            </a:extLst>
          </p:cNvPr>
          <p:cNvSpPr txBox="1"/>
          <p:nvPr/>
        </p:nvSpPr>
        <p:spPr>
          <a:xfrm>
            <a:off x="902208" y="573024"/>
            <a:ext cx="10155936" cy="646331"/>
          </a:xfrm>
          <a:prstGeom prst="rect">
            <a:avLst/>
          </a:prstGeom>
          <a:solidFill>
            <a:schemeClr val="accent3">
              <a:lumMod val="40000"/>
              <a:lumOff val="60000"/>
            </a:schemeClr>
          </a:solidFill>
        </p:spPr>
        <p:txBody>
          <a:bodyPr wrap="square" rtlCol="0">
            <a:spAutoFit/>
          </a:bodyPr>
          <a:lstStyle/>
          <a:p>
            <a:pPr algn="ctr"/>
            <a:r>
              <a:rPr lang="en-US" sz="3600" dirty="0"/>
              <a:t>Medical Payment Law</a:t>
            </a:r>
          </a:p>
        </p:txBody>
      </p:sp>
    </p:spTree>
    <p:extLst>
      <p:ext uri="{BB962C8B-B14F-4D97-AF65-F5344CB8AC3E}">
        <p14:creationId xmlns:p14="http://schemas.microsoft.com/office/powerpoint/2010/main" val="4019591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37C5-1A6B-ADF6-6E0E-9BB236E682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FEA8C7-AC15-84B6-C2F2-41C645F19F35}"/>
              </a:ext>
            </a:extLst>
          </p:cNvPr>
          <p:cNvSpPr txBox="1"/>
          <p:nvPr/>
        </p:nvSpPr>
        <p:spPr>
          <a:xfrm>
            <a:off x="902209" y="1371782"/>
            <a:ext cx="10155935" cy="4524315"/>
          </a:xfrm>
          <a:prstGeom prst="rect">
            <a:avLst/>
          </a:prstGeom>
          <a:noFill/>
          <a:ln>
            <a:noFill/>
          </a:ln>
        </p:spPr>
        <p:txBody>
          <a:bodyPr wrap="square" rtlCol="0">
            <a:spAutoFit/>
          </a:bodyPr>
          <a:lstStyle/>
          <a:p>
            <a:pPr algn="just"/>
            <a:r>
              <a:rPr lang="en-US" sz="2400" dirty="0"/>
              <a:t>The Wage and Hour Bureau enforces the Private Personnel Services Act which ensures that companies providing such services comply with the licensing and fee requirements. </a:t>
            </a:r>
          </a:p>
          <a:p>
            <a:pPr algn="just"/>
            <a:endParaRPr lang="en-US" sz="2400" dirty="0"/>
          </a:p>
          <a:p>
            <a:pPr algn="just"/>
            <a:r>
              <a:rPr lang="en-US" sz="2400" dirty="0"/>
              <a:t>"Private personnel service" means any business operated in the State of North Carolina by any person for profit which secures employment or holds itself out to applicants as able to secure employment or to provide information or service of any kind purporting to promote, lead to or result in employment for the applicant with any employer other than itself, where any applicant may become liable for the payment of a fee to the private personnel service, either directly or indirectly.</a:t>
            </a:r>
          </a:p>
          <a:p>
            <a:pPr algn="just"/>
            <a:endParaRPr lang="en-US" sz="2400" dirty="0"/>
          </a:p>
        </p:txBody>
      </p:sp>
      <p:sp>
        <p:nvSpPr>
          <p:cNvPr id="2" name="TextBox 1">
            <a:extLst>
              <a:ext uri="{FF2B5EF4-FFF2-40B4-BE49-F238E27FC236}">
                <a16:creationId xmlns:a16="http://schemas.microsoft.com/office/drawing/2014/main" id="{CEEB3408-9107-E24A-3740-170522FF74DC}"/>
              </a:ext>
            </a:extLst>
          </p:cNvPr>
          <p:cNvSpPr txBox="1"/>
          <p:nvPr/>
        </p:nvSpPr>
        <p:spPr>
          <a:xfrm>
            <a:off x="902208" y="573024"/>
            <a:ext cx="10155936" cy="646331"/>
          </a:xfrm>
          <a:prstGeom prst="rect">
            <a:avLst/>
          </a:prstGeom>
          <a:solidFill>
            <a:schemeClr val="accent3">
              <a:lumMod val="40000"/>
              <a:lumOff val="60000"/>
            </a:schemeClr>
          </a:solidFill>
        </p:spPr>
        <p:txBody>
          <a:bodyPr wrap="square" rtlCol="0">
            <a:spAutoFit/>
          </a:bodyPr>
          <a:lstStyle/>
          <a:p>
            <a:pPr algn="ctr"/>
            <a:r>
              <a:rPr lang="en-US" sz="3600" dirty="0"/>
              <a:t>Private Personnel Services </a:t>
            </a:r>
          </a:p>
        </p:txBody>
      </p:sp>
    </p:spTree>
    <p:extLst>
      <p:ext uri="{BB962C8B-B14F-4D97-AF65-F5344CB8AC3E}">
        <p14:creationId xmlns:p14="http://schemas.microsoft.com/office/powerpoint/2010/main" val="1689725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899C-B66A-45D3-3BD2-BEA8F30A50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F87D02-65A9-2733-B819-967ADF2575B1}"/>
              </a:ext>
            </a:extLst>
          </p:cNvPr>
          <p:cNvSpPr txBox="1"/>
          <p:nvPr/>
        </p:nvSpPr>
        <p:spPr>
          <a:xfrm>
            <a:off x="902209" y="1721737"/>
            <a:ext cx="10155935" cy="1200329"/>
          </a:xfrm>
          <a:prstGeom prst="rect">
            <a:avLst/>
          </a:prstGeom>
          <a:noFill/>
          <a:ln>
            <a:noFill/>
          </a:ln>
        </p:spPr>
        <p:txBody>
          <a:bodyPr wrap="square" rtlCol="0">
            <a:spAutoFit/>
          </a:bodyPr>
          <a:lstStyle/>
          <a:p>
            <a:pPr algn="just"/>
            <a:r>
              <a:rPr lang="en-US" sz="2400" dirty="0"/>
              <a:t>The Wage and Hour Bureau handles complaints concerning alleged failure to properly check work authorizations or failure to </a:t>
            </a:r>
            <a:r>
              <a:rPr lang="en-US" sz="2400" i="1" dirty="0"/>
              <a:t>E-Verify</a:t>
            </a:r>
            <a:r>
              <a:rPr lang="en-US" sz="2400" dirty="0"/>
              <a:t>. This applies to businesses with more than 25 employees in a nine-month calendar year. </a:t>
            </a:r>
          </a:p>
        </p:txBody>
      </p:sp>
      <p:sp>
        <p:nvSpPr>
          <p:cNvPr id="2" name="TextBox 1">
            <a:extLst>
              <a:ext uri="{FF2B5EF4-FFF2-40B4-BE49-F238E27FC236}">
                <a16:creationId xmlns:a16="http://schemas.microsoft.com/office/drawing/2014/main" id="{7270784B-7B23-3DC3-E11D-45560D794D51}"/>
              </a:ext>
            </a:extLst>
          </p:cNvPr>
          <p:cNvSpPr txBox="1"/>
          <p:nvPr/>
        </p:nvSpPr>
        <p:spPr>
          <a:xfrm>
            <a:off x="902208" y="573024"/>
            <a:ext cx="10155936" cy="646331"/>
          </a:xfrm>
          <a:prstGeom prst="rect">
            <a:avLst/>
          </a:prstGeom>
          <a:solidFill>
            <a:schemeClr val="accent3">
              <a:lumMod val="40000"/>
              <a:lumOff val="60000"/>
            </a:schemeClr>
          </a:solidFill>
        </p:spPr>
        <p:txBody>
          <a:bodyPr wrap="square" rtlCol="0">
            <a:spAutoFit/>
          </a:bodyPr>
          <a:lstStyle/>
          <a:p>
            <a:pPr algn="ctr"/>
            <a:r>
              <a:rPr lang="en-US" sz="3600" dirty="0"/>
              <a:t>Verification of Work Authorization</a:t>
            </a:r>
          </a:p>
        </p:txBody>
      </p:sp>
    </p:spTree>
    <p:extLst>
      <p:ext uri="{BB962C8B-B14F-4D97-AF65-F5344CB8AC3E}">
        <p14:creationId xmlns:p14="http://schemas.microsoft.com/office/powerpoint/2010/main" val="2537024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A3198-C2AB-2A36-CE3C-44E078317954}"/>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7FB04A53-CC09-8737-AA85-43797B13FAC1}"/>
              </a:ext>
            </a:extLst>
          </p:cNvPr>
          <p:cNvSpPr>
            <a:spLocks noGrp="1" noChangeArrowheads="1"/>
          </p:cNvSpPr>
          <p:nvPr>
            <p:ph type="title"/>
          </p:nvPr>
        </p:nvSpPr>
        <p:spPr/>
        <p:txBody>
          <a:bodyPr rtlCol="0">
            <a:normAutofit/>
          </a:bodyPr>
          <a:lstStyle/>
          <a:p>
            <a:pPr marL="1219200" indent="-1219200">
              <a:defRPr/>
            </a:pPr>
            <a:r>
              <a:rPr lang="en-US" altLang="en-US" sz="2800" dirty="0">
                <a:solidFill>
                  <a:schemeClr val="tx1"/>
                </a:solidFill>
                <a:effectLst>
                  <a:outerShdw blurRad="38100" dist="38100" dir="2700000" algn="tl">
                    <a:srgbClr val="FFFFFF"/>
                  </a:outerShdw>
                </a:effectLst>
                <a:latin typeface="+mn-lt"/>
              </a:rPr>
              <a:t>Online Training Dates</a:t>
            </a:r>
          </a:p>
        </p:txBody>
      </p:sp>
      <p:sp>
        <p:nvSpPr>
          <p:cNvPr id="47108" name="Rectangle 4">
            <a:extLst>
              <a:ext uri="{FF2B5EF4-FFF2-40B4-BE49-F238E27FC236}">
                <a16:creationId xmlns:a16="http://schemas.microsoft.com/office/drawing/2014/main" id="{56A017D2-D6B0-A67A-6B2C-6462CB92C814}"/>
              </a:ext>
            </a:extLst>
          </p:cNvPr>
          <p:cNvSpPr>
            <a:spLocks noGrp="1" noChangeArrowheads="1"/>
          </p:cNvSpPr>
          <p:nvPr>
            <p:ph sz="quarter" idx="4"/>
          </p:nvPr>
        </p:nvSpPr>
        <p:spPr>
          <a:xfrm>
            <a:off x="1188720" y="1881780"/>
            <a:ext cx="9966960" cy="3378200"/>
          </a:xfrm>
        </p:spPr>
        <p:txBody>
          <a:bodyPr rtlCol="0">
            <a:normAutofit/>
          </a:bodyPr>
          <a:lstStyle/>
          <a:p>
            <a:pPr marL="0" indent="0" fontAlgn="auto">
              <a:lnSpc>
                <a:spcPct val="110000"/>
              </a:lnSpc>
              <a:spcBef>
                <a:spcPts val="0"/>
              </a:spcBef>
              <a:spcAft>
                <a:spcPts val="0"/>
              </a:spcAft>
              <a:buFontTx/>
              <a:buNone/>
              <a:defRPr/>
            </a:pPr>
            <a:r>
              <a:rPr lang="en-US" altLang="en-US" dirty="0"/>
              <a:t>The Wage and Hour Bureau offers a monthly presentation on the Wage and Hour Laws, every third Thursday of each month at 1pm.</a:t>
            </a:r>
          </a:p>
          <a:p>
            <a:pPr fontAlgn="auto">
              <a:lnSpc>
                <a:spcPct val="110000"/>
              </a:lnSpc>
              <a:spcBef>
                <a:spcPts val="0"/>
              </a:spcBef>
              <a:spcAft>
                <a:spcPts val="0"/>
              </a:spcAft>
              <a:buFontTx/>
              <a:buNone/>
              <a:defRPr/>
            </a:pPr>
            <a:endParaRPr lang="en-US" altLang="en-US" dirty="0"/>
          </a:p>
          <a:p>
            <a:pPr fontAlgn="auto">
              <a:lnSpc>
                <a:spcPct val="110000"/>
              </a:lnSpc>
              <a:spcBef>
                <a:spcPts val="0"/>
              </a:spcBef>
              <a:spcAft>
                <a:spcPts val="0"/>
              </a:spcAft>
              <a:buFontTx/>
              <a:buNone/>
              <a:defRPr/>
            </a:pPr>
            <a:r>
              <a:rPr lang="en-US" altLang="en-US" dirty="0"/>
              <a:t>To register, please visit our website at </a:t>
            </a:r>
            <a:r>
              <a:rPr lang="en-US" altLang="en-US" dirty="0">
                <a:hlinkClick r:id="rId3"/>
              </a:rPr>
              <a:t>www.labor.nc.gov</a:t>
            </a:r>
            <a:r>
              <a:rPr lang="en-US" altLang="en-US" dirty="0"/>
              <a:t>. </a:t>
            </a:r>
          </a:p>
          <a:p>
            <a:pPr fontAlgn="auto">
              <a:lnSpc>
                <a:spcPct val="110000"/>
              </a:lnSpc>
              <a:spcBef>
                <a:spcPts val="0"/>
              </a:spcBef>
              <a:spcAft>
                <a:spcPts val="0"/>
              </a:spcAft>
              <a:buFontTx/>
              <a:buNone/>
              <a:defRPr/>
            </a:pPr>
            <a:endParaRPr lang="en-US" altLang="en-US" dirty="0"/>
          </a:p>
          <a:p>
            <a:pPr marL="0" indent="0" algn="just" fontAlgn="auto">
              <a:lnSpc>
                <a:spcPct val="110000"/>
              </a:lnSpc>
              <a:spcBef>
                <a:spcPts val="0"/>
              </a:spcBef>
              <a:spcAft>
                <a:spcPts val="0"/>
              </a:spcAft>
              <a:buFontTx/>
              <a:buNone/>
              <a:defRPr/>
            </a:pPr>
            <a:r>
              <a:rPr lang="en-US" altLang="en-US" dirty="0"/>
              <a:t>In person and/or virtual presentations can be requested. To submit a request, please visit our website at </a:t>
            </a:r>
            <a:r>
              <a:rPr lang="en-US" altLang="en-US" dirty="0">
                <a:hlinkClick r:id="rId3"/>
              </a:rPr>
              <a:t>www.labor.nc.gov</a:t>
            </a:r>
            <a:r>
              <a:rPr lang="en-US" altLang="en-US" dirty="0"/>
              <a:t>. </a:t>
            </a:r>
          </a:p>
          <a:p>
            <a:pPr fontAlgn="auto">
              <a:lnSpc>
                <a:spcPct val="110000"/>
              </a:lnSpc>
              <a:spcBef>
                <a:spcPts val="0"/>
              </a:spcBef>
              <a:spcAft>
                <a:spcPts val="0"/>
              </a:spcAft>
              <a:buFontTx/>
              <a:buNone/>
              <a:defRPr/>
            </a:pPr>
            <a:r>
              <a:rPr lang="en-US" altLang="en-US" dirty="0"/>
              <a:t> </a:t>
            </a:r>
            <a:endParaRPr lang="en-US" altLang="en-US" i="1" u="sng" dirty="0">
              <a:solidFill>
                <a:schemeClr val="tx1">
                  <a:lumMod val="85000"/>
                  <a:lumOff val="15000"/>
                </a:schemeClr>
              </a:solidFill>
            </a:endParaRPr>
          </a:p>
        </p:txBody>
      </p:sp>
      <p:sp>
        <p:nvSpPr>
          <p:cNvPr id="70662" name="Slide Number Placeholder 6">
            <a:extLst>
              <a:ext uri="{FF2B5EF4-FFF2-40B4-BE49-F238E27FC236}">
                <a16:creationId xmlns:a16="http://schemas.microsoft.com/office/drawing/2014/main" id="{787C7A8E-6860-3E20-5061-C3C9EBAFA3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48DECDED-5BD3-41E4-92C2-F8398E7E1960}" type="slidenum">
              <a:rPr lang="en-US" altLang="en-US"/>
              <a:pPr fontAlgn="base">
                <a:spcBef>
                  <a:spcPct val="0"/>
                </a:spcBef>
                <a:spcAft>
                  <a:spcPct val="0"/>
                </a:spcAft>
              </a:pPr>
              <a:t>43</a:t>
            </a:fld>
            <a:endParaRPr lang="en-US" altLang="en-US"/>
          </a:p>
        </p:txBody>
      </p:sp>
    </p:spTree>
    <p:extLst>
      <p:ext uri="{BB962C8B-B14F-4D97-AF65-F5344CB8AC3E}">
        <p14:creationId xmlns:p14="http://schemas.microsoft.com/office/powerpoint/2010/main" val="3051173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CD55931-4337-4A2F-920A-48C70DB8D901}"/>
              </a:ext>
            </a:extLst>
          </p:cNvPr>
          <p:cNvSpPr>
            <a:spLocks noGrp="1" noChangeArrowheads="1"/>
          </p:cNvSpPr>
          <p:nvPr>
            <p:ph type="title"/>
          </p:nvPr>
        </p:nvSpPr>
        <p:spPr/>
        <p:txBody>
          <a:bodyPr rtlCol="0">
            <a:normAutofit/>
          </a:bodyPr>
          <a:lstStyle/>
          <a:p>
            <a:pPr marL="1219200" indent="-1219200">
              <a:defRPr/>
            </a:pPr>
            <a:r>
              <a:rPr lang="en-US" altLang="en-US" sz="2800" dirty="0">
                <a:solidFill>
                  <a:schemeClr val="tx1"/>
                </a:solidFill>
                <a:effectLst>
                  <a:outerShdw blurRad="38100" dist="38100" dir="2700000" algn="tl">
                    <a:srgbClr val="FFFFFF"/>
                  </a:outerShdw>
                </a:effectLst>
                <a:latin typeface="+mn-lt"/>
              </a:rPr>
              <a:t>Where to get more information</a:t>
            </a:r>
          </a:p>
        </p:txBody>
      </p:sp>
      <p:sp>
        <p:nvSpPr>
          <p:cNvPr id="47107" name="Rectangle 3">
            <a:extLst>
              <a:ext uri="{FF2B5EF4-FFF2-40B4-BE49-F238E27FC236}">
                <a16:creationId xmlns:a16="http://schemas.microsoft.com/office/drawing/2014/main" id="{5F0FB5BB-8623-4C40-AC54-A303978833C1}"/>
              </a:ext>
            </a:extLst>
          </p:cNvPr>
          <p:cNvSpPr>
            <a:spLocks noGrp="1" noChangeArrowheads="1"/>
          </p:cNvSpPr>
          <p:nvPr>
            <p:ph sz="half" idx="2"/>
          </p:nvPr>
        </p:nvSpPr>
        <p:spPr>
          <a:xfrm>
            <a:off x="6640285" y="1881780"/>
            <a:ext cx="5107577" cy="3378200"/>
          </a:xfrm>
        </p:spPr>
        <p:txBody>
          <a:bodyPr rtlCol="0">
            <a:normAutofit/>
          </a:bodyPr>
          <a:lstStyle/>
          <a:p>
            <a:pPr fontAlgn="auto">
              <a:lnSpc>
                <a:spcPct val="110000"/>
              </a:lnSpc>
              <a:spcBef>
                <a:spcPts val="0"/>
              </a:spcBef>
              <a:spcAft>
                <a:spcPts val="0"/>
              </a:spcAft>
              <a:buFontTx/>
              <a:buNone/>
              <a:defRPr/>
            </a:pPr>
            <a:r>
              <a:rPr lang="en-US" altLang="en-US" dirty="0">
                <a:solidFill>
                  <a:schemeClr val="tx1">
                    <a:lumMod val="85000"/>
                    <a:lumOff val="15000"/>
                  </a:schemeClr>
                </a:solidFill>
              </a:rPr>
              <a:t>US Department of Labor</a:t>
            </a:r>
          </a:p>
          <a:p>
            <a:pPr fontAlgn="auto">
              <a:lnSpc>
                <a:spcPct val="110000"/>
              </a:lnSpc>
              <a:spcBef>
                <a:spcPts val="0"/>
              </a:spcBef>
              <a:spcAft>
                <a:spcPts val="0"/>
              </a:spcAft>
              <a:buFontTx/>
              <a:buNone/>
              <a:defRPr/>
            </a:pPr>
            <a:r>
              <a:rPr lang="en-US" altLang="en-US" dirty="0">
                <a:solidFill>
                  <a:schemeClr val="tx1">
                    <a:lumMod val="85000"/>
                    <a:lumOff val="15000"/>
                  </a:schemeClr>
                </a:solidFill>
              </a:rPr>
              <a:t>Wage and Hour Division</a:t>
            </a:r>
          </a:p>
          <a:p>
            <a:pPr fontAlgn="auto">
              <a:lnSpc>
                <a:spcPct val="110000"/>
              </a:lnSpc>
              <a:spcBef>
                <a:spcPts val="0"/>
              </a:spcBef>
              <a:spcAft>
                <a:spcPts val="0"/>
              </a:spcAft>
              <a:buFontTx/>
              <a:buNone/>
              <a:defRPr/>
            </a:pPr>
            <a:endParaRPr lang="en-US" altLang="en-US" dirty="0">
              <a:solidFill>
                <a:schemeClr val="tx1">
                  <a:lumMod val="85000"/>
                  <a:lumOff val="15000"/>
                </a:schemeClr>
              </a:solidFill>
            </a:endParaRPr>
          </a:p>
          <a:p>
            <a:pPr fontAlgn="auto">
              <a:lnSpc>
                <a:spcPct val="110000"/>
              </a:lnSpc>
              <a:spcBef>
                <a:spcPts val="0"/>
              </a:spcBef>
              <a:spcAft>
                <a:spcPts val="0"/>
              </a:spcAft>
              <a:buFontTx/>
              <a:buNone/>
              <a:defRPr/>
            </a:pPr>
            <a:r>
              <a:rPr lang="en-US" altLang="en-US" dirty="0">
                <a:solidFill>
                  <a:schemeClr val="tx1">
                    <a:lumMod val="85000"/>
                    <a:lumOff val="15000"/>
                  </a:schemeClr>
                </a:solidFill>
              </a:rPr>
              <a:t> 1-866-4-USWAGE </a:t>
            </a:r>
          </a:p>
          <a:p>
            <a:pPr fontAlgn="auto">
              <a:lnSpc>
                <a:spcPct val="110000"/>
              </a:lnSpc>
              <a:spcBef>
                <a:spcPts val="0"/>
              </a:spcBef>
              <a:spcAft>
                <a:spcPts val="0"/>
              </a:spcAft>
              <a:buFontTx/>
              <a:buNone/>
              <a:defRPr/>
            </a:pPr>
            <a:r>
              <a:rPr lang="en-US" altLang="en-US" dirty="0">
                <a:solidFill>
                  <a:schemeClr val="tx1">
                    <a:lumMod val="85000"/>
                    <a:lumOff val="15000"/>
                  </a:schemeClr>
                </a:solidFill>
              </a:rPr>
              <a:t> (1-866-487-9243)</a:t>
            </a:r>
          </a:p>
          <a:p>
            <a:pPr fontAlgn="auto">
              <a:lnSpc>
                <a:spcPct val="110000"/>
              </a:lnSpc>
              <a:spcBef>
                <a:spcPts val="0"/>
              </a:spcBef>
              <a:spcAft>
                <a:spcPts val="0"/>
              </a:spcAft>
              <a:buFontTx/>
              <a:buNone/>
              <a:defRPr/>
            </a:pPr>
            <a:endParaRPr lang="en-US" altLang="en-US" dirty="0">
              <a:solidFill>
                <a:schemeClr val="tx1">
                  <a:lumMod val="85000"/>
                  <a:lumOff val="15000"/>
                </a:schemeClr>
              </a:solidFill>
            </a:endParaRPr>
          </a:p>
          <a:p>
            <a:pPr fontAlgn="auto">
              <a:lnSpc>
                <a:spcPct val="110000"/>
              </a:lnSpc>
              <a:spcBef>
                <a:spcPts val="0"/>
              </a:spcBef>
              <a:spcAft>
                <a:spcPts val="0"/>
              </a:spcAft>
              <a:buFontTx/>
              <a:buNone/>
              <a:defRPr/>
            </a:pPr>
            <a:endParaRPr lang="en-US" altLang="en-US" dirty="0">
              <a:solidFill>
                <a:schemeClr val="tx1">
                  <a:lumMod val="85000"/>
                  <a:lumOff val="15000"/>
                </a:schemeClr>
              </a:solidFill>
            </a:endParaRPr>
          </a:p>
          <a:p>
            <a:pPr fontAlgn="auto">
              <a:lnSpc>
                <a:spcPct val="110000"/>
              </a:lnSpc>
              <a:spcBef>
                <a:spcPts val="0"/>
              </a:spcBef>
              <a:spcAft>
                <a:spcPts val="0"/>
              </a:spcAft>
              <a:buFontTx/>
              <a:buNone/>
              <a:defRPr/>
            </a:pPr>
            <a:r>
              <a:rPr lang="en-US" altLang="en-US" dirty="0">
                <a:solidFill>
                  <a:schemeClr val="tx1">
                    <a:lumMod val="85000"/>
                    <a:lumOff val="15000"/>
                  </a:schemeClr>
                </a:solidFill>
              </a:rPr>
              <a:t>USDOL Web Site: </a:t>
            </a:r>
            <a:r>
              <a:rPr lang="en-US" altLang="en-US" u="sng" dirty="0">
                <a:solidFill>
                  <a:schemeClr val="tx1">
                    <a:lumMod val="85000"/>
                    <a:lumOff val="15000"/>
                  </a:schemeClr>
                </a:solidFill>
              </a:rPr>
              <a:t>www.dol.gov/agencies/whd</a:t>
            </a:r>
          </a:p>
          <a:p>
            <a:pPr algn="ctr" fontAlgn="auto">
              <a:buFontTx/>
              <a:buNone/>
              <a:defRPr/>
            </a:pPr>
            <a:endParaRPr lang="en-US" altLang="en-US" dirty="0">
              <a:solidFill>
                <a:schemeClr val="tx1">
                  <a:lumMod val="85000"/>
                  <a:lumOff val="15000"/>
                </a:schemeClr>
              </a:solidFill>
            </a:endParaRPr>
          </a:p>
        </p:txBody>
      </p:sp>
      <p:sp>
        <p:nvSpPr>
          <p:cNvPr id="47108" name="Rectangle 4">
            <a:extLst>
              <a:ext uri="{FF2B5EF4-FFF2-40B4-BE49-F238E27FC236}">
                <a16:creationId xmlns:a16="http://schemas.microsoft.com/office/drawing/2014/main" id="{18AFC3BE-8BF2-4140-891D-62239DB11805}"/>
              </a:ext>
            </a:extLst>
          </p:cNvPr>
          <p:cNvSpPr>
            <a:spLocks noGrp="1" noChangeArrowheads="1"/>
          </p:cNvSpPr>
          <p:nvPr>
            <p:ph sz="quarter" idx="4"/>
          </p:nvPr>
        </p:nvSpPr>
        <p:spPr>
          <a:xfrm>
            <a:off x="1188720" y="1881780"/>
            <a:ext cx="4937760" cy="3378200"/>
          </a:xfrm>
        </p:spPr>
        <p:txBody>
          <a:bodyPr rtlCol="0">
            <a:normAutofit/>
          </a:bodyPr>
          <a:lstStyle/>
          <a:p>
            <a:pPr fontAlgn="auto">
              <a:lnSpc>
                <a:spcPct val="110000"/>
              </a:lnSpc>
              <a:spcBef>
                <a:spcPts val="0"/>
              </a:spcBef>
              <a:spcAft>
                <a:spcPts val="0"/>
              </a:spcAft>
              <a:buFontTx/>
              <a:buNone/>
              <a:defRPr/>
            </a:pPr>
            <a:r>
              <a:rPr lang="en-US" altLang="en-US" sz="2200" dirty="0">
                <a:solidFill>
                  <a:schemeClr val="tx1">
                    <a:lumMod val="85000"/>
                    <a:lumOff val="15000"/>
                  </a:schemeClr>
                </a:solidFill>
              </a:rPr>
              <a:t>  </a:t>
            </a:r>
            <a:r>
              <a:rPr lang="en-US" altLang="en-US" dirty="0"/>
              <a:t>NC Department of Labor</a:t>
            </a:r>
          </a:p>
          <a:p>
            <a:pPr fontAlgn="auto">
              <a:lnSpc>
                <a:spcPct val="110000"/>
              </a:lnSpc>
              <a:spcBef>
                <a:spcPts val="0"/>
              </a:spcBef>
              <a:spcAft>
                <a:spcPts val="0"/>
              </a:spcAft>
              <a:buFontTx/>
              <a:buNone/>
              <a:defRPr/>
            </a:pPr>
            <a:r>
              <a:rPr lang="en-US" altLang="en-US" dirty="0"/>
              <a:t>  Wage and Hour Bureau</a:t>
            </a:r>
          </a:p>
          <a:p>
            <a:pPr fontAlgn="auto">
              <a:lnSpc>
                <a:spcPct val="110000"/>
              </a:lnSpc>
              <a:spcBef>
                <a:spcPts val="0"/>
              </a:spcBef>
              <a:spcAft>
                <a:spcPts val="0"/>
              </a:spcAft>
              <a:buFontTx/>
              <a:buNone/>
              <a:defRPr/>
            </a:pPr>
            <a:r>
              <a:rPr lang="en-US" altLang="en-US" dirty="0"/>
              <a:t>  </a:t>
            </a:r>
          </a:p>
          <a:p>
            <a:pPr fontAlgn="auto">
              <a:lnSpc>
                <a:spcPct val="110000"/>
              </a:lnSpc>
              <a:spcBef>
                <a:spcPts val="0"/>
              </a:spcBef>
              <a:spcAft>
                <a:spcPts val="0"/>
              </a:spcAft>
              <a:buFontTx/>
              <a:buNone/>
              <a:defRPr/>
            </a:pPr>
            <a:r>
              <a:rPr lang="en-US" altLang="en-US" dirty="0">
                <a:solidFill>
                  <a:schemeClr val="tx1">
                    <a:lumMod val="85000"/>
                    <a:lumOff val="15000"/>
                  </a:schemeClr>
                </a:solidFill>
              </a:rPr>
              <a:t>  1101 Mail Service Center</a:t>
            </a:r>
          </a:p>
          <a:p>
            <a:pPr fontAlgn="auto">
              <a:lnSpc>
                <a:spcPct val="110000"/>
              </a:lnSpc>
              <a:spcBef>
                <a:spcPts val="0"/>
              </a:spcBef>
              <a:spcAft>
                <a:spcPts val="0"/>
              </a:spcAft>
              <a:buFontTx/>
              <a:buNone/>
              <a:defRPr/>
            </a:pPr>
            <a:r>
              <a:rPr lang="en-US" altLang="en-US" dirty="0">
                <a:solidFill>
                  <a:schemeClr val="tx1">
                    <a:lumMod val="85000"/>
                    <a:lumOff val="15000"/>
                  </a:schemeClr>
                </a:solidFill>
              </a:rPr>
              <a:t>  Raleigh, NC 27699‑1101</a:t>
            </a:r>
          </a:p>
          <a:p>
            <a:pPr fontAlgn="auto">
              <a:lnSpc>
                <a:spcPct val="110000"/>
              </a:lnSpc>
              <a:spcBef>
                <a:spcPts val="0"/>
              </a:spcBef>
              <a:spcAft>
                <a:spcPts val="0"/>
              </a:spcAft>
              <a:buFontTx/>
              <a:buNone/>
              <a:defRPr/>
            </a:pPr>
            <a:r>
              <a:rPr lang="en-US" altLang="en-US" dirty="0">
                <a:solidFill>
                  <a:schemeClr val="tx1">
                    <a:lumMod val="85000"/>
                    <a:lumOff val="15000"/>
                  </a:schemeClr>
                </a:solidFill>
              </a:rPr>
              <a:t>  1-800-625-2267</a:t>
            </a:r>
          </a:p>
          <a:p>
            <a:pPr fontAlgn="auto">
              <a:lnSpc>
                <a:spcPct val="110000"/>
              </a:lnSpc>
              <a:spcBef>
                <a:spcPts val="0"/>
              </a:spcBef>
              <a:spcAft>
                <a:spcPts val="0"/>
              </a:spcAft>
              <a:buFontTx/>
              <a:buNone/>
              <a:defRPr/>
            </a:pPr>
            <a:endParaRPr lang="en-US" altLang="en-US" dirty="0">
              <a:solidFill>
                <a:schemeClr val="tx1">
                  <a:lumMod val="85000"/>
                  <a:lumOff val="15000"/>
                </a:schemeClr>
              </a:solidFill>
            </a:endParaRPr>
          </a:p>
          <a:p>
            <a:pPr fontAlgn="auto">
              <a:lnSpc>
                <a:spcPct val="110000"/>
              </a:lnSpc>
              <a:spcBef>
                <a:spcPts val="0"/>
              </a:spcBef>
              <a:spcAft>
                <a:spcPts val="0"/>
              </a:spcAft>
              <a:buFontTx/>
              <a:buNone/>
              <a:defRPr/>
            </a:pPr>
            <a:r>
              <a:rPr lang="en-US" altLang="en-US" dirty="0">
                <a:solidFill>
                  <a:schemeClr val="tx1">
                    <a:lumMod val="85000"/>
                    <a:lumOff val="15000"/>
                  </a:schemeClr>
                </a:solidFill>
              </a:rPr>
              <a:t>	NCDOL Web Site:  </a:t>
            </a:r>
            <a:r>
              <a:rPr lang="en-US" altLang="en-US" u="sng" dirty="0"/>
              <a:t>www. labor.nc.gov</a:t>
            </a:r>
            <a:endParaRPr lang="en-US" altLang="en-US" i="1" u="sng" dirty="0">
              <a:solidFill>
                <a:schemeClr val="tx1">
                  <a:lumMod val="85000"/>
                  <a:lumOff val="15000"/>
                </a:schemeClr>
              </a:solidFill>
            </a:endParaRPr>
          </a:p>
        </p:txBody>
      </p:sp>
      <p:sp>
        <p:nvSpPr>
          <p:cNvPr id="70662" name="Slide Number Placeholder 6">
            <a:extLst>
              <a:ext uri="{FF2B5EF4-FFF2-40B4-BE49-F238E27FC236}">
                <a16:creationId xmlns:a16="http://schemas.microsoft.com/office/drawing/2014/main" id="{9303CAFE-DFB3-4B15-9FB7-F87F6BD01F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48DECDED-5BD3-41E4-92C2-F8398E7E1960}" type="slidenum">
              <a:rPr lang="en-US" altLang="en-US"/>
              <a:pPr fontAlgn="base">
                <a:spcBef>
                  <a:spcPct val="0"/>
                </a:spcBef>
                <a:spcAft>
                  <a:spcPct val="0"/>
                </a:spcAft>
              </a:pPr>
              <a:t>44</a:t>
            </a:fld>
            <a:endParaRPr lang="en-US" altLang="en-US"/>
          </a:p>
        </p:txBody>
      </p:sp>
    </p:spTree>
    <p:extLst>
      <p:ext uri="{BB962C8B-B14F-4D97-AF65-F5344CB8AC3E}">
        <p14:creationId xmlns:p14="http://schemas.microsoft.com/office/powerpoint/2010/main" val="2218113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EEC3-4D31-8A66-57E7-288FE2AA03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BB3F8E-96E2-105A-81E8-42C20F158737}"/>
              </a:ext>
            </a:extLst>
          </p:cNvPr>
          <p:cNvPicPr>
            <a:picLocks noChangeAspect="1"/>
          </p:cNvPicPr>
          <p:nvPr/>
        </p:nvPicPr>
        <p:blipFill>
          <a:blip r:embed="rId3"/>
          <a:stretch>
            <a:fillRect/>
          </a:stretch>
        </p:blipFill>
        <p:spPr>
          <a:xfrm>
            <a:off x="8013418" y="4498918"/>
            <a:ext cx="3646143" cy="824345"/>
          </a:xfrm>
          <a:prstGeom prst="rect">
            <a:avLst/>
          </a:prstGeom>
        </p:spPr>
      </p:pic>
      <p:sp>
        <p:nvSpPr>
          <p:cNvPr id="3" name="TextBox 2">
            <a:extLst>
              <a:ext uri="{FF2B5EF4-FFF2-40B4-BE49-F238E27FC236}">
                <a16:creationId xmlns:a16="http://schemas.microsoft.com/office/drawing/2014/main" id="{7F1FDE10-2F78-5A0B-8C9D-93D0F2E6458E}"/>
              </a:ext>
            </a:extLst>
          </p:cNvPr>
          <p:cNvSpPr txBox="1"/>
          <p:nvPr/>
        </p:nvSpPr>
        <p:spPr>
          <a:xfrm>
            <a:off x="7597645" y="4972875"/>
            <a:ext cx="3913632" cy="369332"/>
          </a:xfrm>
          <a:prstGeom prst="rect">
            <a:avLst/>
          </a:prstGeom>
          <a:noFill/>
          <a:ln>
            <a:noFill/>
          </a:ln>
        </p:spPr>
        <p:txBody>
          <a:bodyPr wrap="square" rtlCol="0">
            <a:spAutoFit/>
          </a:bodyPr>
          <a:lstStyle/>
          <a:p>
            <a:pPr algn="r"/>
            <a:r>
              <a:rPr lang="en-US" dirty="0"/>
              <a:t>Josh Dobson, Commissioner</a:t>
            </a:r>
          </a:p>
        </p:txBody>
      </p:sp>
      <p:sp>
        <p:nvSpPr>
          <p:cNvPr id="7" name="TextBox 6">
            <a:extLst>
              <a:ext uri="{FF2B5EF4-FFF2-40B4-BE49-F238E27FC236}">
                <a16:creationId xmlns:a16="http://schemas.microsoft.com/office/drawing/2014/main" id="{04CB8777-00AB-33FD-B5F2-4895D10B8896}"/>
              </a:ext>
            </a:extLst>
          </p:cNvPr>
          <p:cNvSpPr txBox="1"/>
          <p:nvPr/>
        </p:nvSpPr>
        <p:spPr>
          <a:xfrm>
            <a:off x="1168400" y="1534737"/>
            <a:ext cx="9855200" cy="2539157"/>
          </a:xfrm>
          <a:prstGeom prst="rect">
            <a:avLst/>
          </a:prstGeom>
          <a:noFill/>
        </p:spPr>
        <p:txBody>
          <a:bodyPr wrap="square" rtlCol="0">
            <a:spAutoFit/>
          </a:bodyPr>
          <a:lstStyle/>
          <a:p>
            <a:pPr algn="ctr"/>
            <a:r>
              <a:rPr lang="en-US" sz="3700" dirty="0">
                <a:solidFill>
                  <a:schemeClr val="accent1"/>
                </a:solidFill>
              </a:rPr>
              <a:t>Thank you for attending the </a:t>
            </a:r>
          </a:p>
          <a:p>
            <a:pPr algn="ctr"/>
            <a:r>
              <a:rPr lang="en-US" sz="3700" dirty="0">
                <a:solidFill>
                  <a:schemeClr val="accent1"/>
                </a:solidFill>
              </a:rPr>
              <a:t>North Carolina Wage and Hour Laws</a:t>
            </a:r>
          </a:p>
          <a:p>
            <a:pPr algn="ctr"/>
            <a:r>
              <a:rPr lang="en-US" sz="3700" dirty="0">
                <a:solidFill>
                  <a:schemeClr val="accent1"/>
                </a:solidFill>
              </a:rPr>
              <a:t>What You Should Know</a:t>
            </a:r>
            <a:endParaRPr lang="en-US" sz="2000" dirty="0"/>
          </a:p>
          <a:p>
            <a:pPr algn="ctr"/>
            <a:endParaRPr lang="en-US" sz="2400" dirty="0">
              <a:solidFill>
                <a:schemeClr val="accent1"/>
              </a:solidFill>
            </a:endParaRPr>
          </a:p>
          <a:p>
            <a:pPr algn="ctr"/>
            <a:r>
              <a:rPr lang="en-US" sz="2400" dirty="0">
                <a:solidFill>
                  <a:schemeClr val="accent1"/>
                </a:solidFill>
              </a:rPr>
              <a:t>North Carolina Wage and Hour Bureau</a:t>
            </a:r>
          </a:p>
        </p:txBody>
      </p:sp>
    </p:spTree>
    <p:extLst>
      <p:ext uri="{BB962C8B-B14F-4D97-AF65-F5344CB8AC3E}">
        <p14:creationId xmlns:p14="http://schemas.microsoft.com/office/powerpoint/2010/main" val="279508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0A9D-DF3B-9026-128B-07202A913160}"/>
              </a:ext>
            </a:extLst>
          </p:cNvPr>
          <p:cNvSpPr>
            <a:spLocks noGrp="1"/>
          </p:cNvSpPr>
          <p:nvPr>
            <p:ph type="title"/>
          </p:nvPr>
        </p:nvSpPr>
        <p:spPr/>
        <p:txBody>
          <a:bodyPr/>
          <a:lstStyle/>
          <a:p>
            <a:r>
              <a:rPr lang="en-US" dirty="0"/>
              <a:t>Overview - Wage and Hour Bureau</a:t>
            </a:r>
          </a:p>
        </p:txBody>
      </p:sp>
      <p:sp>
        <p:nvSpPr>
          <p:cNvPr id="3" name="Content Placeholder 2">
            <a:extLst>
              <a:ext uri="{FF2B5EF4-FFF2-40B4-BE49-F238E27FC236}">
                <a16:creationId xmlns:a16="http://schemas.microsoft.com/office/drawing/2014/main" id="{DE1FC769-D84C-EC3C-366A-526F6B83EC22}"/>
              </a:ext>
            </a:extLst>
          </p:cNvPr>
          <p:cNvSpPr>
            <a:spLocks noGrp="1"/>
          </p:cNvSpPr>
          <p:nvPr>
            <p:ph idx="1"/>
          </p:nvPr>
        </p:nvSpPr>
        <p:spPr/>
        <p:txBody>
          <a:bodyPr>
            <a:normAutofit fontScale="92500" lnSpcReduction="10000"/>
          </a:bodyPr>
          <a:lstStyle/>
          <a:p>
            <a:pPr algn="just"/>
            <a:r>
              <a:rPr lang="en-US" dirty="0"/>
              <a:t>The Wage and Hour Bureau primarily administers the NC Wage and Hour Act. The Wage and Hour Act consists of statutes that enforce minimum wage, overtime, recordkeeping, wage payment and youth employment.</a:t>
            </a:r>
          </a:p>
          <a:p>
            <a:pPr algn="just"/>
            <a:r>
              <a:rPr lang="en-US" dirty="0"/>
              <a:t>The Wage and Hour Bureau consists of eight case analysts, an administrative assistant, ten investigators, five senior investigators, an administrative supervisor, two district supervisors, a deputy administrator and an administrator.</a:t>
            </a:r>
          </a:p>
          <a:p>
            <a:pPr algn="just"/>
            <a:r>
              <a:rPr lang="en-US" dirty="0"/>
              <a:t>The case analysts make up the Wage and Hour call center. They are the first point of contact for most customers. The call center is open Monday through Friday, between the hours of 8am and 4:45pm. The case analysts answer questions regarding the Wage and Hour laws, enter complaints, contact employers to advise them of complaints filed and refer callers to other state and federal agencies. 	</a:t>
            </a:r>
          </a:p>
          <a:p>
            <a:pPr algn="just"/>
            <a:r>
              <a:rPr lang="en-US" dirty="0"/>
              <a:t>Investigators investigate complaints filed with the Wage and Hour Bureau. They also educate employers, employees and youth of the Wage and Hour laws, through online and onsite presentations. </a:t>
            </a:r>
          </a:p>
        </p:txBody>
      </p:sp>
    </p:spTree>
    <p:extLst>
      <p:ext uri="{BB962C8B-B14F-4D97-AF65-F5344CB8AC3E}">
        <p14:creationId xmlns:p14="http://schemas.microsoft.com/office/powerpoint/2010/main" val="95777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A850-B68C-49F4-95A4-5816F43D238A}"/>
              </a:ext>
            </a:extLst>
          </p:cNvPr>
          <p:cNvSpPr>
            <a:spLocks noGrp="1"/>
          </p:cNvSpPr>
          <p:nvPr>
            <p:ph type="title" idx="4294967295"/>
          </p:nvPr>
        </p:nvSpPr>
        <p:spPr>
          <a:xfrm>
            <a:off x="490151" y="424583"/>
            <a:ext cx="10990649" cy="636974"/>
          </a:xfrm>
        </p:spPr>
        <p:txBody>
          <a:bodyPr>
            <a:normAutofit/>
          </a:bodyPr>
          <a:lstStyle/>
          <a:p>
            <a:r>
              <a:rPr lang="en-US" sz="3800" dirty="0"/>
              <a:t>Overview – NCDOL Wage and Hour Bureau</a:t>
            </a:r>
          </a:p>
        </p:txBody>
      </p:sp>
      <p:sp>
        <p:nvSpPr>
          <p:cNvPr id="4" name="Rectangle 3">
            <a:extLst>
              <a:ext uri="{FF2B5EF4-FFF2-40B4-BE49-F238E27FC236}">
                <a16:creationId xmlns:a16="http://schemas.microsoft.com/office/drawing/2014/main" id="{DD0D84E8-2646-4D48-80E0-59D75A127129}"/>
              </a:ext>
            </a:extLst>
          </p:cNvPr>
          <p:cNvSpPr/>
          <p:nvPr/>
        </p:nvSpPr>
        <p:spPr>
          <a:xfrm>
            <a:off x="490151" y="977498"/>
            <a:ext cx="10726489" cy="4832092"/>
          </a:xfrm>
          <a:prstGeom prst="rect">
            <a:avLst/>
          </a:prstGeom>
        </p:spPr>
        <p:txBody>
          <a:bodyPr wrap="square">
            <a:spAutoFit/>
          </a:bodyPr>
          <a:lstStyle/>
          <a:p>
            <a:pPr algn="just"/>
            <a:r>
              <a:rPr lang="en-US" sz="2200" dirty="0"/>
              <a:t>The Wage and Hour Bureau administers the N.C. Wage and Hour Act, which includes</a:t>
            </a:r>
          </a:p>
          <a:p>
            <a:pPr marL="342900" indent="-342900" algn="just">
              <a:buFont typeface="Wingdings" panose="05000000000000000000" pitchFamily="2" charset="2"/>
              <a:buChar char="Ø"/>
            </a:pPr>
            <a:r>
              <a:rPr lang="en-US" sz="2200" dirty="0"/>
              <a:t>Minimum Wage </a:t>
            </a:r>
          </a:p>
          <a:p>
            <a:pPr marL="342900" indent="-342900" algn="just">
              <a:buFont typeface="Wingdings" panose="05000000000000000000" pitchFamily="2" charset="2"/>
              <a:buChar char="Ø"/>
            </a:pPr>
            <a:r>
              <a:rPr lang="en-US" sz="2200" dirty="0"/>
              <a:t>Overtime </a:t>
            </a:r>
          </a:p>
          <a:p>
            <a:pPr marL="342900" indent="-342900" algn="just">
              <a:buFont typeface="Wingdings" panose="05000000000000000000" pitchFamily="2" charset="2"/>
              <a:buChar char="Ø"/>
            </a:pPr>
            <a:r>
              <a:rPr lang="en-US" sz="2200" dirty="0"/>
              <a:t>Youth Employment</a:t>
            </a:r>
          </a:p>
          <a:p>
            <a:pPr marL="342900" indent="-342900" algn="just">
              <a:buFont typeface="Wingdings" panose="05000000000000000000" pitchFamily="2" charset="2"/>
              <a:buChar char="Ø"/>
            </a:pPr>
            <a:r>
              <a:rPr lang="en-US" sz="2200" dirty="0"/>
              <a:t>Record Keeping</a:t>
            </a:r>
          </a:p>
          <a:p>
            <a:pPr marL="342900" indent="-342900" algn="just">
              <a:buFont typeface="Wingdings" panose="05000000000000000000" pitchFamily="2" charset="2"/>
              <a:buChar char="Ø"/>
            </a:pPr>
            <a:r>
              <a:rPr lang="en-US" sz="2200" dirty="0"/>
              <a:t>Wage Payment (promised wages including wage benefits, such as vacation pay, sick leave, holiday pay, bonuses and commissions). </a:t>
            </a:r>
          </a:p>
          <a:p>
            <a:pPr algn="just"/>
            <a:endParaRPr lang="en-US" sz="2200" dirty="0"/>
          </a:p>
          <a:p>
            <a:pPr algn="just"/>
            <a:r>
              <a:rPr lang="en-US" sz="2200" dirty="0"/>
              <a:t>The bureau also enforces the statutes that regulate: </a:t>
            </a:r>
          </a:p>
          <a:p>
            <a:pPr marL="342900" indent="-342900" algn="just">
              <a:buFont typeface="Wingdings" panose="05000000000000000000" pitchFamily="2" charset="2"/>
              <a:buChar char="Ø"/>
            </a:pPr>
            <a:r>
              <a:rPr lang="en-US" sz="2200" dirty="0"/>
              <a:t>Controlled Substance Examination Regulation Act</a:t>
            </a:r>
          </a:p>
          <a:p>
            <a:pPr marL="342900" indent="-342900" algn="just">
              <a:buFont typeface="Wingdings" panose="05000000000000000000" pitchFamily="2" charset="2"/>
              <a:buChar char="Ø"/>
            </a:pPr>
            <a:r>
              <a:rPr lang="en-US" sz="2200" dirty="0"/>
              <a:t>Expunction of Records</a:t>
            </a:r>
          </a:p>
          <a:p>
            <a:pPr marL="342900" indent="-342900" algn="just">
              <a:buFont typeface="Wingdings" panose="05000000000000000000" pitchFamily="2" charset="2"/>
              <a:buChar char="Ø"/>
            </a:pPr>
            <a:r>
              <a:rPr lang="en-US" sz="2200" dirty="0"/>
              <a:t>Medical Payment Law</a:t>
            </a:r>
          </a:p>
          <a:p>
            <a:pPr marL="342900" indent="-342900" algn="just">
              <a:buFont typeface="Wingdings" panose="05000000000000000000" pitchFamily="2" charset="2"/>
              <a:buChar char="Ø"/>
            </a:pPr>
            <a:r>
              <a:rPr lang="en-US" sz="2200" dirty="0"/>
              <a:t>The licensure and reporting requirements of Private Personnel Services</a:t>
            </a:r>
          </a:p>
          <a:p>
            <a:pPr marL="342900" indent="-342900" algn="just">
              <a:buFont typeface="Wingdings" panose="05000000000000000000" pitchFamily="2" charset="2"/>
              <a:buChar char="Ø"/>
            </a:pPr>
            <a:r>
              <a:rPr lang="en-US" sz="2200" dirty="0"/>
              <a:t>Verification of Work Authorization (E-Verify) </a:t>
            </a:r>
          </a:p>
        </p:txBody>
      </p:sp>
      <p:cxnSp>
        <p:nvCxnSpPr>
          <p:cNvPr id="5" name="Straight Connector 4">
            <a:extLst>
              <a:ext uri="{FF2B5EF4-FFF2-40B4-BE49-F238E27FC236}">
                <a16:creationId xmlns:a16="http://schemas.microsoft.com/office/drawing/2014/main" id="{C1866AE7-A8EF-D3A4-88D9-DAE3C44EE807}"/>
              </a:ext>
            </a:extLst>
          </p:cNvPr>
          <p:cNvCxnSpPr/>
          <p:nvPr/>
        </p:nvCxnSpPr>
        <p:spPr>
          <a:xfrm>
            <a:off x="490151" y="977498"/>
            <a:ext cx="109793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36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0A9D-DF3B-9026-128B-07202A913160}"/>
              </a:ext>
            </a:extLst>
          </p:cNvPr>
          <p:cNvSpPr>
            <a:spLocks noGrp="1"/>
          </p:cNvSpPr>
          <p:nvPr>
            <p:ph type="title"/>
          </p:nvPr>
        </p:nvSpPr>
        <p:spPr/>
        <p:txBody>
          <a:bodyPr/>
          <a:lstStyle/>
          <a:p>
            <a:r>
              <a:rPr lang="en-US" dirty="0"/>
              <a:t>Wage and Hour Statistics – FY 2023</a:t>
            </a:r>
          </a:p>
        </p:txBody>
      </p:sp>
      <p:sp>
        <p:nvSpPr>
          <p:cNvPr id="3" name="Content Placeholder 2">
            <a:extLst>
              <a:ext uri="{FF2B5EF4-FFF2-40B4-BE49-F238E27FC236}">
                <a16:creationId xmlns:a16="http://schemas.microsoft.com/office/drawing/2014/main" id="{DE1FC769-D84C-EC3C-366A-526F6B83EC22}"/>
              </a:ext>
            </a:extLst>
          </p:cNvPr>
          <p:cNvSpPr>
            <a:spLocks noGrp="1"/>
          </p:cNvSpPr>
          <p:nvPr>
            <p:ph idx="1"/>
          </p:nvPr>
        </p:nvSpPr>
        <p:spPr/>
        <p:txBody>
          <a:bodyPr/>
          <a:lstStyle/>
          <a:p>
            <a:r>
              <a:rPr lang="en-US" dirty="0"/>
              <a:t>• Substantiated	more than $1.3 million due to employees. </a:t>
            </a:r>
          </a:p>
          <a:p>
            <a:r>
              <a:rPr lang="en-US" dirty="0"/>
              <a:t>• Recovered more than $1.6 million in wages for over 2,800 workers.	</a:t>
            </a:r>
          </a:p>
          <a:p>
            <a:r>
              <a:rPr lang="en-US" dirty="0"/>
              <a:t>• Opened 2,816	complaints from	employees. </a:t>
            </a:r>
          </a:p>
          <a:p>
            <a:r>
              <a:rPr lang="en-US" dirty="0"/>
              <a:t>• Closed 2,812 cases. </a:t>
            </a:r>
          </a:p>
          <a:p>
            <a:r>
              <a:rPr lang="en-US" dirty="0"/>
              <a:t>• Issued 83,635	youth employment certificates online using the Youth Employment Certificate automated process. </a:t>
            </a:r>
          </a:p>
          <a:p>
            <a:r>
              <a:rPr lang="en-US" dirty="0"/>
              <a:t>• 100% of youth employment certificates were issued using the Youth Employment online automated system. </a:t>
            </a:r>
          </a:p>
          <a:p>
            <a:r>
              <a:rPr lang="en-US" dirty="0"/>
              <a:t>• Answered 99.9% of 28,487 calls received on the	first attempt.	</a:t>
            </a:r>
          </a:p>
        </p:txBody>
      </p:sp>
    </p:spTree>
    <p:extLst>
      <p:ext uri="{BB962C8B-B14F-4D97-AF65-F5344CB8AC3E}">
        <p14:creationId xmlns:p14="http://schemas.microsoft.com/office/powerpoint/2010/main" val="73854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A850-B68C-49F4-95A4-5816F43D238A}"/>
              </a:ext>
            </a:extLst>
          </p:cNvPr>
          <p:cNvSpPr>
            <a:spLocks noGrp="1"/>
          </p:cNvSpPr>
          <p:nvPr>
            <p:ph type="title"/>
          </p:nvPr>
        </p:nvSpPr>
        <p:spPr/>
        <p:txBody>
          <a:bodyPr/>
          <a:lstStyle/>
          <a:p>
            <a:r>
              <a:rPr lang="en-US" dirty="0"/>
              <a:t>What are Wage and Hour laws?</a:t>
            </a:r>
          </a:p>
        </p:txBody>
      </p:sp>
      <p:sp>
        <p:nvSpPr>
          <p:cNvPr id="5" name="Rectangle 3">
            <a:extLst>
              <a:ext uri="{FF2B5EF4-FFF2-40B4-BE49-F238E27FC236}">
                <a16:creationId xmlns:a16="http://schemas.microsoft.com/office/drawing/2014/main" id="{468D37FA-00CE-406D-8A7F-51B30F3CD257}"/>
              </a:ext>
            </a:extLst>
          </p:cNvPr>
          <p:cNvSpPr txBox="1">
            <a:spLocks noChangeArrowheads="1"/>
          </p:cNvSpPr>
          <p:nvPr/>
        </p:nvSpPr>
        <p:spPr>
          <a:xfrm>
            <a:off x="1097280" y="1802766"/>
            <a:ext cx="9601200" cy="3317875"/>
          </a:xfrm>
          <a:prstGeom prst="rect">
            <a:avLst/>
          </a:prstGeom>
        </p:spPr>
        <p:txBody>
          <a:bodyPr vert="horz" lIns="0" tIns="45720" rIns="0" bIns="45720" rtlCol="0">
            <a:normAutofit/>
          </a:bodyPr>
          <a:lstStyle>
            <a:lvl1pPr marL="91441" indent="-91441" algn="l" defTabSz="914411"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7"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4"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6"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9"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21" indent="-228604" algn="l" defTabSz="914411"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463550" indent="-463550">
              <a:spcAft>
                <a:spcPts val="0"/>
              </a:spcAft>
              <a:buFont typeface="Wingdings" panose="05000000000000000000" pitchFamily="2" charset="2"/>
              <a:buChar char="Ø"/>
            </a:pPr>
            <a:r>
              <a:rPr lang="en-US" altLang="en-US" sz="2800" dirty="0"/>
              <a:t>Federal or State laws that regulate:</a:t>
            </a:r>
          </a:p>
          <a:p>
            <a:pPr marL="971550" lvl="1" indent="-457200">
              <a:buFont typeface="Wingdings" panose="05000000000000000000" pitchFamily="2" charset="2"/>
              <a:buChar char="q"/>
            </a:pPr>
            <a:r>
              <a:rPr lang="en-US" altLang="en-US" sz="2601" dirty="0"/>
              <a:t>Minimum Wage</a:t>
            </a:r>
          </a:p>
          <a:p>
            <a:pPr marL="971550" lvl="1" indent="-457200">
              <a:buFont typeface="Wingdings" panose="05000000000000000000" pitchFamily="2" charset="2"/>
              <a:buChar char="q"/>
            </a:pPr>
            <a:r>
              <a:rPr lang="en-US" altLang="en-US" sz="2601" dirty="0"/>
              <a:t>Overtime</a:t>
            </a:r>
          </a:p>
          <a:p>
            <a:pPr marL="971550" lvl="1" indent="-457200">
              <a:buFont typeface="Wingdings" panose="05000000000000000000" pitchFamily="2" charset="2"/>
              <a:buChar char="q"/>
            </a:pPr>
            <a:r>
              <a:rPr lang="en-US" altLang="en-US" sz="2601" dirty="0"/>
              <a:t>Recordkeeping </a:t>
            </a:r>
          </a:p>
          <a:p>
            <a:pPr marL="971550" lvl="1" indent="-457200">
              <a:buFont typeface="Wingdings" panose="05000000000000000000" pitchFamily="2" charset="2"/>
              <a:buChar char="q"/>
            </a:pPr>
            <a:r>
              <a:rPr lang="en-US" altLang="en-US" sz="2601" dirty="0"/>
              <a:t>Youth Employment</a:t>
            </a:r>
          </a:p>
          <a:p>
            <a:pPr marL="971550" lvl="1" indent="-457200">
              <a:buFont typeface="Wingdings" panose="05000000000000000000" pitchFamily="2" charset="2"/>
              <a:buChar char="q"/>
            </a:pPr>
            <a:r>
              <a:rPr lang="en-US" altLang="en-US" sz="2601" dirty="0"/>
              <a:t>Wage Payment</a:t>
            </a:r>
          </a:p>
        </p:txBody>
      </p:sp>
    </p:spTree>
    <p:extLst>
      <p:ext uri="{BB962C8B-B14F-4D97-AF65-F5344CB8AC3E}">
        <p14:creationId xmlns:p14="http://schemas.microsoft.com/office/powerpoint/2010/main" val="365743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DBF-45E0-B60D-E013-F10F1733DD2D}"/>
              </a:ext>
            </a:extLst>
          </p:cNvPr>
          <p:cNvSpPr>
            <a:spLocks noGrp="1"/>
          </p:cNvSpPr>
          <p:nvPr>
            <p:ph type="title" idx="4294967295"/>
          </p:nvPr>
        </p:nvSpPr>
        <p:spPr>
          <a:xfrm>
            <a:off x="259976" y="323197"/>
            <a:ext cx="10860088" cy="563562"/>
          </a:xfrm>
        </p:spPr>
        <p:txBody>
          <a:bodyPr>
            <a:noAutofit/>
          </a:bodyPr>
          <a:lstStyle/>
          <a:p>
            <a:r>
              <a:rPr lang="en-US" sz="3000" dirty="0"/>
              <a:t>NC Wage and Hour Act - Definitions</a:t>
            </a:r>
          </a:p>
        </p:txBody>
      </p:sp>
      <p:sp>
        <p:nvSpPr>
          <p:cNvPr id="4" name="TextBox 3">
            <a:extLst>
              <a:ext uri="{FF2B5EF4-FFF2-40B4-BE49-F238E27FC236}">
                <a16:creationId xmlns:a16="http://schemas.microsoft.com/office/drawing/2014/main" id="{4268DC5D-E6E0-7914-D1B1-DF78EDEC44EF}"/>
              </a:ext>
            </a:extLst>
          </p:cNvPr>
          <p:cNvSpPr txBox="1"/>
          <p:nvPr/>
        </p:nvSpPr>
        <p:spPr>
          <a:xfrm>
            <a:off x="259976" y="826445"/>
            <a:ext cx="11340353" cy="6170920"/>
          </a:xfrm>
          <a:prstGeom prst="rect">
            <a:avLst/>
          </a:prstGeom>
          <a:noFill/>
        </p:spPr>
        <p:txBody>
          <a:bodyPr wrap="square" rtlCol="0">
            <a:spAutoFit/>
          </a:bodyPr>
          <a:lstStyle/>
          <a:p>
            <a:pPr marL="457200" indent="-457200">
              <a:spcAft>
                <a:spcPts val="600"/>
              </a:spcAft>
              <a:buClr>
                <a:schemeClr val="bg2">
                  <a:lumMod val="75000"/>
                </a:schemeClr>
              </a:buClr>
              <a:buFont typeface="Wingdings" panose="05000000000000000000" pitchFamily="2" charset="2"/>
              <a:buChar char="Ø"/>
            </a:pPr>
            <a:r>
              <a:rPr lang="en-US" sz="2100" dirty="0"/>
              <a:t>Employ – Suffer or permit to work (allow or require).</a:t>
            </a:r>
          </a:p>
          <a:p>
            <a:pPr marL="457200" indent="-457200">
              <a:spcAft>
                <a:spcPts val="600"/>
              </a:spcAft>
              <a:buClr>
                <a:schemeClr val="bg2">
                  <a:lumMod val="50000"/>
                </a:schemeClr>
              </a:buClr>
              <a:buFont typeface="Wingdings" panose="05000000000000000000" pitchFamily="2" charset="2"/>
              <a:buChar char="Ø"/>
            </a:pPr>
            <a:r>
              <a:rPr lang="en-US" sz="2100" dirty="0"/>
              <a:t>Employee – Any individual employed by an employer.</a:t>
            </a:r>
          </a:p>
          <a:p>
            <a:pPr marL="457200" indent="-457200">
              <a:spcAft>
                <a:spcPts val="600"/>
              </a:spcAft>
              <a:buClr>
                <a:schemeClr val="bg2">
                  <a:lumMod val="50000"/>
                </a:schemeClr>
              </a:buClr>
              <a:buFont typeface="Wingdings" panose="05000000000000000000" pitchFamily="2" charset="2"/>
              <a:buChar char="Ø"/>
            </a:pPr>
            <a:r>
              <a:rPr lang="en-US" sz="2100" dirty="0"/>
              <a:t>Employer – Any person acting directly or indirectly in the interest of an employer in relation to an employee.</a:t>
            </a:r>
          </a:p>
          <a:p>
            <a:pPr marL="457200" indent="-457200">
              <a:spcAft>
                <a:spcPts val="600"/>
              </a:spcAft>
              <a:buClr>
                <a:schemeClr val="bg2">
                  <a:lumMod val="50000"/>
                </a:schemeClr>
              </a:buClr>
              <a:buFont typeface="Wingdings" panose="05000000000000000000" pitchFamily="2" charset="2"/>
              <a:buChar char="Ø"/>
            </a:pPr>
            <a:r>
              <a:rPr lang="en-US" sz="2100" dirty="0"/>
              <a:t>Hours Worked – All time an employee is employed.</a:t>
            </a:r>
          </a:p>
          <a:p>
            <a:pPr marL="457200" indent="-457200">
              <a:spcAft>
                <a:spcPts val="600"/>
              </a:spcAft>
              <a:buClr>
                <a:schemeClr val="bg2">
                  <a:lumMod val="50000"/>
                </a:schemeClr>
              </a:buClr>
              <a:buFont typeface="Wingdings" panose="05000000000000000000" pitchFamily="2" charset="2"/>
              <a:buChar char="Ø"/>
            </a:pPr>
            <a:r>
              <a:rPr lang="en-US" sz="2100" dirty="0"/>
              <a:t>Payday – The day designated by the employer for the payment of wages due.</a:t>
            </a:r>
          </a:p>
          <a:p>
            <a:pPr marL="457200" indent="-457200">
              <a:spcAft>
                <a:spcPts val="600"/>
              </a:spcAft>
              <a:buClr>
                <a:schemeClr val="bg2">
                  <a:lumMod val="50000"/>
                </a:schemeClr>
              </a:buClr>
              <a:buFont typeface="Wingdings" panose="05000000000000000000" pitchFamily="2" charset="2"/>
              <a:buChar char="Ø"/>
            </a:pPr>
            <a:r>
              <a:rPr lang="en-US" sz="2100" dirty="0"/>
              <a:t>Pay Periods</a:t>
            </a:r>
          </a:p>
          <a:p>
            <a:pPr marL="914400" indent="-457200">
              <a:spcAft>
                <a:spcPts val="600"/>
              </a:spcAft>
              <a:buClr>
                <a:schemeClr val="bg2">
                  <a:lumMod val="50000"/>
                </a:schemeClr>
              </a:buClr>
              <a:buFont typeface="Courier New" panose="02070309020205020404" pitchFamily="49" charset="0"/>
              <a:buChar char="o"/>
            </a:pPr>
            <a:r>
              <a:rPr lang="en-US" sz="2100" dirty="0"/>
              <a:t>Daily</a:t>
            </a:r>
          </a:p>
          <a:p>
            <a:pPr marL="914400" indent="-457200">
              <a:spcAft>
                <a:spcPts val="600"/>
              </a:spcAft>
              <a:buClr>
                <a:schemeClr val="bg2">
                  <a:lumMod val="50000"/>
                </a:schemeClr>
              </a:buClr>
              <a:buFont typeface="Courier New" panose="02070309020205020404" pitchFamily="49" charset="0"/>
              <a:buChar char="o"/>
            </a:pPr>
            <a:r>
              <a:rPr lang="en-US" sz="2100" dirty="0"/>
              <a:t>Weekly</a:t>
            </a:r>
          </a:p>
          <a:p>
            <a:pPr marL="914400" indent="-457200">
              <a:spcAft>
                <a:spcPts val="600"/>
              </a:spcAft>
              <a:buClr>
                <a:schemeClr val="bg2">
                  <a:lumMod val="50000"/>
                </a:schemeClr>
              </a:buClr>
              <a:buFont typeface="Courier New" panose="02070309020205020404" pitchFamily="49" charset="0"/>
              <a:buChar char="o"/>
            </a:pPr>
            <a:r>
              <a:rPr lang="en-US" sz="2100" dirty="0"/>
              <a:t>Bi-Weekly</a:t>
            </a:r>
          </a:p>
          <a:p>
            <a:pPr marL="914400" indent="-457200">
              <a:spcAft>
                <a:spcPts val="600"/>
              </a:spcAft>
              <a:buClr>
                <a:schemeClr val="bg2">
                  <a:lumMod val="50000"/>
                </a:schemeClr>
              </a:buClr>
              <a:buFont typeface="Courier New" panose="02070309020205020404" pitchFamily="49" charset="0"/>
              <a:buChar char="o"/>
            </a:pPr>
            <a:r>
              <a:rPr lang="en-US" sz="2100" dirty="0"/>
              <a:t>Semi Monthly</a:t>
            </a:r>
          </a:p>
          <a:p>
            <a:pPr marL="914400" indent="-457200">
              <a:spcAft>
                <a:spcPts val="600"/>
              </a:spcAft>
              <a:buClr>
                <a:schemeClr val="bg2">
                  <a:lumMod val="50000"/>
                </a:schemeClr>
              </a:buClr>
              <a:buFont typeface="Courier New" panose="02070309020205020404" pitchFamily="49" charset="0"/>
              <a:buChar char="o"/>
            </a:pPr>
            <a:r>
              <a:rPr lang="en-US" sz="2100" dirty="0"/>
              <a:t>Monthly</a:t>
            </a:r>
          </a:p>
          <a:p>
            <a:pPr marL="457200" indent="-457200">
              <a:spcAft>
                <a:spcPts val="600"/>
              </a:spcAft>
              <a:buClr>
                <a:schemeClr val="bg2">
                  <a:lumMod val="50000"/>
                </a:schemeClr>
              </a:buClr>
              <a:buFont typeface="Wingdings" panose="05000000000000000000" pitchFamily="2" charset="2"/>
              <a:buChar char="Ø"/>
            </a:pPr>
            <a:r>
              <a:rPr lang="en-US" sz="2100" dirty="0"/>
              <a:t>Wage – Compensation for labor or services rendered by an employee.</a:t>
            </a:r>
          </a:p>
          <a:p>
            <a:pPr marL="457200" indent="-457200">
              <a:spcAft>
                <a:spcPts val="600"/>
              </a:spcAft>
              <a:buClr>
                <a:schemeClr val="bg2">
                  <a:lumMod val="50000"/>
                </a:schemeClr>
              </a:buClr>
              <a:buFont typeface="Wingdings" panose="05000000000000000000" pitchFamily="2" charset="2"/>
              <a:buChar char="Ø"/>
            </a:pPr>
            <a:r>
              <a:rPr lang="en-US" sz="2100" dirty="0"/>
              <a:t>Workweek – Any period of 168 consecutive hours. </a:t>
            </a:r>
          </a:p>
          <a:p>
            <a:endParaRPr lang="en-US" sz="2100" dirty="0"/>
          </a:p>
        </p:txBody>
      </p:sp>
      <p:cxnSp>
        <p:nvCxnSpPr>
          <p:cNvPr id="5" name="Straight Connector 4">
            <a:extLst>
              <a:ext uri="{FF2B5EF4-FFF2-40B4-BE49-F238E27FC236}">
                <a16:creationId xmlns:a16="http://schemas.microsoft.com/office/drawing/2014/main" id="{90F14ED4-44EA-14D3-D5CC-582DAF9E02FF}"/>
              </a:ext>
            </a:extLst>
          </p:cNvPr>
          <p:cNvCxnSpPr/>
          <p:nvPr/>
        </p:nvCxnSpPr>
        <p:spPr>
          <a:xfrm>
            <a:off x="403412" y="790222"/>
            <a:ext cx="1100965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74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3C77763524304399680D98EC663D01" ma:contentTypeVersion="11" ma:contentTypeDescription="Create a new document." ma:contentTypeScope="" ma:versionID="32cbfe19fe62a6f1149a9eb34edce7d3">
  <xsd:schema xmlns:xsd="http://www.w3.org/2001/XMLSchema" xmlns:xs="http://www.w3.org/2001/XMLSchema" xmlns:p="http://schemas.microsoft.com/office/2006/metadata/properties" xmlns:ns3="07fb7b10-7b9a-4558-832d-786df73008dc" xmlns:ns4="e04a6c66-c387-4d23-9626-23c5cf44b5d8" targetNamespace="http://schemas.microsoft.com/office/2006/metadata/properties" ma:root="true" ma:fieldsID="4a220be5a9f572c165c9aef87160f27b" ns3:_="" ns4:_="">
    <xsd:import namespace="07fb7b10-7b9a-4558-832d-786df73008dc"/>
    <xsd:import namespace="e04a6c66-c387-4d23-9626-23c5cf44b5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fb7b10-7b9a-4558-832d-786df7300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4a6c66-c387-4d23-9626-23c5cf44b5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70426C-9415-4791-8843-C3520FCA9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fb7b10-7b9a-4558-832d-786df73008dc"/>
    <ds:schemaRef ds:uri="e04a6c66-c387-4d23-9626-23c5cf44b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8667A2-5946-4962-BEC3-852AEBFD4C24}">
  <ds:schemaRefs>
    <ds:schemaRef ds:uri="http://schemas.microsoft.com/sharepoint/v3/contenttype/forms"/>
  </ds:schemaRefs>
</ds:datastoreItem>
</file>

<file path=customXml/itemProps3.xml><?xml version="1.0" encoding="utf-8"?>
<ds:datastoreItem xmlns:ds="http://schemas.openxmlformats.org/officeDocument/2006/customXml" ds:itemID="{AB92AEE5-70B9-49F1-9775-1AA517CB9434}">
  <ds:schemaRef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07fb7b10-7b9a-4558-832d-786df73008dc"/>
    <ds:schemaRef ds:uri="http://schemas.openxmlformats.org/package/2006/metadata/core-properties"/>
    <ds:schemaRef ds:uri="http://purl.org/dc/terms/"/>
    <ds:schemaRef ds:uri="e04a6c66-c387-4d23-9626-23c5cf44b5d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62253</TotalTime>
  <Words>3524</Words>
  <Application>Microsoft Office PowerPoint</Application>
  <PresentationFormat>Widescreen</PresentationFormat>
  <Paragraphs>385</Paragraphs>
  <Slides>45</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Cambria</vt:lpstr>
      <vt:lpstr>Courier New</vt:lpstr>
      <vt:lpstr>MS Sans Serif</vt:lpstr>
      <vt:lpstr>Times New Roman</vt:lpstr>
      <vt:lpstr>Wingdings</vt:lpstr>
      <vt:lpstr>Retrospect</vt:lpstr>
      <vt:lpstr>PowerPoint Presentation</vt:lpstr>
      <vt:lpstr>Disclaimer</vt:lpstr>
      <vt:lpstr>Housekeeping Items</vt:lpstr>
      <vt:lpstr>Mission Statement</vt:lpstr>
      <vt:lpstr>Overview - Wage and Hour Bureau</vt:lpstr>
      <vt:lpstr>Overview – NCDOL Wage and Hour Bureau</vt:lpstr>
      <vt:lpstr>Wage and Hour Statistics – FY 2023</vt:lpstr>
      <vt:lpstr>What are Wage and Hour laws?</vt:lpstr>
      <vt:lpstr>NC Wage and Hour Act - Definitions</vt:lpstr>
      <vt:lpstr>PowerPoint Presentation</vt:lpstr>
      <vt:lpstr>Determining State and Federal Coverage</vt:lpstr>
      <vt:lpstr>North Carolina Department of Labor -  NC Wage and Hour Act</vt:lpstr>
      <vt:lpstr>United States Department of Labor - Fair Labor Standards Act</vt:lpstr>
      <vt:lpstr>Minimum Wage</vt:lpstr>
      <vt:lpstr>Overtime</vt:lpstr>
      <vt:lpstr>Overtime Example</vt:lpstr>
      <vt:lpstr>Exemptions</vt:lpstr>
      <vt:lpstr>Wage Payment Provisions of NC Wage and Hour Act</vt:lpstr>
      <vt:lpstr>Examples of Complaint Investigations</vt:lpstr>
      <vt:lpstr>Typical Problems that could potentially cause an Investigation</vt:lpstr>
      <vt:lpstr>Youth Employment Certificates</vt:lpstr>
      <vt:lpstr>PowerPoint Presentation</vt:lpstr>
      <vt:lpstr>At what age can a youth begin work?</vt:lpstr>
      <vt:lpstr>Are their exemptions that don’t require a Youth Employment Certificate?</vt:lpstr>
      <vt:lpstr>Detrimental Occupations – State of NC Enforcement</vt:lpstr>
      <vt:lpstr>PowerPoint Presentation</vt:lpstr>
      <vt:lpstr>PowerPoint Presentation</vt:lpstr>
      <vt:lpstr>Obtaining a Youth Employment Certificate www.labor.nc.gov </vt:lpstr>
      <vt:lpstr>Obtaining a Youth Employment Certificate</vt:lpstr>
      <vt:lpstr>Obtaining a Youth Employment Certificate</vt:lpstr>
      <vt:lpstr>Obtaining a Youth Employment Certificate</vt:lpstr>
      <vt:lpstr>PowerPoint Presentation</vt:lpstr>
      <vt:lpstr>Violations and Penalties</vt:lpstr>
      <vt:lpstr>Youth Employment Statistics</vt:lpstr>
      <vt:lpstr>Record Keeping Requirements</vt:lpstr>
      <vt:lpstr>PowerPoint Presentation</vt:lpstr>
      <vt:lpstr>Additional Regulations Enforced </vt:lpstr>
      <vt:lpstr>PowerPoint Presentation</vt:lpstr>
      <vt:lpstr>PowerPoint Presentation</vt:lpstr>
      <vt:lpstr>PowerPoint Presentation</vt:lpstr>
      <vt:lpstr>PowerPoint Presentation</vt:lpstr>
      <vt:lpstr>PowerPoint Presentation</vt:lpstr>
      <vt:lpstr>Online Training Dates</vt:lpstr>
      <vt:lpstr>Where to get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Department of Labor Wage and Hour Bureau</dc:title>
  <dc:creator>Holmes, Kisha</dc:creator>
  <cp:lastModifiedBy>Cronley, Jay</cp:lastModifiedBy>
  <cp:revision>86</cp:revision>
  <cp:lastPrinted>2019-10-18T13:28:44Z</cp:lastPrinted>
  <dcterms:created xsi:type="dcterms:W3CDTF">2019-02-05T15:23:48Z</dcterms:created>
  <dcterms:modified xsi:type="dcterms:W3CDTF">2024-07-02T20:12:39Z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0x010100E13C77763524304399680D98EC663D01</vt:lpwstr>
  </property>
</Properties>
</file>