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95" r:id="rId1"/>
    <p:sldMasterId id="2147484207" r:id="rId2"/>
  </p:sldMasterIdLst>
  <p:notesMasterIdLst>
    <p:notesMasterId r:id="rId38"/>
  </p:notesMasterIdLst>
  <p:handoutMasterIdLst>
    <p:handoutMasterId r:id="rId39"/>
  </p:handoutMasterIdLst>
  <p:sldIdLst>
    <p:sldId id="401" r:id="rId3"/>
    <p:sldId id="402" r:id="rId4"/>
    <p:sldId id="403" r:id="rId5"/>
    <p:sldId id="404" r:id="rId6"/>
    <p:sldId id="410" r:id="rId7"/>
    <p:sldId id="411" r:id="rId8"/>
    <p:sldId id="412" r:id="rId9"/>
    <p:sldId id="405" r:id="rId10"/>
    <p:sldId id="470" r:id="rId11"/>
    <p:sldId id="406" r:id="rId12"/>
    <p:sldId id="407" r:id="rId13"/>
    <p:sldId id="408" r:id="rId14"/>
    <p:sldId id="409" r:id="rId15"/>
    <p:sldId id="414" r:id="rId16"/>
    <p:sldId id="415" r:id="rId17"/>
    <p:sldId id="413" r:id="rId18"/>
    <p:sldId id="416" r:id="rId19"/>
    <p:sldId id="417" r:id="rId20"/>
    <p:sldId id="418" r:id="rId21"/>
    <p:sldId id="429" r:id="rId22"/>
    <p:sldId id="382" r:id="rId23"/>
    <p:sldId id="438" r:id="rId24"/>
    <p:sldId id="469" r:id="rId25"/>
    <p:sldId id="430" r:id="rId26"/>
    <p:sldId id="431" r:id="rId27"/>
    <p:sldId id="432" r:id="rId28"/>
    <p:sldId id="433" r:id="rId29"/>
    <p:sldId id="437" r:id="rId30"/>
    <p:sldId id="436" r:id="rId31"/>
    <p:sldId id="435" r:id="rId32"/>
    <p:sldId id="434" r:id="rId33"/>
    <p:sldId id="471" r:id="rId34"/>
    <p:sldId id="472" r:id="rId35"/>
    <p:sldId id="428" r:id="rId36"/>
    <p:sldId id="400" r:id="rId37"/>
  </p:sldIdLst>
  <p:sldSz cx="9144000" cy="6858000" type="letter"/>
  <p:notesSz cx="7010400" cy="9296400"/>
  <p:defaultTextStyle>
    <a:defPPr>
      <a:defRPr lang="en-US"/>
    </a:defPPr>
    <a:lvl1pPr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5pPr>
    <a:lvl6pPr marL="2286000" algn="l" defTabSz="914400" rtl="0" eaLnBrk="1" latinLnBrk="0" hangingPunct="1">
      <a:defRPr sz="3600" u="sng" kern="1200">
        <a:solidFill>
          <a:schemeClr val="tx1"/>
        </a:solidFill>
        <a:latin typeface="Times New Roman" panose="02020603050405020304" pitchFamily="18" charset="0"/>
        <a:ea typeface="+mn-ea"/>
        <a:cs typeface="+mn-cs"/>
      </a:defRPr>
    </a:lvl6pPr>
    <a:lvl7pPr marL="2743200" algn="l" defTabSz="914400" rtl="0" eaLnBrk="1" latinLnBrk="0" hangingPunct="1">
      <a:defRPr sz="3600" u="sng" kern="1200">
        <a:solidFill>
          <a:schemeClr val="tx1"/>
        </a:solidFill>
        <a:latin typeface="Times New Roman" panose="02020603050405020304" pitchFamily="18" charset="0"/>
        <a:ea typeface="+mn-ea"/>
        <a:cs typeface="+mn-cs"/>
      </a:defRPr>
    </a:lvl7pPr>
    <a:lvl8pPr marL="3200400" algn="l" defTabSz="914400" rtl="0" eaLnBrk="1" latinLnBrk="0" hangingPunct="1">
      <a:defRPr sz="3600" u="sng" kern="1200">
        <a:solidFill>
          <a:schemeClr val="tx1"/>
        </a:solidFill>
        <a:latin typeface="Times New Roman" panose="02020603050405020304" pitchFamily="18" charset="0"/>
        <a:ea typeface="+mn-ea"/>
        <a:cs typeface="+mn-cs"/>
      </a:defRPr>
    </a:lvl8pPr>
    <a:lvl9pPr marL="3657600" algn="l" defTabSz="914400" rtl="0" eaLnBrk="1" latinLnBrk="0" hangingPunct="1">
      <a:defRPr sz="3600" u="sng"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9"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99"/>
    <a:srgbClr val="003399"/>
    <a:srgbClr val="0000CC"/>
    <a:srgbClr val="008000"/>
    <a:srgbClr val="33CC33"/>
    <a:srgbClr val="0000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77203" autoAdjust="0"/>
  </p:normalViewPr>
  <p:slideViewPr>
    <p:cSldViewPr>
      <p:cViewPr varScale="1">
        <p:scale>
          <a:sx n="77" d="100"/>
          <a:sy n="77" d="100"/>
        </p:scale>
        <p:origin x="10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5" d="100"/>
          <a:sy n="85" d="100"/>
        </p:scale>
        <p:origin x="3828" y="84"/>
      </p:cViewPr>
      <p:guideLst>
        <p:guide orient="horz" pos="292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34A0FF87-73BB-45F7-A4EA-505FB321B339}"/>
              </a:ext>
            </a:extLst>
          </p:cNvPr>
          <p:cNvSpPr>
            <a:spLocks noGrp="1" noChangeArrowheads="1"/>
          </p:cNvSpPr>
          <p:nvPr>
            <p:ph type="hdr" sz="quarter"/>
          </p:nvPr>
        </p:nvSpPr>
        <p:spPr bwMode="auto">
          <a:xfrm>
            <a:off x="0" y="1"/>
            <a:ext cx="3038155" cy="464978"/>
          </a:xfrm>
          <a:prstGeom prst="rect">
            <a:avLst/>
          </a:prstGeom>
          <a:noFill/>
          <a:ln w="9525">
            <a:noFill/>
            <a:miter lim="800000"/>
            <a:headEnd/>
            <a:tailEnd/>
          </a:ln>
          <a:effectLst/>
        </p:spPr>
        <p:txBody>
          <a:bodyPr vert="horz" wrap="square" lIns="19710" tIns="0" rIns="19710" bIns="0" numCol="1" anchor="t" anchorCtr="0" compatLnSpc="1">
            <a:prstTxWarp prst="textNoShape">
              <a:avLst/>
            </a:prstTxWarp>
          </a:bodyPr>
          <a:lstStyle>
            <a:lvl1pPr defTabSz="946218">
              <a:defRPr sz="1000" i="1" u="none"/>
            </a:lvl1pPr>
          </a:lstStyle>
          <a:p>
            <a:pPr>
              <a:defRPr/>
            </a:pPr>
            <a:endParaRPr lang="en-US"/>
          </a:p>
        </p:txBody>
      </p:sp>
      <p:sp>
        <p:nvSpPr>
          <p:cNvPr id="3075" name="Rectangle 3">
            <a:extLst>
              <a:ext uri="{FF2B5EF4-FFF2-40B4-BE49-F238E27FC236}">
                <a16:creationId xmlns:a16="http://schemas.microsoft.com/office/drawing/2014/main" id="{FD4A42CE-0FFF-4BCF-90F5-167774B3534C}"/>
              </a:ext>
            </a:extLst>
          </p:cNvPr>
          <p:cNvSpPr>
            <a:spLocks noGrp="1" noChangeArrowheads="1"/>
          </p:cNvSpPr>
          <p:nvPr>
            <p:ph type="dt" sz="quarter" idx="1"/>
          </p:nvPr>
        </p:nvSpPr>
        <p:spPr bwMode="auto">
          <a:xfrm>
            <a:off x="3972245" y="1"/>
            <a:ext cx="3038155" cy="464978"/>
          </a:xfrm>
          <a:prstGeom prst="rect">
            <a:avLst/>
          </a:prstGeom>
          <a:noFill/>
          <a:ln w="9525">
            <a:noFill/>
            <a:miter lim="800000"/>
            <a:headEnd/>
            <a:tailEnd/>
          </a:ln>
          <a:effectLst/>
        </p:spPr>
        <p:txBody>
          <a:bodyPr vert="horz" wrap="square" lIns="19710" tIns="0" rIns="19710" bIns="0" numCol="1" anchor="t" anchorCtr="0" compatLnSpc="1">
            <a:prstTxWarp prst="textNoShape">
              <a:avLst/>
            </a:prstTxWarp>
          </a:bodyPr>
          <a:lstStyle>
            <a:lvl1pPr algn="r" defTabSz="946218">
              <a:defRPr sz="1000" i="1" u="none"/>
            </a:lvl1pPr>
          </a:lstStyle>
          <a:p>
            <a:pPr>
              <a:defRPr/>
            </a:pPr>
            <a:endParaRPr lang="en-US"/>
          </a:p>
        </p:txBody>
      </p:sp>
      <p:sp>
        <p:nvSpPr>
          <p:cNvPr id="3076" name="Rectangle 4">
            <a:extLst>
              <a:ext uri="{FF2B5EF4-FFF2-40B4-BE49-F238E27FC236}">
                <a16:creationId xmlns:a16="http://schemas.microsoft.com/office/drawing/2014/main" id="{5CF86719-70B8-454C-8BB7-4CA5EB5F3C30}"/>
              </a:ext>
            </a:extLst>
          </p:cNvPr>
          <p:cNvSpPr>
            <a:spLocks noGrp="1" noChangeArrowheads="1"/>
          </p:cNvSpPr>
          <p:nvPr>
            <p:ph type="ftr" sz="quarter" idx="2"/>
          </p:nvPr>
        </p:nvSpPr>
        <p:spPr bwMode="auto">
          <a:xfrm>
            <a:off x="0" y="8831423"/>
            <a:ext cx="3038155" cy="464977"/>
          </a:xfrm>
          <a:prstGeom prst="rect">
            <a:avLst/>
          </a:prstGeom>
          <a:noFill/>
          <a:ln w="9525">
            <a:noFill/>
            <a:miter lim="800000"/>
            <a:headEnd/>
            <a:tailEnd/>
          </a:ln>
          <a:effectLst/>
        </p:spPr>
        <p:txBody>
          <a:bodyPr vert="horz" wrap="square" lIns="19710" tIns="0" rIns="19710" bIns="0" numCol="1" anchor="b" anchorCtr="0" compatLnSpc="1">
            <a:prstTxWarp prst="textNoShape">
              <a:avLst/>
            </a:prstTxWarp>
          </a:bodyPr>
          <a:lstStyle>
            <a:lvl1pPr defTabSz="946218">
              <a:defRPr sz="1000" i="1" u="none"/>
            </a:lvl1pPr>
          </a:lstStyle>
          <a:p>
            <a:pPr>
              <a:defRPr/>
            </a:pPr>
            <a:endParaRPr lang="en-US"/>
          </a:p>
        </p:txBody>
      </p:sp>
      <p:sp>
        <p:nvSpPr>
          <p:cNvPr id="3077" name="Rectangle 5">
            <a:extLst>
              <a:ext uri="{FF2B5EF4-FFF2-40B4-BE49-F238E27FC236}">
                <a16:creationId xmlns:a16="http://schemas.microsoft.com/office/drawing/2014/main" id="{9C44AB5A-A64A-4A96-B6E8-1884615E8C13}"/>
              </a:ext>
            </a:extLst>
          </p:cNvPr>
          <p:cNvSpPr>
            <a:spLocks noGrp="1" noChangeArrowheads="1"/>
          </p:cNvSpPr>
          <p:nvPr>
            <p:ph type="sldNum" sz="quarter" idx="3"/>
          </p:nvPr>
        </p:nvSpPr>
        <p:spPr bwMode="auto">
          <a:xfrm>
            <a:off x="3972245" y="8831423"/>
            <a:ext cx="3038155" cy="464977"/>
          </a:xfrm>
          <a:prstGeom prst="rect">
            <a:avLst/>
          </a:prstGeom>
          <a:noFill/>
          <a:ln w="9525">
            <a:noFill/>
            <a:miter lim="800000"/>
            <a:headEnd/>
            <a:tailEnd/>
          </a:ln>
          <a:effectLst/>
        </p:spPr>
        <p:txBody>
          <a:bodyPr vert="horz" wrap="square" lIns="19710" tIns="0" rIns="19710" bIns="0" numCol="1" anchor="b" anchorCtr="0" compatLnSpc="1">
            <a:prstTxWarp prst="textNoShape">
              <a:avLst/>
            </a:prstTxWarp>
          </a:bodyPr>
          <a:lstStyle>
            <a:lvl1pPr algn="r" defTabSz="946218">
              <a:defRPr sz="1000" i="1" u="none"/>
            </a:lvl1pPr>
          </a:lstStyle>
          <a:p>
            <a:pPr>
              <a:defRPr/>
            </a:pPr>
            <a:fld id="{BD52142E-857B-458A-917C-29ECF63CD058}"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0B73B1A-1573-44F2-AC01-C65E4E092393}"/>
              </a:ext>
            </a:extLst>
          </p:cNvPr>
          <p:cNvSpPr>
            <a:spLocks noGrp="1" noChangeArrowheads="1"/>
          </p:cNvSpPr>
          <p:nvPr>
            <p:ph type="hdr" sz="quarter"/>
          </p:nvPr>
        </p:nvSpPr>
        <p:spPr bwMode="auto">
          <a:xfrm>
            <a:off x="0" y="1"/>
            <a:ext cx="3038155" cy="464978"/>
          </a:xfrm>
          <a:prstGeom prst="rect">
            <a:avLst/>
          </a:prstGeom>
          <a:noFill/>
          <a:ln w="9525">
            <a:noFill/>
            <a:miter lim="800000"/>
            <a:headEnd/>
            <a:tailEnd/>
          </a:ln>
          <a:effectLst/>
        </p:spPr>
        <p:txBody>
          <a:bodyPr vert="horz" wrap="square" lIns="19710" tIns="0" rIns="19710" bIns="0" numCol="1" anchor="t" anchorCtr="0" compatLnSpc="1">
            <a:prstTxWarp prst="textNoShape">
              <a:avLst/>
            </a:prstTxWarp>
          </a:bodyPr>
          <a:lstStyle>
            <a:lvl1pPr defTabSz="946218">
              <a:defRPr sz="1000" i="1" u="none"/>
            </a:lvl1pPr>
          </a:lstStyle>
          <a:p>
            <a:pPr>
              <a:defRPr/>
            </a:pPr>
            <a:endParaRPr lang="en-US"/>
          </a:p>
        </p:txBody>
      </p:sp>
      <p:sp>
        <p:nvSpPr>
          <p:cNvPr id="2051" name="Rectangle 3">
            <a:extLst>
              <a:ext uri="{FF2B5EF4-FFF2-40B4-BE49-F238E27FC236}">
                <a16:creationId xmlns:a16="http://schemas.microsoft.com/office/drawing/2014/main" id="{D54E76A6-420D-413D-9AC6-37F335926311}"/>
              </a:ext>
            </a:extLst>
          </p:cNvPr>
          <p:cNvSpPr>
            <a:spLocks noGrp="1" noChangeArrowheads="1"/>
          </p:cNvSpPr>
          <p:nvPr>
            <p:ph type="dt" idx="1"/>
          </p:nvPr>
        </p:nvSpPr>
        <p:spPr bwMode="auto">
          <a:xfrm>
            <a:off x="3972245" y="1"/>
            <a:ext cx="3038155" cy="464978"/>
          </a:xfrm>
          <a:prstGeom prst="rect">
            <a:avLst/>
          </a:prstGeom>
          <a:noFill/>
          <a:ln w="9525">
            <a:noFill/>
            <a:miter lim="800000"/>
            <a:headEnd/>
            <a:tailEnd/>
          </a:ln>
          <a:effectLst/>
        </p:spPr>
        <p:txBody>
          <a:bodyPr vert="horz" wrap="square" lIns="19710" tIns="0" rIns="19710" bIns="0" numCol="1" anchor="t" anchorCtr="0" compatLnSpc="1">
            <a:prstTxWarp prst="textNoShape">
              <a:avLst/>
            </a:prstTxWarp>
          </a:bodyPr>
          <a:lstStyle>
            <a:lvl1pPr algn="r" defTabSz="946218">
              <a:defRPr sz="1000" i="1" u="none"/>
            </a:lvl1pPr>
          </a:lstStyle>
          <a:p>
            <a:pPr>
              <a:defRPr/>
            </a:pPr>
            <a:endParaRPr lang="en-US"/>
          </a:p>
        </p:txBody>
      </p:sp>
      <p:sp>
        <p:nvSpPr>
          <p:cNvPr id="2052" name="Rectangle 4">
            <a:extLst>
              <a:ext uri="{FF2B5EF4-FFF2-40B4-BE49-F238E27FC236}">
                <a16:creationId xmlns:a16="http://schemas.microsoft.com/office/drawing/2014/main" id="{FEE16F46-BE8C-4950-8CEF-3A59D45CAA0A}"/>
              </a:ext>
            </a:extLst>
          </p:cNvPr>
          <p:cNvSpPr>
            <a:spLocks noGrp="1" noChangeArrowheads="1"/>
          </p:cNvSpPr>
          <p:nvPr>
            <p:ph type="ftr" sz="quarter" idx="4"/>
          </p:nvPr>
        </p:nvSpPr>
        <p:spPr bwMode="auto">
          <a:xfrm>
            <a:off x="0" y="8831423"/>
            <a:ext cx="3038155" cy="464977"/>
          </a:xfrm>
          <a:prstGeom prst="rect">
            <a:avLst/>
          </a:prstGeom>
          <a:noFill/>
          <a:ln w="9525">
            <a:noFill/>
            <a:miter lim="800000"/>
            <a:headEnd/>
            <a:tailEnd/>
          </a:ln>
          <a:effectLst/>
        </p:spPr>
        <p:txBody>
          <a:bodyPr vert="horz" wrap="square" lIns="19710" tIns="0" rIns="19710" bIns="0" numCol="1" anchor="b" anchorCtr="0" compatLnSpc="1">
            <a:prstTxWarp prst="textNoShape">
              <a:avLst/>
            </a:prstTxWarp>
          </a:bodyPr>
          <a:lstStyle>
            <a:lvl1pPr defTabSz="946218">
              <a:defRPr sz="1000" i="1" u="none"/>
            </a:lvl1pPr>
          </a:lstStyle>
          <a:p>
            <a:pPr>
              <a:defRPr/>
            </a:pPr>
            <a:endParaRPr lang="en-US"/>
          </a:p>
        </p:txBody>
      </p:sp>
      <p:sp>
        <p:nvSpPr>
          <p:cNvPr id="2053" name="Rectangle 5">
            <a:extLst>
              <a:ext uri="{FF2B5EF4-FFF2-40B4-BE49-F238E27FC236}">
                <a16:creationId xmlns:a16="http://schemas.microsoft.com/office/drawing/2014/main" id="{30CF9BEC-B5D7-44F0-A87F-18B14E57F79C}"/>
              </a:ext>
            </a:extLst>
          </p:cNvPr>
          <p:cNvSpPr>
            <a:spLocks noGrp="1" noChangeArrowheads="1"/>
          </p:cNvSpPr>
          <p:nvPr>
            <p:ph type="sldNum" sz="quarter" idx="5"/>
          </p:nvPr>
        </p:nvSpPr>
        <p:spPr bwMode="auto">
          <a:xfrm>
            <a:off x="3972245" y="8831423"/>
            <a:ext cx="3038155" cy="464977"/>
          </a:xfrm>
          <a:prstGeom prst="rect">
            <a:avLst/>
          </a:prstGeom>
          <a:noFill/>
          <a:ln w="9525">
            <a:noFill/>
            <a:miter lim="800000"/>
            <a:headEnd/>
            <a:tailEnd/>
          </a:ln>
          <a:effectLst/>
        </p:spPr>
        <p:txBody>
          <a:bodyPr vert="horz" wrap="square" lIns="19710" tIns="0" rIns="19710" bIns="0" numCol="1" anchor="b" anchorCtr="0" compatLnSpc="1">
            <a:prstTxWarp prst="textNoShape">
              <a:avLst/>
            </a:prstTxWarp>
          </a:bodyPr>
          <a:lstStyle>
            <a:lvl1pPr algn="r" defTabSz="946218">
              <a:defRPr sz="1000" i="1" u="none"/>
            </a:lvl1pPr>
          </a:lstStyle>
          <a:p>
            <a:pPr>
              <a:defRPr/>
            </a:pPr>
            <a:fld id="{2F389024-0BAB-47BB-B166-E1673A2F8749}" type="slidenum">
              <a:rPr lang="en-US" altLang="en-US"/>
              <a:pPr>
                <a:defRPr/>
              </a:pPr>
              <a:t>‹#›</a:t>
            </a:fld>
            <a:endParaRPr lang="en-US" altLang="en-US"/>
          </a:p>
        </p:txBody>
      </p:sp>
      <p:sp>
        <p:nvSpPr>
          <p:cNvPr id="2054" name="Rectangle 6">
            <a:extLst>
              <a:ext uri="{FF2B5EF4-FFF2-40B4-BE49-F238E27FC236}">
                <a16:creationId xmlns:a16="http://schemas.microsoft.com/office/drawing/2014/main" id="{667D9515-8A4A-4604-BCE3-2E5EB19ABAA4}"/>
              </a:ext>
            </a:extLst>
          </p:cNvPr>
          <p:cNvSpPr>
            <a:spLocks noGrp="1" noChangeArrowheads="1"/>
          </p:cNvSpPr>
          <p:nvPr>
            <p:ph type="body" sz="quarter" idx="3"/>
          </p:nvPr>
        </p:nvSpPr>
        <p:spPr bwMode="auto">
          <a:xfrm>
            <a:off x="934091" y="4416500"/>
            <a:ext cx="5142218" cy="4183222"/>
          </a:xfrm>
          <a:prstGeom prst="rect">
            <a:avLst/>
          </a:prstGeom>
          <a:noFill/>
          <a:ln w="9525">
            <a:noFill/>
            <a:miter lim="800000"/>
            <a:headEnd/>
            <a:tailEnd/>
          </a:ln>
          <a:effectLst/>
        </p:spPr>
        <p:txBody>
          <a:bodyPr vert="horz" wrap="square" lIns="95261" tIns="47630" rIns="95261" bIns="4763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7" name="Rectangle 7">
            <a:extLst>
              <a:ext uri="{FF2B5EF4-FFF2-40B4-BE49-F238E27FC236}">
                <a16:creationId xmlns:a16="http://schemas.microsoft.com/office/drawing/2014/main" id="{55446C20-FC4F-477D-A493-1B93F1E7958B}"/>
              </a:ext>
            </a:extLst>
          </p:cNvPr>
          <p:cNvSpPr>
            <a:spLocks noGrp="1" noRot="1" noChangeAspect="1" noChangeArrowheads="1" noTextEdit="1"/>
          </p:cNvSpPr>
          <p:nvPr>
            <p:ph type="sldImg" idx="2"/>
          </p:nvPr>
        </p:nvSpPr>
        <p:spPr bwMode="auto">
          <a:xfrm>
            <a:off x="1190625" y="703263"/>
            <a:ext cx="4629150" cy="34734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457200" algn="l" rtl="0" eaLnBrk="0" fontAlgn="base" hangingPunct="0">
      <a:spcBef>
        <a:spcPct val="30000"/>
      </a:spcBef>
      <a:spcAft>
        <a:spcPct val="0"/>
      </a:spcAft>
      <a:defRPr sz="1000" kern="1200">
        <a:solidFill>
          <a:schemeClr val="tx1"/>
        </a:solidFill>
        <a:latin typeface="Arial" charset="0"/>
        <a:ea typeface="+mn-ea"/>
        <a:cs typeface="+mn-cs"/>
      </a:defRPr>
    </a:lvl2pPr>
    <a:lvl3pPr marL="914400" algn="l" rtl="0" eaLnBrk="0" fontAlgn="base" hangingPunct="0">
      <a:spcBef>
        <a:spcPct val="30000"/>
      </a:spcBef>
      <a:spcAft>
        <a:spcPct val="0"/>
      </a:spcAft>
      <a:defRPr sz="1000" kern="1200">
        <a:solidFill>
          <a:schemeClr val="tx1"/>
        </a:solidFill>
        <a:latin typeface="Arial" charset="0"/>
        <a:ea typeface="+mn-ea"/>
        <a:cs typeface="+mn-cs"/>
      </a:defRPr>
    </a:lvl3pPr>
    <a:lvl4pPr marL="1371600" algn="l" rtl="0" eaLnBrk="0" fontAlgn="base" hangingPunct="0">
      <a:spcBef>
        <a:spcPct val="30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a:extLst>
              <a:ext uri="{FF2B5EF4-FFF2-40B4-BE49-F238E27FC236}">
                <a16:creationId xmlns:a16="http://schemas.microsoft.com/office/drawing/2014/main" id="{58DD8594-CCD2-45B0-9D3D-DB22EA6B42D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D024C178-C8C5-4692-A63D-6C50C9C90322}" type="slidenum">
              <a:rPr lang="en-US" altLang="en-US" sz="1000" u="none"/>
              <a:pPr/>
              <a:t>1</a:t>
            </a:fld>
            <a:endParaRPr lang="en-US" altLang="en-US" sz="1000" u="none"/>
          </a:p>
        </p:txBody>
      </p:sp>
      <p:sp>
        <p:nvSpPr>
          <p:cNvPr id="8195" name="Rectangle 2">
            <a:extLst>
              <a:ext uri="{FF2B5EF4-FFF2-40B4-BE49-F238E27FC236}">
                <a16:creationId xmlns:a16="http://schemas.microsoft.com/office/drawing/2014/main" id="{6EC1E352-C426-4847-BBCC-8C28CFD01B96}"/>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3B3C8DBD-1ADA-4CF0-AA54-260E8080A0A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800" b="1" dirty="0">
                <a:latin typeface="Arial" panose="020B0604020202020204" pitchFamily="34" charset="0"/>
              </a:rPr>
              <a:t>Revised: 4/2/20</a:t>
            </a:r>
          </a:p>
          <a:p>
            <a:endParaRPr lang="en-US" altLang="en-US" sz="800" dirty="0">
              <a:latin typeface="Arial" panose="020B0604020202020204" pitchFamily="34" charset="0"/>
            </a:endParaRPr>
          </a:p>
          <a:p>
            <a:r>
              <a:rPr lang="en-US" altLang="en-US" sz="800" dirty="0">
                <a:latin typeface="Arial" panose="020B0604020202020204" pitchFamily="34" charset="0"/>
              </a:rPr>
              <a:t>The information in this presentation is provided voluntarily by the N.C. Department of Labor, Education, Training and Technical Assistance Bureau as a public service and is made available in good faith. This presentation is designed to assist trainers conducting OSHA outreach training for workers.  Since workers are the target audience, this presentation emphasizes hazard identification, avoidance, and control – not standards.  No attempt has been made to treat the topic exhaustively.  It is essential that trainers tailor their presentations to the needs and understanding of their audience.</a:t>
            </a:r>
          </a:p>
          <a:p>
            <a:endParaRPr lang="en-US" altLang="en-US" sz="800" dirty="0">
              <a:latin typeface="Arial" panose="020B0604020202020204" pitchFamily="34" charset="0"/>
            </a:endParaRPr>
          </a:p>
          <a:p>
            <a:r>
              <a:rPr lang="en-US" altLang="en-US" sz="800" dirty="0">
                <a:latin typeface="Arial" panose="020B0604020202020204" pitchFamily="34" charset="0"/>
              </a:rPr>
              <a:t>The information and advice provided on this Site and on Linked Sites is provided solely on the basis that users will be responsible for making their own assessment of the matters discussed herein and are advised to verify all relevant representations, statements, and information.</a:t>
            </a:r>
          </a:p>
          <a:p>
            <a:endParaRPr lang="en-US" altLang="en-US" sz="800" dirty="0">
              <a:latin typeface="Arial" panose="020B0604020202020204" pitchFamily="34" charset="0"/>
            </a:endParaRPr>
          </a:p>
          <a:p>
            <a:r>
              <a:rPr lang="en-US" altLang="en-US" sz="800" dirty="0">
                <a:latin typeface="Arial" panose="020B0604020202020204" pitchFamily="34" charset="0"/>
              </a:rPr>
              <a:t>This presentation is not a substitute for any of the provisions of the Occupational Safety and Health Act of North Carolina or for any standards issued by the N.C. Department of Labor.  Mention of trade names, commercial products, or organizations does not imply endorsement by the N.C. Department of Labor.</a:t>
            </a:r>
          </a:p>
          <a:p>
            <a:pPr eaLnBrk="1" hangingPunct="1"/>
            <a:endParaRPr lang="en-US" altLang="en-US" sz="800" dirty="0">
              <a:latin typeface="Arial" panose="020B0604020202020204" pitchFamily="34" charset="0"/>
            </a:endParaRPr>
          </a:p>
          <a:p>
            <a:pPr eaLnBrk="1" hangingPunct="1"/>
            <a:r>
              <a:rPr lang="en-US" altLang="en-US" sz="800" dirty="0">
                <a:latin typeface="Arial" panose="020B0604020202020204" pitchFamily="34" charset="0"/>
              </a:rPr>
              <a:t> The data is Federal Fiscal Year (explained on next page).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38408A6-9720-439D-ABC1-E04F3873A765}"/>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8EABE684-6A0F-4900-88A0-BAA5509ED9B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a:r>
              <a:rPr lang="en-US" altLang="en-US" sz="800" dirty="0">
                <a:latin typeface="Arial" panose="020B0604020202020204" pitchFamily="34" charset="0"/>
              </a:rPr>
              <a:t> </a:t>
            </a:r>
          </a:p>
          <a:p>
            <a:pPr defTabSz="899030"/>
            <a:endParaRPr lang="en-US" altLang="en-US" sz="900" b="1"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a:extLst>
              <a:ext uri="{FF2B5EF4-FFF2-40B4-BE49-F238E27FC236}">
                <a16:creationId xmlns:a16="http://schemas.microsoft.com/office/drawing/2014/main" id="{A766A277-362A-4353-ACB2-A6FEAB90B798}"/>
              </a:ext>
            </a:extLst>
          </p:cNvPr>
          <p:cNvSpPr txBox="1">
            <a:spLocks noGrp="1" noChangeArrowheads="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2D5BC83D-0881-46AF-8B9C-C853E76C9FC4}" type="slidenum">
              <a:rPr lang="en-US" altLang="en-US" sz="1000" i="1"/>
              <a:pPr algn="r">
                <a:buFont typeface="Wingdings" panose="05000000000000000000" pitchFamily="2" charset="2"/>
                <a:buNone/>
              </a:pPr>
              <a:t>12</a:t>
            </a:fld>
            <a:endParaRPr lang="en-US" altLang="en-US" sz="1000" i="1"/>
          </a:p>
        </p:txBody>
      </p:sp>
      <p:sp>
        <p:nvSpPr>
          <p:cNvPr id="28675" name="Rectangle 2">
            <a:extLst>
              <a:ext uri="{FF2B5EF4-FFF2-40B4-BE49-F238E27FC236}">
                <a16:creationId xmlns:a16="http://schemas.microsoft.com/office/drawing/2014/main" id="{F74DE522-48BD-47F0-863A-46CAF0547BEE}"/>
              </a:ext>
            </a:extLst>
          </p:cNvPr>
          <p:cNvSpPr>
            <a:spLocks noGrp="1" noRot="1" noChangeAspect="1" noChangeArrowheads="1" noTextEdit="1"/>
          </p:cNvSpPr>
          <p:nvPr>
            <p:ph type="sldImg"/>
          </p:nvPr>
        </p:nvSpPr>
        <p:spPr>
          <a:xfrm>
            <a:off x="1152525" y="687388"/>
            <a:ext cx="4586288" cy="3440112"/>
          </a:xfrm>
          <a:ln/>
        </p:spPr>
      </p:sp>
      <p:sp>
        <p:nvSpPr>
          <p:cNvPr id="28676" name="Rectangle 3">
            <a:extLst>
              <a:ext uri="{FF2B5EF4-FFF2-40B4-BE49-F238E27FC236}">
                <a16:creationId xmlns:a16="http://schemas.microsoft.com/office/drawing/2014/main" id="{41E137B3-817E-4011-AD90-A378806CC5D8}"/>
              </a:ext>
            </a:extLst>
          </p:cNvPr>
          <p:cNvSpPr>
            <a:spLocks noGrp="1" noChangeArrowheads="1"/>
          </p:cNvSpPr>
          <p:nvPr>
            <p:ph type="body" idx="1"/>
          </p:nvPr>
        </p:nvSpPr>
        <p:spPr>
          <a:xfrm>
            <a:off x="938810" y="4495310"/>
            <a:ext cx="5142218" cy="418322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800"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819859-EF99-4F08-B922-A67D66F3FCE2}"/>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C2C655DC-D244-4ADA-806D-1BB4F3E34F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a:endParaRPr lang="en-US" altLang="en-US" sz="800" dirty="0">
              <a:latin typeface="Arial" panose="020B0604020202020204" pitchFamily="34" charset="0"/>
            </a:endParaRPr>
          </a:p>
          <a:p>
            <a:pPr defTabSz="899030"/>
            <a:endParaRPr lang="en-US" altLang="en-US" dirty="0">
              <a:latin typeface="Arial" panose="020B0604020202020204" pitchFamily="34" charset="0"/>
            </a:endParaRPr>
          </a:p>
        </p:txBody>
      </p:sp>
      <p:sp>
        <p:nvSpPr>
          <p:cNvPr id="30724" name="Slide Number Placeholder 3">
            <a:extLst>
              <a:ext uri="{FF2B5EF4-FFF2-40B4-BE49-F238E27FC236}">
                <a16:creationId xmlns:a16="http://schemas.microsoft.com/office/drawing/2014/main" id="{008418D7-5AC5-4C95-A4A7-9804899D49F6}"/>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6751C6EE-416A-4D55-9832-6978ED6E7833}" type="slidenum">
              <a:rPr lang="en-US" altLang="en-US" sz="1000" i="1"/>
              <a:pPr algn="r">
                <a:buFont typeface="Wingdings" panose="05000000000000000000" pitchFamily="2" charset="2"/>
                <a:buNone/>
              </a:pPr>
              <a:t>13</a:t>
            </a:fld>
            <a:endParaRPr lang="en-US" altLang="en-US" sz="1000"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4193EB8D-66B3-4109-8887-572CE5092647}"/>
              </a:ext>
            </a:extLst>
          </p:cNvPr>
          <p:cNvSpPr>
            <a:spLocks noGrp="1" noRot="1" noChangeAspect="1" noChangeArrowheads="1" noTextEdit="1"/>
          </p:cNvSpPr>
          <p:nvPr>
            <p:ph type="sldImg"/>
          </p:nvPr>
        </p:nvSpPr>
        <p:spPr>
          <a:ln/>
        </p:spPr>
      </p:sp>
      <p:sp>
        <p:nvSpPr>
          <p:cNvPr id="34819" name="Rectangle 3">
            <a:extLst>
              <a:ext uri="{FF2B5EF4-FFF2-40B4-BE49-F238E27FC236}">
                <a16:creationId xmlns:a16="http://schemas.microsoft.com/office/drawing/2014/main" id="{4AAC53EE-9DD0-41E2-9992-767393A58B0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a:extLst>
              <a:ext uri="{FF2B5EF4-FFF2-40B4-BE49-F238E27FC236}">
                <a16:creationId xmlns:a16="http://schemas.microsoft.com/office/drawing/2014/main" id="{F02B50E2-19FF-4D96-AAF7-335CFF57F26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2A5B43C4-B436-4BDC-9BA4-6B1195523D55}" type="slidenum">
              <a:rPr lang="en-US" altLang="en-US" sz="1000" u="none"/>
              <a:pPr/>
              <a:t>15</a:t>
            </a:fld>
            <a:endParaRPr lang="en-US" altLang="en-US" sz="1000" u="none"/>
          </a:p>
        </p:txBody>
      </p:sp>
      <p:sp>
        <p:nvSpPr>
          <p:cNvPr id="36867" name="Rectangle 2">
            <a:extLst>
              <a:ext uri="{FF2B5EF4-FFF2-40B4-BE49-F238E27FC236}">
                <a16:creationId xmlns:a16="http://schemas.microsoft.com/office/drawing/2014/main" id="{8CB55CFB-4690-4393-A73B-0C830F898ED1}"/>
              </a:ext>
            </a:extLst>
          </p:cNvPr>
          <p:cNvSpPr>
            <a:spLocks noGrp="1" noRot="1" noChangeAspect="1" noChangeArrowheads="1" noTextEdit="1"/>
          </p:cNvSpPr>
          <p:nvPr>
            <p:ph type="sldImg"/>
          </p:nvPr>
        </p:nvSpPr>
        <p:spPr>
          <a:xfrm>
            <a:off x="1155700" y="690563"/>
            <a:ext cx="4579938" cy="3435350"/>
          </a:xfrm>
          <a:ln/>
        </p:spPr>
      </p:sp>
      <p:sp>
        <p:nvSpPr>
          <p:cNvPr id="36868" name="Rectangle 3">
            <a:extLst>
              <a:ext uri="{FF2B5EF4-FFF2-40B4-BE49-F238E27FC236}">
                <a16:creationId xmlns:a16="http://schemas.microsoft.com/office/drawing/2014/main" id="{5F3354C8-8CE5-455A-A8FE-79DF483DA1F4}"/>
              </a:ext>
            </a:extLst>
          </p:cNvPr>
          <p:cNvSpPr>
            <a:spLocks noGrp="1" noChangeArrowheads="1"/>
          </p:cNvSpPr>
          <p:nvPr>
            <p:ph type="body" idx="1"/>
          </p:nvPr>
        </p:nvSpPr>
        <p:spPr>
          <a:xfrm>
            <a:off x="918365" y="4356604"/>
            <a:ext cx="5052584" cy="41280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731" tIns="44365" rIns="88731" bIns="44365"/>
          <a:lstStyle/>
          <a:p>
            <a:pPr eaLnBrk="1" hangingPunct="1"/>
            <a:endParaRPr lang="en-US" altLang="en-US" sz="800"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a:extLst>
              <a:ext uri="{FF2B5EF4-FFF2-40B4-BE49-F238E27FC236}">
                <a16:creationId xmlns:a16="http://schemas.microsoft.com/office/drawing/2014/main" id="{FBA65F68-191D-42B1-A258-C1C567A2CD1C}"/>
              </a:ext>
            </a:extLst>
          </p:cNvPr>
          <p:cNvSpPr txBox="1">
            <a:spLocks noGrp="1" noChangeArrowheads="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DA8F4425-00D8-43A7-BE97-10CB548BCEBD}" type="slidenum">
              <a:rPr lang="en-US" altLang="en-US" sz="1000" i="1"/>
              <a:pPr algn="r">
                <a:buFont typeface="Wingdings" panose="05000000000000000000" pitchFamily="2" charset="2"/>
                <a:buNone/>
              </a:pPr>
              <a:t>16</a:t>
            </a:fld>
            <a:endParaRPr lang="en-US" altLang="en-US" sz="1000" i="1"/>
          </a:p>
        </p:txBody>
      </p:sp>
      <p:sp>
        <p:nvSpPr>
          <p:cNvPr id="32771" name="Rectangle 2">
            <a:extLst>
              <a:ext uri="{FF2B5EF4-FFF2-40B4-BE49-F238E27FC236}">
                <a16:creationId xmlns:a16="http://schemas.microsoft.com/office/drawing/2014/main" id="{D80B1497-DEFB-41C9-95A3-F832E93B2014}"/>
              </a:ext>
            </a:extLst>
          </p:cNvPr>
          <p:cNvSpPr>
            <a:spLocks noGrp="1" noRot="1" noChangeAspect="1" noChangeArrowheads="1" noTextEdit="1"/>
          </p:cNvSpPr>
          <p:nvPr>
            <p:ph type="sldImg"/>
          </p:nvPr>
        </p:nvSpPr>
        <p:spPr>
          <a:xfrm>
            <a:off x="1154113" y="688975"/>
            <a:ext cx="4584700" cy="3438525"/>
          </a:xfrm>
          <a:ln/>
        </p:spPr>
      </p:sp>
      <p:sp>
        <p:nvSpPr>
          <p:cNvPr id="32772" name="Rectangle 3">
            <a:extLst>
              <a:ext uri="{FF2B5EF4-FFF2-40B4-BE49-F238E27FC236}">
                <a16:creationId xmlns:a16="http://schemas.microsoft.com/office/drawing/2014/main" id="{ADF8AB13-DF92-44B1-AFA4-0A95978AAF9C}"/>
              </a:ext>
            </a:extLst>
          </p:cNvPr>
          <p:cNvSpPr>
            <a:spLocks noGrp="1" noChangeArrowheads="1"/>
          </p:cNvSpPr>
          <p:nvPr>
            <p:ph type="body" idx="1"/>
          </p:nvPr>
        </p:nvSpPr>
        <p:spPr>
          <a:xfrm>
            <a:off x="1272188" y="4287251"/>
            <a:ext cx="4344938" cy="42888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a:lnSpc>
                <a:spcPct val="90000"/>
              </a:lnSpc>
            </a:pPr>
            <a:endParaRPr lang="en-US" altLang="en-US" sz="900" b="1" dirty="0">
              <a:latin typeface="Arial" panose="020B0604020202020204" pitchFamily="34" charset="0"/>
            </a:endParaRPr>
          </a:p>
          <a:p>
            <a:pPr defTabSz="899030">
              <a:lnSpc>
                <a:spcPct val="90000"/>
              </a:lnSpc>
            </a:pPr>
            <a:endParaRPr lang="en-US" altLang="en-US" sz="900" dirty="0">
              <a:latin typeface="Arial" panose="020B0604020202020204" pitchFamily="34" charset="0"/>
            </a:endParaRPr>
          </a:p>
          <a:p>
            <a:pPr defTabSz="899030"/>
            <a:endParaRPr lang="en-US" altLang="en-US" sz="900" dirty="0">
              <a:latin typeface="Arial" panose="020B0604020202020204" pitchFamily="34" charset="0"/>
            </a:endParaRPr>
          </a:p>
        </p:txBody>
      </p:sp>
    </p:spTree>
    <p:extLst>
      <p:ext uri="{BB962C8B-B14F-4D97-AF65-F5344CB8AC3E}">
        <p14:creationId xmlns:p14="http://schemas.microsoft.com/office/powerpoint/2010/main" val="2637874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a:extLst>
              <a:ext uri="{FF2B5EF4-FFF2-40B4-BE49-F238E27FC236}">
                <a16:creationId xmlns:a16="http://schemas.microsoft.com/office/drawing/2014/main" id="{415D340F-F908-4F1C-A198-5E514CFE712B}"/>
              </a:ext>
            </a:extLst>
          </p:cNvPr>
          <p:cNvSpPr txBox="1">
            <a:spLocks noGrp="1" noChangeArrowheads="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C5481FC5-5063-4018-AD76-5DBAC6C8F984}" type="slidenum">
              <a:rPr lang="en-US" altLang="en-US" sz="1000" i="1"/>
              <a:pPr algn="r">
                <a:buFont typeface="Wingdings" panose="05000000000000000000" pitchFamily="2" charset="2"/>
                <a:buNone/>
              </a:pPr>
              <a:t>17</a:t>
            </a:fld>
            <a:endParaRPr lang="en-US" altLang="en-US" sz="1000" i="1"/>
          </a:p>
        </p:txBody>
      </p:sp>
      <p:sp>
        <p:nvSpPr>
          <p:cNvPr id="38915" name="Rectangle 2">
            <a:extLst>
              <a:ext uri="{FF2B5EF4-FFF2-40B4-BE49-F238E27FC236}">
                <a16:creationId xmlns:a16="http://schemas.microsoft.com/office/drawing/2014/main" id="{369006B1-D6F0-4738-9D89-D05B6F7E2DC6}"/>
              </a:ext>
            </a:extLst>
          </p:cNvPr>
          <p:cNvSpPr>
            <a:spLocks noGrp="1" noRot="1" noChangeAspect="1" noChangeArrowheads="1" noTextEdit="1"/>
          </p:cNvSpPr>
          <p:nvPr>
            <p:ph type="sldImg"/>
          </p:nvPr>
        </p:nvSpPr>
        <p:spPr>
          <a:xfrm>
            <a:off x="1154113" y="688975"/>
            <a:ext cx="4584700" cy="3438525"/>
          </a:xfrm>
          <a:ln/>
        </p:spPr>
      </p:sp>
      <p:sp>
        <p:nvSpPr>
          <p:cNvPr id="38916" name="Rectangle 3">
            <a:extLst>
              <a:ext uri="{FF2B5EF4-FFF2-40B4-BE49-F238E27FC236}">
                <a16:creationId xmlns:a16="http://schemas.microsoft.com/office/drawing/2014/main" id="{97EF513F-186F-46D0-A35B-93C4410B73C2}"/>
              </a:ext>
            </a:extLst>
          </p:cNvPr>
          <p:cNvSpPr>
            <a:spLocks noGrp="1" noChangeArrowheads="1"/>
          </p:cNvSpPr>
          <p:nvPr>
            <p:ph type="body" idx="1"/>
          </p:nvPr>
        </p:nvSpPr>
        <p:spPr>
          <a:xfrm>
            <a:off x="1272188" y="4287251"/>
            <a:ext cx="4344938" cy="42888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lnSpc>
                <a:spcPct val="90000"/>
              </a:lnSpc>
            </a:pPr>
            <a:endParaRPr lang="en-US" altLang="en-US" sz="800" dirty="0">
              <a:latin typeface="Arial" panose="020B0604020202020204" pitchFamily="34" charset="0"/>
            </a:endParaRPr>
          </a:p>
          <a:p>
            <a:pPr defTabSz="899030" eaLnBrk="1" hangingPunct="1">
              <a:lnSpc>
                <a:spcPct val="90000"/>
              </a:lnSpc>
            </a:pPr>
            <a:r>
              <a:rPr lang="en-US" altLang="en-US" sz="800" b="1" dirty="0">
                <a:latin typeface="Arial" panose="020B0604020202020204" pitchFamily="34" charset="0"/>
              </a:rPr>
              <a:t>Other Fall Protection Methods </a:t>
            </a:r>
          </a:p>
          <a:p>
            <a:pPr defTabSz="899030" eaLnBrk="1" hangingPunct="1">
              <a:lnSpc>
                <a:spcPct val="90000"/>
              </a:lnSpc>
            </a:pPr>
            <a:r>
              <a:rPr lang="en-US" altLang="en-US" sz="800" dirty="0">
                <a:latin typeface="Arial" panose="020B0604020202020204" pitchFamily="34" charset="0"/>
              </a:rPr>
              <a:t>Positioning Device Systems </a:t>
            </a:r>
          </a:p>
          <a:p>
            <a:pPr defTabSz="899030" eaLnBrk="1" hangingPunct="1">
              <a:lnSpc>
                <a:spcPct val="90000"/>
              </a:lnSpc>
            </a:pPr>
            <a:r>
              <a:rPr lang="en-US" altLang="en-US" sz="800" dirty="0">
                <a:latin typeface="Arial" panose="020B0604020202020204" pitchFamily="34" charset="0"/>
              </a:rPr>
              <a:t>Warning Line Systems </a:t>
            </a:r>
          </a:p>
          <a:p>
            <a:pPr defTabSz="899030" eaLnBrk="1" hangingPunct="1">
              <a:lnSpc>
                <a:spcPct val="90000"/>
              </a:lnSpc>
            </a:pPr>
            <a:r>
              <a:rPr lang="en-US" altLang="en-US" sz="800" dirty="0">
                <a:latin typeface="Arial" panose="020B0604020202020204" pitchFamily="34" charset="0"/>
              </a:rPr>
              <a:t>Controlled Access Zones </a:t>
            </a:r>
          </a:p>
          <a:p>
            <a:pPr defTabSz="899030" eaLnBrk="1" hangingPunct="1">
              <a:lnSpc>
                <a:spcPct val="90000"/>
              </a:lnSpc>
            </a:pPr>
            <a:r>
              <a:rPr lang="en-US" altLang="en-US" sz="800" dirty="0">
                <a:latin typeface="Arial" panose="020B0604020202020204" pitchFamily="34" charset="0"/>
              </a:rPr>
              <a:t>Safety Monitoring Systems </a:t>
            </a:r>
          </a:p>
          <a:p>
            <a:pPr defTabSz="899030" eaLnBrk="1" hangingPunct="1">
              <a:lnSpc>
                <a:spcPct val="90000"/>
              </a:lnSpc>
            </a:pPr>
            <a:r>
              <a:rPr lang="en-US" altLang="en-US" sz="800" dirty="0">
                <a:latin typeface="Arial" panose="020B0604020202020204" pitchFamily="34" charset="0"/>
              </a:rPr>
              <a:t>Covers Protection From Falling Objects</a:t>
            </a:r>
          </a:p>
          <a:p>
            <a:pPr defTabSz="899030" eaLnBrk="1" hangingPunct="1">
              <a:lnSpc>
                <a:spcPct val="90000"/>
              </a:lnSpc>
            </a:pPr>
            <a:r>
              <a:rPr lang="en-US" altLang="en-US" sz="800" dirty="0">
                <a:latin typeface="Arial" panose="020B0604020202020204" pitchFamily="34" charset="0"/>
              </a:rPr>
              <a:t>Make Sure You Know the Right Rule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a:extLst>
              <a:ext uri="{FF2B5EF4-FFF2-40B4-BE49-F238E27FC236}">
                <a16:creationId xmlns:a16="http://schemas.microsoft.com/office/drawing/2014/main" id="{F6203FA4-C25D-460E-8F35-059DDB370A0B}"/>
              </a:ext>
            </a:extLst>
          </p:cNvPr>
          <p:cNvSpPr txBox="1">
            <a:spLocks noGrp="1" noChangeArrowheads="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17CBF27D-B2DC-4E04-A718-F809B174C617}" type="slidenum">
              <a:rPr lang="en-US" altLang="en-US" sz="1000" i="1"/>
              <a:pPr algn="r">
                <a:buFont typeface="Wingdings" panose="05000000000000000000" pitchFamily="2" charset="2"/>
                <a:buNone/>
              </a:pPr>
              <a:t>18</a:t>
            </a:fld>
            <a:endParaRPr lang="en-US" altLang="en-US" sz="1000" i="1"/>
          </a:p>
        </p:txBody>
      </p:sp>
      <p:sp>
        <p:nvSpPr>
          <p:cNvPr id="40963" name="Rectangle 2">
            <a:extLst>
              <a:ext uri="{FF2B5EF4-FFF2-40B4-BE49-F238E27FC236}">
                <a16:creationId xmlns:a16="http://schemas.microsoft.com/office/drawing/2014/main" id="{678D59AA-247B-485E-B282-67AB66163DFB}"/>
              </a:ext>
            </a:extLst>
          </p:cNvPr>
          <p:cNvSpPr>
            <a:spLocks noGrp="1" noRot="1" noChangeAspect="1" noChangeArrowheads="1" noTextEdit="1"/>
          </p:cNvSpPr>
          <p:nvPr>
            <p:ph type="sldImg"/>
          </p:nvPr>
        </p:nvSpPr>
        <p:spPr>
          <a:xfrm>
            <a:off x="1152525" y="687388"/>
            <a:ext cx="4586288" cy="3440112"/>
          </a:xfrm>
          <a:ln/>
        </p:spPr>
      </p:sp>
      <p:sp>
        <p:nvSpPr>
          <p:cNvPr id="39940" name="Rectangle 3">
            <a:extLst>
              <a:ext uri="{FF2B5EF4-FFF2-40B4-BE49-F238E27FC236}">
                <a16:creationId xmlns:a16="http://schemas.microsoft.com/office/drawing/2014/main" id="{8CA86116-DFA3-48DC-A9E4-D3BFAE389B77}"/>
              </a:ext>
            </a:extLst>
          </p:cNvPr>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2003" indent="-222003" eaLnBrk="1" hangingPunct="1">
              <a:defRPr/>
            </a:pPr>
            <a:endParaRPr lang="en-US" altLang="en-US" dirty="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ECC66769-C5F8-49E2-ADFF-A16818BD0CDE}"/>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D96E60F9-83D6-4944-AEAD-EE986B61F0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800" dirty="0">
              <a:latin typeface="Arial" panose="020B0604020202020204" pitchFamily="34" charset="0"/>
            </a:endParaRPr>
          </a:p>
          <a:p>
            <a:r>
              <a:rPr lang="en-US" altLang="en-US" sz="800" dirty="0">
                <a:latin typeface="Arial" panose="020B0604020202020204" pitchFamily="34" charset="0"/>
              </a:rPr>
              <a:t>For example, employers and employees need to do the following: Where protection is required, select fall protection systems appropriate for given situations. </a:t>
            </a:r>
          </a:p>
          <a:p>
            <a:endParaRPr lang="en-US" altLang="en-US" sz="800" dirty="0">
              <a:latin typeface="Arial" panose="020B0604020202020204" pitchFamily="34" charset="0"/>
            </a:endParaRPr>
          </a:p>
          <a:p>
            <a:r>
              <a:rPr lang="en-US" altLang="en-US" sz="800" dirty="0">
                <a:latin typeface="Arial" panose="020B0604020202020204" pitchFamily="34" charset="0"/>
              </a:rPr>
              <a:t>Use proper construction and installation of safety systems. </a:t>
            </a:r>
          </a:p>
          <a:p>
            <a:r>
              <a:rPr lang="en-US" altLang="en-US" sz="800" dirty="0">
                <a:latin typeface="Arial" panose="020B0604020202020204" pitchFamily="34" charset="0"/>
              </a:rPr>
              <a:t>Supervise employees properly. </a:t>
            </a:r>
          </a:p>
          <a:p>
            <a:r>
              <a:rPr lang="en-US" altLang="en-US" sz="800" dirty="0">
                <a:latin typeface="Arial" panose="020B0604020202020204" pitchFamily="34" charset="0"/>
              </a:rPr>
              <a:t>Use safe work procedures. </a:t>
            </a:r>
          </a:p>
          <a:p>
            <a:r>
              <a:rPr lang="en-US" altLang="en-US" sz="800" dirty="0">
                <a:latin typeface="Arial" panose="020B0604020202020204" pitchFamily="34" charset="0"/>
              </a:rPr>
              <a:t>Train workers in the proper selection, use, inspection, and maintenance of all protection systems. </a:t>
            </a:r>
          </a:p>
          <a:p>
            <a:endParaRPr lang="en-US" altLang="en-US" dirty="0">
              <a:latin typeface="Arial" panose="020B0604020202020204" pitchFamily="34" charset="0"/>
            </a:endParaRPr>
          </a:p>
        </p:txBody>
      </p:sp>
      <p:sp>
        <p:nvSpPr>
          <p:cNvPr id="43012" name="Slide Number Placeholder 3">
            <a:extLst>
              <a:ext uri="{FF2B5EF4-FFF2-40B4-BE49-F238E27FC236}">
                <a16:creationId xmlns:a16="http://schemas.microsoft.com/office/drawing/2014/main" id="{74DF59C2-4F5F-4461-940E-4751C7A99150}"/>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EFF8E32F-E95D-438F-B6EE-B09D688C6400}" type="slidenum">
              <a:rPr lang="en-US" altLang="en-US" sz="1000" i="1"/>
              <a:pPr algn="r">
                <a:buFont typeface="Wingdings" panose="05000000000000000000" pitchFamily="2" charset="2"/>
                <a:buNone/>
              </a:pPr>
              <a:t>19</a:t>
            </a:fld>
            <a:endParaRPr lang="en-US" altLang="en-US" sz="1000" i="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64C3F3DC-15EA-4EC3-BE3A-5810D5926625}"/>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5F0BB9DA-1C71-411F-97AE-7F5830B0EE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800" dirty="0">
              <a:latin typeface="Arial" panose="020B0604020202020204" pitchFamily="34" charset="0"/>
            </a:endParaRPr>
          </a:p>
        </p:txBody>
      </p:sp>
      <p:sp>
        <p:nvSpPr>
          <p:cNvPr id="45060" name="Slide Number Placeholder 3">
            <a:extLst>
              <a:ext uri="{FF2B5EF4-FFF2-40B4-BE49-F238E27FC236}">
                <a16:creationId xmlns:a16="http://schemas.microsoft.com/office/drawing/2014/main" id="{B4D2E81B-FA30-4386-A63A-E7DD027256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690">
              <a:defRPr sz="3600" u="sng">
                <a:solidFill>
                  <a:schemeClr val="tx1"/>
                </a:solidFill>
                <a:latin typeface="Times New Roman" panose="02020603050405020304" pitchFamily="18" charset="0"/>
              </a:defRPr>
            </a:lvl1pPr>
            <a:lvl2pPr marL="736858" indent="-283407" defTabSz="944690">
              <a:defRPr sz="3600" u="sng">
                <a:solidFill>
                  <a:schemeClr val="tx1"/>
                </a:solidFill>
                <a:latin typeface="Times New Roman" panose="02020603050405020304" pitchFamily="18" charset="0"/>
              </a:defRPr>
            </a:lvl2pPr>
            <a:lvl3pPr marL="1133627" indent="-226725" defTabSz="944690">
              <a:defRPr sz="3600" u="sng">
                <a:solidFill>
                  <a:schemeClr val="tx1"/>
                </a:solidFill>
                <a:latin typeface="Times New Roman" panose="02020603050405020304" pitchFamily="18" charset="0"/>
              </a:defRPr>
            </a:lvl3pPr>
            <a:lvl4pPr marL="1587078" indent="-226725" defTabSz="944690">
              <a:defRPr sz="3600" u="sng">
                <a:solidFill>
                  <a:schemeClr val="tx1"/>
                </a:solidFill>
                <a:latin typeface="Times New Roman" panose="02020603050405020304" pitchFamily="18" charset="0"/>
              </a:defRPr>
            </a:lvl4pPr>
            <a:lvl5pPr marL="2040529" indent="-226725" defTabSz="944690">
              <a:defRPr sz="3600" u="sng">
                <a:solidFill>
                  <a:schemeClr val="tx1"/>
                </a:solidFill>
                <a:latin typeface="Times New Roman" panose="02020603050405020304" pitchFamily="18" charset="0"/>
              </a:defRPr>
            </a:lvl5pPr>
            <a:lvl6pPr marL="2493980" indent="-226725" defTabSz="944690" eaLnBrk="0" fontAlgn="base" hangingPunct="0">
              <a:spcBef>
                <a:spcPct val="0"/>
              </a:spcBef>
              <a:spcAft>
                <a:spcPct val="0"/>
              </a:spcAft>
              <a:defRPr sz="3600" u="sng">
                <a:solidFill>
                  <a:schemeClr val="tx1"/>
                </a:solidFill>
                <a:latin typeface="Times New Roman" panose="02020603050405020304" pitchFamily="18" charset="0"/>
              </a:defRPr>
            </a:lvl6pPr>
            <a:lvl7pPr marL="2947431" indent="-226725" defTabSz="944690" eaLnBrk="0" fontAlgn="base" hangingPunct="0">
              <a:spcBef>
                <a:spcPct val="0"/>
              </a:spcBef>
              <a:spcAft>
                <a:spcPct val="0"/>
              </a:spcAft>
              <a:defRPr sz="3600" u="sng">
                <a:solidFill>
                  <a:schemeClr val="tx1"/>
                </a:solidFill>
                <a:latin typeface="Times New Roman" panose="02020603050405020304" pitchFamily="18" charset="0"/>
              </a:defRPr>
            </a:lvl7pPr>
            <a:lvl8pPr marL="3400882" indent="-226725" defTabSz="944690" eaLnBrk="0" fontAlgn="base" hangingPunct="0">
              <a:spcBef>
                <a:spcPct val="0"/>
              </a:spcBef>
              <a:spcAft>
                <a:spcPct val="0"/>
              </a:spcAft>
              <a:defRPr sz="3600" u="sng">
                <a:solidFill>
                  <a:schemeClr val="tx1"/>
                </a:solidFill>
                <a:latin typeface="Times New Roman" panose="02020603050405020304" pitchFamily="18" charset="0"/>
              </a:defRPr>
            </a:lvl8pPr>
            <a:lvl9pPr marL="3854333" indent="-226725" defTabSz="944690" eaLnBrk="0" fontAlgn="base" hangingPunct="0">
              <a:spcBef>
                <a:spcPct val="0"/>
              </a:spcBef>
              <a:spcAft>
                <a:spcPct val="0"/>
              </a:spcAft>
              <a:defRPr sz="3600" u="sng">
                <a:solidFill>
                  <a:schemeClr val="tx1"/>
                </a:solidFill>
                <a:latin typeface="Times New Roman" panose="02020603050405020304" pitchFamily="18" charset="0"/>
              </a:defRPr>
            </a:lvl9pPr>
          </a:lstStyle>
          <a:p>
            <a:fld id="{4A3EDDF0-BD4B-43F3-9A33-0B6B76B3641D}" type="slidenum">
              <a:rPr lang="en-US" altLang="en-US" sz="1000" u="none"/>
              <a:pPr/>
              <a:t>20</a:t>
            </a:fld>
            <a:endParaRPr lang="en-US" altLang="en-US" sz="1000" u="non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a:extLst>
              <a:ext uri="{FF2B5EF4-FFF2-40B4-BE49-F238E27FC236}">
                <a16:creationId xmlns:a16="http://schemas.microsoft.com/office/drawing/2014/main" id="{72F91814-8BC0-4800-8DC1-2B68177209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E72A8071-6929-4E17-9A0D-710A8CBA9449}" type="slidenum">
              <a:rPr lang="en-US" altLang="en-US" sz="1000" u="none"/>
              <a:pPr/>
              <a:t>2</a:t>
            </a:fld>
            <a:endParaRPr lang="en-US" altLang="en-US" sz="1000" u="none"/>
          </a:p>
        </p:txBody>
      </p:sp>
      <p:sp>
        <p:nvSpPr>
          <p:cNvPr id="10243" name="Rectangle 2">
            <a:extLst>
              <a:ext uri="{FF2B5EF4-FFF2-40B4-BE49-F238E27FC236}">
                <a16:creationId xmlns:a16="http://schemas.microsoft.com/office/drawing/2014/main" id="{8B4F594D-1802-409E-AF54-94832F614105}"/>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42AAD57B-8AB2-4245-B5BC-626FB81EAFE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b="1" dirty="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A843E10E-8253-4D43-ADF5-D6A745F5CCCC}"/>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0FEA86A0-FA03-4C56-BEFE-FE2A9F6605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7E6D5822-7F5B-4E5F-9790-1893D6D06204}"/>
              </a:ext>
            </a:extLst>
          </p:cNvPr>
          <p:cNvSpPr>
            <a:spLocks noGrp="1" noRot="1" noChangeAspect="1" noChangeArrowheads="1" noTextEdit="1"/>
          </p:cNvSpPr>
          <p:nvPr>
            <p:ph type="sldImg"/>
          </p:nvPr>
        </p:nvSpPr>
        <p:spPr>
          <a:ln/>
        </p:spPr>
      </p:sp>
      <p:sp>
        <p:nvSpPr>
          <p:cNvPr id="98307" name="Notes Placeholder 2">
            <a:extLst>
              <a:ext uri="{FF2B5EF4-FFF2-40B4-BE49-F238E27FC236}">
                <a16:creationId xmlns:a16="http://schemas.microsoft.com/office/drawing/2014/main" id="{C77D5162-D3A1-4CDD-BC16-A15BE9DF65E6}"/>
              </a:ext>
            </a:extLst>
          </p:cNvPr>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p>
        </p:txBody>
      </p:sp>
      <p:sp>
        <p:nvSpPr>
          <p:cNvPr id="98308" name="Slide Number Placeholder 3">
            <a:extLst>
              <a:ext uri="{FF2B5EF4-FFF2-40B4-BE49-F238E27FC236}">
                <a16:creationId xmlns:a16="http://schemas.microsoft.com/office/drawing/2014/main" id="{2DF8C05B-2BC4-4C04-8D12-C05E0D1116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000">
                <a:solidFill>
                  <a:schemeClr val="tx1"/>
                </a:solidFill>
                <a:latin typeface="Arial" panose="020B0604020202020204" pitchFamily="34" charset="0"/>
              </a:defRPr>
            </a:lvl1pPr>
            <a:lvl2pPr marL="741363" indent="-284163" defTabSz="930275">
              <a:spcBef>
                <a:spcPct val="30000"/>
              </a:spcBef>
              <a:defRPr sz="1000">
                <a:solidFill>
                  <a:schemeClr val="tx1"/>
                </a:solidFill>
                <a:latin typeface="Arial" panose="020B0604020202020204" pitchFamily="34" charset="0"/>
              </a:defRPr>
            </a:lvl2pPr>
            <a:lvl3pPr marL="1141413" indent="-227013" defTabSz="930275">
              <a:spcBef>
                <a:spcPct val="30000"/>
              </a:spcBef>
              <a:defRPr sz="1000">
                <a:solidFill>
                  <a:schemeClr val="tx1"/>
                </a:solidFill>
                <a:latin typeface="Arial" panose="020B0604020202020204" pitchFamily="34" charset="0"/>
              </a:defRPr>
            </a:lvl3pPr>
            <a:lvl4pPr marL="1598613" indent="-227013" defTabSz="930275">
              <a:spcBef>
                <a:spcPct val="30000"/>
              </a:spcBef>
              <a:defRPr sz="1000">
                <a:solidFill>
                  <a:schemeClr val="tx1"/>
                </a:solidFill>
                <a:latin typeface="Arial" panose="020B0604020202020204" pitchFamily="34" charset="0"/>
              </a:defRPr>
            </a:lvl4pPr>
            <a:lvl5pPr marL="2055813" indent="-227013" defTabSz="930275">
              <a:spcBef>
                <a:spcPct val="30000"/>
              </a:spcBef>
              <a:defRPr sz="1000">
                <a:solidFill>
                  <a:schemeClr val="tx1"/>
                </a:solidFill>
                <a:latin typeface="Arial" panose="020B0604020202020204" pitchFamily="34" charset="0"/>
              </a:defRPr>
            </a:lvl5pPr>
            <a:lvl6pPr marL="2513013" indent="-227013" defTabSz="930275" eaLnBrk="0" fontAlgn="base" hangingPunct="0">
              <a:spcBef>
                <a:spcPct val="30000"/>
              </a:spcBef>
              <a:spcAft>
                <a:spcPct val="0"/>
              </a:spcAft>
              <a:defRPr sz="1000">
                <a:solidFill>
                  <a:schemeClr val="tx1"/>
                </a:solidFill>
                <a:latin typeface="Arial" panose="020B0604020202020204" pitchFamily="34" charset="0"/>
              </a:defRPr>
            </a:lvl6pPr>
            <a:lvl7pPr marL="2970213" indent="-227013" defTabSz="930275" eaLnBrk="0" fontAlgn="base" hangingPunct="0">
              <a:spcBef>
                <a:spcPct val="30000"/>
              </a:spcBef>
              <a:spcAft>
                <a:spcPct val="0"/>
              </a:spcAft>
              <a:defRPr sz="1000">
                <a:solidFill>
                  <a:schemeClr val="tx1"/>
                </a:solidFill>
                <a:latin typeface="Arial" panose="020B0604020202020204" pitchFamily="34" charset="0"/>
              </a:defRPr>
            </a:lvl7pPr>
            <a:lvl8pPr marL="3427413" indent="-227013" defTabSz="930275" eaLnBrk="0" fontAlgn="base" hangingPunct="0">
              <a:spcBef>
                <a:spcPct val="30000"/>
              </a:spcBef>
              <a:spcAft>
                <a:spcPct val="0"/>
              </a:spcAft>
              <a:defRPr sz="1000">
                <a:solidFill>
                  <a:schemeClr val="tx1"/>
                </a:solidFill>
                <a:latin typeface="Arial" panose="020B0604020202020204" pitchFamily="34" charset="0"/>
              </a:defRPr>
            </a:lvl8pPr>
            <a:lvl9pPr marL="3884613" indent="-227013" defTabSz="930275" eaLnBrk="0" fontAlgn="base" hangingPunct="0">
              <a:spcBef>
                <a:spcPct val="30000"/>
              </a:spcBef>
              <a:spcAft>
                <a:spcPct val="0"/>
              </a:spcAft>
              <a:defRPr sz="1000">
                <a:solidFill>
                  <a:schemeClr val="tx1"/>
                </a:solidFill>
                <a:latin typeface="Arial" panose="020B0604020202020204" pitchFamily="34" charset="0"/>
              </a:defRPr>
            </a:lvl9pPr>
          </a:lstStyle>
          <a:p>
            <a:pPr>
              <a:spcBef>
                <a:spcPct val="0"/>
              </a:spcBef>
            </a:pPr>
            <a:fld id="{26D130AB-B754-47D9-8F39-928028D2893C}" type="slidenum">
              <a:rPr lang="en-US" altLang="en-US" smtClean="0">
                <a:latin typeface="Times New Roman" panose="02020603050405020304" pitchFamily="18" charset="0"/>
              </a:rPr>
              <a:pPr>
                <a:spcBef>
                  <a:spcPct val="0"/>
                </a:spcBef>
              </a:pPr>
              <a:t>22</a:t>
            </a:fld>
            <a:endParaRPr lang="en-US" altLang="en-US">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a:extLst>
              <a:ext uri="{FF2B5EF4-FFF2-40B4-BE49-F238E27FC236}">
                <a16:creationId xmlns:a16="http://schemas.microsoft.com/office/drawing/2014/main" id="{4DA60301-25CE-4C22-9415-AB4F8906F7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87">
              <a:spcBef>
                <a:spcPct val="30000"/>
              </a:spcBef>
              <a:defRPr sz="1000">
                <a:solidFill>
                  <a:schemeClr val="tx1"/>
                </a:solidFill>
                <a:latin typeface="Arial" panose="020B0604020202020204" pitchFamily="34" charset="0"/>
              </a:defRPr>
            </a:lvl1pPr>
            <a:lvl2pPr marL="736736" indent="-281786" defTabSz="935087">
              <a:spcBef>
                <a:spcPct val="30000"/>
              </a:spcBef>
              <a:defRPr sz="1000">
                <a:solidFill>
                  <a:schemeClr val="tx1"/>
                </a:solidFill>
                <a:latin typeface="Arial" panose="020B0604020202020204" pitchFamily="34" charset="0"/>
              </a:defRPr>
            </a:lvl2pPr>
            <a:lvl3pPr marL="1135013" indent="-221966" defTabSz="935087">
              <a:spcBef>
                <a:spcPct val="30000"/>
              </a:spcBef>
              <a:defRPr sz="1000">
                <a:solidFill>
                  <a:schemeClr val="tx1"/>
                </a:solidFill>
                <a:latin typeface="Arial" panose="020B0604020202020204" pitchFamily="34" charset="0"/>
              </a:defRPr>
            </a:lvl3pPr>
            <a:lvl4pPr marL="1591537" indent="-221966" defTabSz="935087">
              <a:spcBef>
                <a:spcPct val="30000"/>
              </a:spcBef>
              <a:defRPr sz="1000">
                <a:solidFill>
                  <a:schemeClr val="tx1"/>
                </a:solidFill>
                <a:latin typeface="Arial" panose="020B0604020202020204" pitchFamily="34" charset="0"/>
              </a:defRPr>
            </a:lvl4pPr>
            <a:lvl5pPr marL="2048061" indent="-221966" defTabSz="935087">
              <a:spcBef>
                <a:spcPct val="30000"/>
              </a:spcBef>
              <a:defRPr sz="1000">
                <a:solidFill>
                  <a:schemeClr val="tx1"/>
                </a:solidFill>
                <a:latin typeface="Arial" panose="020B0604020202020204" pitchFamily="34" charset="0"/>
              </a:defRPr>
            </a:lvl5pPr>
            <a:lvl6pPr marL="2501437" indent="-221966" defTabSz="935087" eaLnBrk="0" fontAlgn="base" hangingPunct="0">
              <a:spcBef>
                <a:spcPct val="30000"/>
              </a:spcBef>
              <a:spcAft>
                <a:spcPct val="0"/>
              </a:spcAft>
              <a:defRPr sz="1000">
                <a:solidFill>
                  <a:schemeClr val="tx1"/>
                </a:solidFill>
                <a:latin typeface="Arial" panose="020B0604020202020204" pitchFamily="34" charset="0"/>
              </a:defRPr>
            </a:lvl6pPr>
            <a:lvl7pPr marL="2954812" indent="-221966" defTabSz="935087" eaLnBrk="0" fontAlgn="base" hangingPunct="0">
              <a:spcBef>
                <a:spcPct val="30000"/>
              </a:spcBef>
              <a:spcAft>
                <a:spcPct val="0"/>
              </a:spcAft>
              <a:defRPr sz="1000">
                <a:solidFill>
                  <a:schemeClr val="tx1"/>
                </a:solidFill>
                <a:latin typeface="Arial" panose="020B0604020202020204" pitchFamily="34" charset="0"/>
              </a:defRPr>
            </a:lvl7pPr>
            <a:lvl8pPr marL="3408188" indent="-221966" defTabSz="935087" eaLnBrk="0" fontAlgn="base" hangingPunct="0">
              <a:spcBef>
                <a:spcPct val="30000"/>
              </a:spcBef>
              <a:spcAft>
                <a:spcPct val="0"/>
              </a:spcAft>
              <a:defRPr sz="1000">
                <a:solidFill>
                  <a:schemeClr val="tx1"/>
                </a:solidFill>
                <a:latin typeface="Arial" panose="020B0604020202020204" pitchFamily="34" charset="0"/>
              </a:defRPr>
            </a:lvl8pPr>
            <a:lvl9pPr marL="3861563" indent="-221966" defTabSz="935087" eaLnBrk="0" fontAlgn="base" hangingPunct="0">
              <a:spcBef>
                <a:spcPct val="30000"/>
              </a:spcBef>
              <a:spcAft>
                <a:spcPct val="0"/>
              </a:spcAft>
              <a:defRPr sz="1000">
                <a:solidFill>
                  <a:schemeClr val="tx1"/>
                </a:solidFill>
                <a:latin typeface="Arial" panose="020B0604020202020204" pitchFamily="34" charset="0"/>
              </a:defRPr>
            </a:lvl9pPr>
          </a:lstStyle>
          <a:p>
            <a:pPr>
              <a:spcBef>
                <a:spcPct val="0"/>
              </a:spcBef>
            </a:pPr>
            <a:fld id="{BC6D0304-C775-41A7-A1EE-4792280E32FE}" type="slidenum">
              <a:rPr lang="en-US" altLang="en-US" smtClean="0">
                <a:latin typeface="Times New Roman" panose="02020603050405020304" pitchFamily="18" charset="0"/>
              </a:rPr>
              <a:pPr>
                <a:spcBef>
                  <a:spcPct val="0"/>
                </a:spcBef>
              </a:pPr>
              <a:t>23</a:t>
            </a:fld>
            <a:endParaRPr lang="en-US" altLang="en-US" dirty="0">
              <a:latin typeface="Times New Roman" panose="02020603050405020304" pitchFamily="18" charset="0"/>
            </a:endParaRPr>
          </a:p>
        </p:txBody>
      </p:sp>
      <p:sp>
        <p:nvSpPr>
          <p:cNvPr id="6147" name="Rectangle 2">
            <a:extLst>
              <a:ext uri="{FF2B5EF4-FFF2-40B4-BE49-F238E27FC236}">
                <a16:creationId xmlns:a16="http://schemas.microsoft.com/office/drawing/2014/main" id="{44559A07-9991-4183-BF66-FC3F8752E8FC}"/>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FE00DDD9-E67F-4CFD-9CCF-EC412C5FDA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457772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3378DCDE-8A29-47AD-9794-11B143563848}"/>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27D0B5AC-5A89-42D5-946D-62F1593405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dirty="0">
                <a:latin typeface="Arial" panose="020B0604020202020204" pitchFamily="34" charset="0"/>
              </a:rPr>
              <a:t>The circular saw is right on the edge of that ledge.</a:t>
            </a:r>
          </a:p>
          <a:p>
            <a:pPr defTabSz="899030" eaLnBrk="1" hangingPunct="1"/>
            <a:endParaRPr lang="en-US" altLang="en-US" b="1" dirty="0">
              <a:latin typeface="Arial" panose="020B0604020202020204" pitchFamily="34" charset="0"/>
            </a:endParaRPr>
          </a:p>
        </p:txBody>
      </p:sp>
      <p:sp>
        <p:nvSpPr>
          <p:cNvPr id="53252" name="Slide Number Placeholder 3">
            <a:extLst>
              <a:ext uri="{FF2B5EF4-FFF2-40B4-BE49-F238E27FC236}">
                <a16:creationId xmlns:a16="http://schemas.microsoft.com/office/drawing/2014/main" id="{318C0FFB-C257-4035-A676-24489CC54E25}"/>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A33F42FD-E5AC-4F5F-8294-A24014FB4940}" type="slidenum">
              <a:rPr lang="en-US" altLang="en-US" sz="1000" i="1"/>
              <a:pPr algn="r">
                <a:buFont typeface="Wingdings" panose="05000000000000000000" pitchFamily="2" charset="2"/>
                <a:buNone/>
              </a:pPr>
              <a:t>24</a:t>
            </a:fld>
            <a:endParaRPr lang="en-US" altLang="en-US" sz="1000" i="1"/>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68B50A40-1924-421B-A06D-B2F267D5922E}"/>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3CD75737-2CBA-4FCD-9F21-AB6B666CE7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dirty="0">
                <a:latin typeface="Arial" panose="020B0604020202020204" pitchFamily="34" charset="0"/>
              </a:rPr>
              <a:t>Notice how far he has strung the retractable line from where it is anchored. The employee will hit the floor below him before the system can be activated.</a:t>
            </a:r>
          </a:p>
        </p:txBody>
      </p:sp>
      <p:sp>
        <p:nvSpPr>
          <p:cNvPr id="55300" name="Slide Number Placeholder 3">
            <a:extLst>
              <a:ext uri="{FF2B5EF4-FFF2-40B4-BE49-F238E27FC236}">
                <a16:creationId xmlns:a16="http://schemas.microsoft.com/office/drawing/2014/main" id="{4739DF6F-CA94-4EF1-98B6-C99DA97AD07C}"/>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6922EE87-F7A4-4D97-93AD-79FDF8E936B8}" type="slidenum">
              <a:rPr lang="en-US" altLang="en-US" sz="1000" i="1"/>
              <a:pPr algn="r">
                <a:buFont typeface="Wingdings" panose="05000000000000000000" pitchFamily="2" charset="2"/>
                <a:buNone/>
              </a:pPr>
              <a:t>25</a:t>
            </a:fld>
            <a:endParaRPr lang="en-US" altLang="en-US" sz="1000" i="1"/>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88E65995-0D8A-45C7-A168-E9C9B6CD2146}"/>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1A691658-AD5F-4385-B45F-9970BF026B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dirty="0">
                <a:latin typeface="Arial" panose="020B0604020202020204" pitchFamily="34" charset="0"/>
              </a:rPr>
              <a:t>The bottom of the ladder is position against the 2 1/2 inch PVC pipe coming out of the ground! This can become a serious impalement hazard if someone was to fall down/off the ladder while ascending or descending.</a:t>
            </a:r>
          </a:p>
        </p:txBody>
      </p:sp>
      <p:sp>
        <p:nvSpPr>
          <p:cNvPr id="57348" name="Slide Number Placeholder 3">
            <a:extLst>
              <a:ext uri="{FF2B5EF4-FFF2-40B4-BE49-F238E27FC236}">
                <a16:creationId xmlns:a16="http://schemas.microsoft.com/office/drawing/2014/main" id="{A7C99A08-EDC8-4FA3-8844-A27B610E3721}"/>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50BA0154-15EB-42EF-8A71-2CEC043948A5}" type="slidenum">
              <a:rPr lang="en-US" altLang="en-US" sz="1000" i="1"/>
              <a:pPr algn="r">
                <a:buFont typeface="Wingdings" panose="05000000000000000000" pitchFamily="2" charset="2"/>
                <a:buNone/>
              </a:pPr>
              <a:t>26</a:t>
            </a:fld>
            <a:endParaRPr lang="en-US" altLang="en-US" sz="1000" i="1"/>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2495E843-AE00-433F-B37B-F06C9B73427E}"/>
              </a:ext>
            </a:extLst>
          </p:cNvPr>
          <p:cNvSpPr>
            <a:spLocks noGrp="1" noRot="1" noChangeAspect="1" noChangeArrowheads="1" noTextEdit="1"/>
          </p:cNvSpPr>
          <p:nvPr>
            <p:ph type="sldImg"/>
          </p:nvPr>
        </p:nvSpPr>
        <p:spPr>
          <a:ln/>
        </p:spPr>
      </p:sp>
      <p:sp>
        <p:nvSpPr>
          <p:cNvPr id="59395" name="Notes Placeholder 2">
            <a:extLst>
              <a:ext uri="{FF2B5EF4-FFF2-40B4-BE49-F238E27FC236}">
                <a16:creationId xmlns:a16="http://schemas.microsoft.com/office/drawing/2014/main" id="{6B074EE6-BCC4-49B9-8A8F-EFE857E1D1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b="0" dirty="0">
                <a:latin typeface="Arial" panose="020B0604020202020204" pitchFamily="34" charset="0"/>
              </a:rPr>
              <a:t>The ladder is too short for the job.</a:t>
            </a:r>
          </a:p>
        </p:txBody>
      </p:sp>
      <p:sp>
        <p:nvSpPr>
          <p:cNvPr id="59396" name="Slide Number Placeholder 3">
            <a:extLst>
              <a:ext uri="{FF2B5EF4-FFF2-40B4-BE49-F238E27FC236}">
                <a16:creationId xmlns:a16="http://schemas.microsoft.com/office/drawing/2014/main" id="{9D9D24AC-06B5-4936-947B-5D8076E59010}"/>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7B6E1796-4836-4B62-B91E-1A3FB2E3E9CC}" type="slidenum">
              <a:rPr lang="en-US" altLang="en-US" sz="1000" i="1"/>
              <a:pPr algn="r">
                <a:buFont typeface="Wingdings" panose="05000000000000000000" pitchFamily="2" charset="2"/>
                <a:buNone/>
              </a:pPr>
              <a:t>27</a:t>
            </a:fld>
            <a:endParaRPr lang="en-US" altLang="en-US" sz="1000" i="1"/>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85E7CB1-547E-40CE-92A7-71833BCDA32F}"/>
              </a:ext>
            </a:extLst>
          </p:cNvPr>
          <p:cNvSpPr>
            <a:spLocks noGrp="1" noRot="1" noChangeAspect="1" noChangeArrowheads="1" noTextEdit="1"/>
          </p:cNvSpPr>
          <p:nvPr>
            <p:ph type="sldImg"/>
          </p:nvPr>
        </p:nvSpPr>
        <p:spPr>
          <a:ln/>
        </p:spPr>
      </p:sp>
      <p:sp>
        <p:nvSpPr>
          <p:cNvPr id="61443" name="Notes Placeholder 2">
            <a:extLst>
              <a:ext uri="{FF2B5EF4-FFF2-40B4-BE49-F238E27FC236}">
                <a16:creationId xmlns:a16="http://schemas.microsoft.com/office/drawing/2014/main" id="{A0180933-9A95-4F6C-9ED4-4E9A4A05A8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endParaRPr lang="en-US" altLang="en-US" sz="800" dirty="0">
              <a:latin typeface="Arial" panose="020B0604020202020204" pitchFamily="34" charset="0"/>
            </a:endParaRPr>
          </a:p>
        </p:txBody>
      </p:sp>
      <p:sp>
        <p:nvSpPr>
          <p:cNvPr id="61444" name="Slide Number Placeholder 3">
            <a:extLst>
              <a:ext uri="{FF2B5EF4-FFF2-40B4-BE49-F238E27FC236}">
                <a16:creationId xmlns:a16="http://schemas.microsoft.com/office/drawing/2014/main" id="{7CF94C27-6FA3-4D02-AF97-FCFE990FD6F8}"/>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B9076393-EE7A-4F34-9B37-3E7375C59231}" type="slidenum">
              <a:rPr lang="en-US" altLang="en-US" sz="1000" i="1"/>
              <a:pPr algn="r">
                <a:buFont typeface="Wingdings" panose="05000000000000000000" pitchFamily="2" charset="2"/>
                <a:buNone/>
              </a:pPr>
              <a:t>28</a:t>
            </a:fld>
            <a:endParaRPr lang="en-US" altLang="en-US" sz="1000" i="1"/>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DAEF8308-B265-416D-8E53-5DAF0815334D}"/>
              </a:ext>
            </a:extLst>
          </p:cNvPr>
          <p:cNvSpPr>
            <a:spLocks noGrp="1" noRot="1" noChangeAspect="1" noChangeArrowheads="1" noTextEdit="1"/>
          </p:cNvSpPr>
          <p:nvPr>
            <p:ph type="sldImg"/>
          </p:nvPr>
        </p:nvSpPr>
        <p:spPr>
          <a:ln/>
        </p:spPr>
      </p:sp>
      <p:sp>
        <p:nvSpPr>
          <p:cNvPr id="63491" name="Notes Placeholder 2">
            <a:extLst>
              <a:ext uri="{FF2B5EF4-FFF2-40B4-BE49-F238E27FC236}">
                <a16:creationId xmlns:a16="http://schemas.microsoft.com/office/drawing/2014/main" id="{89A41B7F-8EB6-48C3-8C22-482DD29E79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b="1" dirty="0">
                <a:latin typeface="Arial" panose="020B0604020202020204" pitchFamily="34" charset="0"/>
              </a:rPr>
              <a:t>Lack of PPE:  </a:t>
            </a:r>
            <a:r>
              <a:rPr lang="en-US" altLang="en-US" sz="800" b="0" dirty="0">
                <a:latin typeface="Arial" panose="020B0604020202020204" pitchFamily="34" charset="0"/>
              </a:rPr>
              <a:t>No tennis shoes, no eye protection, and even though he has fall protection, </a:t>
            </a:r>
            <a:r>
              <a:rPr lang="en-US" altLang="en-US" sz="800" dirty="0">
                <a:latin typeface="Arial" panose="020B0604020202020204" pitchFamily="34" charset="0"/>
              </a:rPr>
              <a:t>the lanyard hanging on his belt is not connected to an anchor point.</a:t>
            </a:r>
          </a:p>
          <a:p>
            <a:pPr defTabSz="899030" eaLnBrk="1" hangingPunct="1"/>
            <a:endParaRPr lang="en-US" altLang="en-US" sz="800" dirty="0">
              <a:latin typeface="Arial" panose="020B0604020202020204" pitchFamily="34" charset="0"/>
            </a:endParaRPr>
          </a:p>
        </p:txBody>
      </p:sp>
      <p:sp>
        <p:nvSpPr>
          <p:cNvPr id="63492" name="Slide Number Placeholder 3">
            <a:extLst>
              <a:ext uri="{FF2B5EF4-FFF2-40B4-BE49-F238E27FC236}">
                <a16:creationId xmlns:a16="http://schemas.microsoft.com/office/drawing/2014/main" id="{65920C2C-D566-4C90-834B-9F4A77D16AC2}"/>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75026617-6EC8-42D3-B3A1-6A9EC543B64D}" type="slidenum">
              <a:rPr lang="en-US" altLang="en-US" sz="1000" i="1"/>
              <a:pPr algn="r">
                <a:buFont typeface="Wingdings" panose="05000000000000000000" pitchFamily="2" charset="2"/>
                <a:buNone/>
              </a:pPr>
              <a:t>29</a:t>
            </a:fld>
            <a:endParaRPr lang="en-US" altLang="en-US" sz="1000" i="1"/>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59D3A260-F2E2-4CE7-80B8-CFB1C6CF06C0}"/>
              </a:ext>
            </a:extLst>
          </p:cNvPr>
          <p:cNvSpPr>
            <a:spLocks noGrp="1" noRot="1" noChangeAspect="1" noChangeArrowheads="1" noTextEdit="1"/>
          </p:cNvSpPr>
          <p:nvPr>
            <p:ph type="sldImg"/>
          </p:nvPr>
        </p:nvSpPr>
        <p:spPr>
          <a:ln/>
        </p:spPr>
      </p:sp>
      <p:sp>
        <p:nvSpPr>
          <p:cNvPr id="65539" name="Notes Placeholder 2">
            <a:extLst>
              <a:ext uri="{FF2B5EF4-FFF2-40B4-BE49-F238E27FC236}">
                <a16:creationId xmlns:a16="http://schemas.microsoft.com/office/drawing/2014/main" id="{D908F332-AF0F-4BC3-825C-23E09C9FF8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r>
              <a:rPr lang="en-US" altLang="en-US" sz="800" dirty="0">
                <a:latin typeface="Arial" panose="020B0604020202020204" pitchFamily="34" charset="0"/>
              </a:rPr>
              <a:t>A drywall clip prevents accidents by protecting jobsite visitors and contractors from the potential harm of falling drywall.</a:t>
            </a:r>
            <a:endParaRPr lang="en-US" altLang="en-US" sz="800" b="1" dirty="0">
              <a:latin typeface="Arial" panose="020B0604020202020204" pitchFamily="34" charset="0"/>
            </a:endParaRPr>
          </a:p>
        </p:txBody>
      </p:sp>
      <p:sp>
        <p:nvSpPr>
          <p:cNvPr id="65540" name="Slide Number Placeholder 3">
            <a:extLst>
              <a:ext uri="{FF2B5EF4-FFF2-40B4-BE49-F238E27FC236}">
                <a16:creationId xmlns:a16="http://schemas.microsoft.com/office/drawing/2014/main" id="{D0F38F5B-1ACA-4F65-B64E-BAAFBF00550C}"/>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547E8640-48A6-48E2-8FC6-2B4D803D05A9}" type="slidenum">
              <a:rPr lang="en-US" altLang="en-US" sz="1000" i="1"/>
              <a:pPr algn="r">
                <a:buFont typeface="Wingdings" panose="05000000000000000000" pitchFamily="2" charset="2"/>
                <a:buNone/>
              </a:pPr>
              <a:t>30</a:t>
            </a:fld>
            <a:endParaRPr lang="en-US" altLang="en-US" sz="1000" i="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a:extLst>
              <a:ext uri="{FF2B5EF4-FFF2-40B4-BE49-F238E27FC236}">
                <a16:creationId xmlns:a16="http://schemas.microsoft.com/office/drawing/2014/main" id="{130ADA77-65D2-485E-B15D-98E9B9F96AB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BAABA082-A054-489F-B5E0-6CF1F93CB190}" type="slidenum">
              <a:rPr lang="en-US" altLang="en-US" sz="1000" u="none"/>
              <a:pPr/>
              <a:t>3</a:t>
            </a:fld>
            <a:endParaRPr lang="en-US" altLang="en-US" sz="1000" u="none"/>
          </a:p>
        </p:txBody>
      </p:sp>
      <p:sp>
        <p:nvSpPr>
          <p:cNvPr id="12291" name="Rectangle 2">
            <a:extLst>
              <a:ext uri="{FF2B5EF4-FFF2-40B4-BE49-F238E27FC236}">
                <a16:creationId xmlns:a16="http://schemas.microsoft.com/office/drawing/2014/main" id="{903D0080-82EC-403F-BBA1-A28CD75893E3}"/>
              </a:ext>
            </a:extLst>
          </p:cNvPr>
          <p:cNvSpPr>
            <a:spLocks noGrp="1" noRot="1" noChangeAspect="1" noChangeArrowheads="1" noTextEdit="1"/>
          </p:cNvSpPr>
          <p:nvPr>
            <p:ph type="sldImg"/>
          </p:nvPr>
        </p:nvSpPr>
        <p:spPr>
          <a:xfrm>
            <a:off x="1154113" y="688975"/>
            <a:ext cx="4584700" cy="3438525"/>
          </a:xfrm>
          <a:ln/>
        </p:spPr>
      </p:sp>
      <p:sp>
        <p:nvSpPr>
          <p:cNvPr id="12292" name="Rectangle 3">
            <a:extLst>
              <a:ext uri="{FF2B5EF4-FFF2-40B4-BE49-F238E27FC236}">
                <a16:creationId xmlns:a16="http://schemas.microsoft.com/office/drawing/2014/main" id="{A4C51ED1-73B9-4989-88A7-5E37492592B9}"/>
              </a:ext>
            </a:extLst>
          </p:cNvPr>
          <p:cNvSpPr>
            <a:spLocks noGrp="1" noChangeArrowheads="1"/>
          </p:cNvSpPr>
          <p:nvPr>
            <p:ph type="body" idx="1"/>
          </p:nvPr>
        </p:nvSpPr>
        <p:spPr>
          <a:xfrm>
            <a:off x="1272188" y="4287251"/>
            <a:ext cx="4344938" cy="42888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eaLnBrk="1" hangingPunct="1">
              <a:lnSpc>
                <a:spcPct val="90000"/>
              </a:lnSpc>
            </a:pPr>
            <a:endParaRPr lang="en-US" altLang="en-US" sz="800" dirty="0">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718A40D0-6A7E-4E2B-A0E5-A90B6C7954E9}"/>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E3B1D09E-2541-4FA7-9E13-B1A0C0F46C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9030"/>
            <a:r>
              <a:rPr lang="en-US" sz="1000" b="0" i="0" kern="1200" dirty="0">
                <a:solidFill>
                  <a:schemeClr val="tx1"/>
                </a:solidFill>
                <a:effectLst/>
                <a:latin typeface="Arial" charset="0"/>
                <a:ea typeface="+mn-ea"/>
                <a:cs typeface="+mn-cs"/>
              </a:rPr>
              <a:t>In the photo on the left, a four square junction box is being used as a pendant.  It is neither listed or labeled for this purpose.  It is not designed to be handled as it has knockouts in the sides for conduit and ROMEX connectors.</a:t>
            </a:r>
          </a:p>
          <a:p>
            <a:pPr defTabSz="899030"/>
            <a:endParaRPr lang="en-US" sz="1000" b="0" i="0" kern="1200" dirty="0">
              <a:solidFill>
                <a:schemeClr val="tx1"/>
              </a:solidFill>
              <a:effectLst/>
              <a:latin typeface="Arial" charset="0"/>
              <a:ea typeface="+mn-ea"/>
              <a:cs typeface="+mn-cs"/>
            </a:endParaRPr>
          </a:p>
          <a:p>
            <a:pPr marL="0" marR="0" lvl="0" indent="0" algn="l" defTabSz="899030"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Arial" charset="0"/>
                <a:ea typeface="+mn-ea"/>
                <a:cs typeface="+mn-cs"/>
              </a:rPr>
              <a:t>In the photo on the right, the </a:t>
            </a:r>
            <a:r>
              <a:rPr lang="en-US" altLang="en-US" sz="1000" b="0" dirty="0">
                <a:latin typeface="Arial" panose="020B0604020202020204" pitchFamily="34" charset="0"/>
              </a:rPr>
              <a:t>ground wire has been by passed when wiring the fixture.  There is no place for stray current to go.</a:t>
            </a:r>
          </a:p>
          <a:p>
            <a:pPr defTabSz="899030"/>
            <a:endParaRPr lang="en-US" sz="1000" b="0" i="0" kern="1200" dirty="0">
              <a:solidFill>
                <a:schemeClr val="tx1"/>
              </a:solidFill>
              <a:effectLst/>
              <a:latin typeface="Arial" charset="0"/>
              <a:ea typeface="+mn-ea"/>
              <a:cs typeface="+mn-cs"/>
            </a:endParaRPr>
          </a:p>
          <a:p>
            <a:pPr defTabSz="899030"/>
            <a:endParaRPr lang="en-US" altLang="en-US" sz="800" b="1" dirty="0">
              <a:latin typeface="Arial" panose="020B0604020202020204" pitchFamily="34" charset="0"/>
            </a:endParaRPr>
          </a:p>
        </p:txBody>
      </p:sp>
      <p:sp>
        <p:nvSpPr>
          <p:cNvPr id="67588" name="Slide Number Placeholder 3">
            <a:extLst>
              <a:ext uri="{FF2B5EF4-FFF2-40B4-BE49-F238E27FC236}">
                <a16:creationId xmlns:a16="http://schemas.microsoft.com/office/drawing/2014/main" id="{A1E482E3-58E5-4755-BD9A-0386E2A296A5}"/>
              </a:ext>
            </a:extLst>
          </p:cNvPr>
          <p:cNvSpPr txBox="1">
            <a:spLocks noGrp="1"/>
          </p:cNvSpPr>
          <p:nvPr/>
        </p:nvSpPr>
        <p:spPr bwMode="auto">
          <a:xfrm>
            <a:off x="3903054" y="8716361"/>
            <a:ext cx="2986261" cy="45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88" tIns="0" rIns="19288" bIns="0" anchor="b"/>
          <a:lstStyle>
            <a:lvl1pPr defTabSz="931863">
              <a:defRPr sz="3600" u="sng">
                <a:solidFill>
                  <a:schemeClr val="tx1"/>
                </a:solidFill>
                <a:latin typeface="Times New Roman" panose="02020603050405020304" pitchFamily="18" charset="0"/>
              </a:defRPr>
            </a:lvl1pPr>
            <a:lvl2pPr marL="742950" indent="-285750" defTabSz="931863">
              <a:defRPr sz="3600" u="sng">
                <a:solidFill>
                  <a:schemeClr val="tx1"/>
                </a:solidFill>
                <a:latin typeface="Times New Roman" panose="02020603050405020304" pitchFamily="18" charset="0"/>
              </a:defRPr>
            </a:lvl2pPr>
            <a:lvl3pPr marL="1143000" indent="-228600" defTabSz="931863">
              <a:defRPr sz="3600" u="sng">
                <a:solidFill>
                  <a:schemeClr val="tx1"/>
                </a:solidFill>
                <a:latin typeface="Times New Roman" panose="02020603050405020304" pitchFamily="18" charset="0"/>
              </a:defRPr>
            </a:lvl3pPr>
            <a:lvl4pPr marL="1600200" indent="-228600" defTabSz="931863">
              <a:defRPr sz="3600" u="sng">
                <a:solidFill>
                  <a:schemeClr val="tx1"/>
                </a:solidFill>
                <a:latin typeface="Times New Roman" panose="02020603050405020304" pitchFamily="18" charset="0"/>
              </a:defRPr>
            </a:lvl4pPr>
            <a:lvl5pPr marL="2057400" indent="-228600" defTabSz="931863">
              <a:defRPr sz="3600" u="sng">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3600" u="sng">
                <a:solidFill>
                  <a:schemeClr val="tx1"/>
                </a:solidFill>
                <a:latin typeface="Times New Roman" panose="02020603050405020304" pitchFamily="18" charset="0"/>
              </a:defRPr>
            </a:lvl9pPr>
          </a:lstStyle>
          <a:p>
            <a:pPr algn="r">
              <a:buFont typeface="Wingdings" panose="05000000000000000000" pitchFamily="2" charset="2"/>
              <a:buNone/>
            </a:pPr>
            <a:fld id="{31C56861-39EA-471C-899F-2AD229646A0C}" type="slidenum">
              <a:rPr lang="en-US" altLang="en-US" sz="1000" i="1"/>
              <a:pPr algn="r">
                <a:buFont typeface="Wingdings" panose="05000000000000000000" pitchFamily="2" charset="2"/>
                <a:buNone/>
              </a:pPr>
              <a:t>31</a:t>
            </a:fld>
            <a:endParaRPr lang="en-US" altLang="en-US" sz="1000" i="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3C793A19-72DF-4392-B981-F2008CA71622}"/>
              </a:ext>
            </a:extLst>
          </p:cNvPr>
          <p:cNvSpPr>
            <a:spLocks noGrp="1" noRot="1" noChangeAspect="1" noChangeArrowheads="1" noTextEdit="1"/>
          </p:cNvSpPr>
          <p:nvPr>
            <p:ph type="sldImg"/>
          </p:nvPr>
        </p:nvSpPr>
        <p:spPr>
          <a:ln/>
        </p:spPr>
      </p:sp>
      <p:sp>
        <p:nvSpPr>
          <p:cNvPr id="69635" name="Slide Number Placeholder 3">
            <a:extLst>
              <a:ext uri="{FF2B5EF4-FFF2-40B4-BE49-F238E27FC236}">
                <a16:creationId xmlns:a16="http://schemas.microsoft.com/office/drawing/2014/main" id="{8AFBC113-3628-4B58-9C34-CE5139FF7C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E913E8C3-EFE8-4F17-86B8-479CF5BAC42D}" type="slidenum">
              <a:rPr lang="en-US" altLang="en-US" sz="1000" u="none"/>
              <a:pPr/>
              <a:t>34</a:t>
            </a:fld>
            <a:endParaRPr lang="en-US" altLang="en-US" sz="1000" u="none"/>
          </a:p>
        </p:txBody>
      </p:sp>
      <p:sp>
        <p:nvSpPr>
          <p:cNvPr id="69636" name="Notes Placeholder 1">
            <a:extLst>
              <a:ext uri="{FF2B5EF4-FFF2-40B4-BE49-F238E27FC236}">
                <a16:creationId xmlns:a16="http://schemas.microsoft.com/office/drawing/2014/main" id="{E6F901B7-D128-47DE-8BAA-C9E696DF5A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a:extLst>
              <a:ext uri="{FF2B5EF4-FFF2-40B4-BE49-F238E27FC236}">
                <a16:creationId xmlns:a16="http://schemas.microsoft.com/office/drawing/2014/main" id="{2C5143E6-8B99-4DF4-B7CE-3EF1F2EEFD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2094">
              <a:defRPr sz="3600" u="sng">
                <a:solidFill>
                  <a:schemeClr val="tx1"/>
                </a:solidFill>
                <a:latin typeface="Times New Roman" panose="02020603050405020304" pitchFamily="18" charset="0"/>
              </a:defRPr>
            </a:lvl1pPr>
            <a:lvl2pPr marL="741582" indent="-284982" defTabSz="932094">
              <a:defRPr sz="3600" u="sng">
                <a:solidFill>
                  <a:schemeClr val="tx1"/>
                </a:solidFill>
                <a:latin typeface="Times New Roman" panose="02020603050405020304" pitchFamily="18" charset="0"/>
              </a:defRPr>
            </a:lvl2pPr>
            <a:lvl3pPr marL="1143074" indent="-228300" defTabSz="932094">
              <a:defRPr sz="3600" u="sng">
                <a:solidFill>
                  <a:schemeClr val="tx1"/>
                </a:solidFill>
                <a:latin typeface="Times New Roman" panose="02020603050405020304" pitchFamily="18" charset="0"/>
              </a:defRPr>
            </a:lvl3pPr>
            <a:lvl4pPr marL="1599674" indent="-228300" defTabSz="932094">
              <a:defRPr sz="3600" u="sng">
                <a:solidFill>
                  <a:schemeClr val="tx1"/>
                </a:solidFill>
                <a:latin typeface="Times New Roman" panose="02020603050405020304" pitchFamily="18" charset="0"/>
              </a:defRPr>
            </a:lvl4pPr>
            <a:lvl5pPr marL="2057849" indent="-228300" defTabSz="932094">
              <a:defRPr sz="3600" u="sng">
                <a:solidFill>
                  <a:schemeClr val="tx1"/>
                </a:solidFill>
                <a:latin typeface="Times New Roman" panose="02020603050405020304" pitchFamily="18" charset="0"/>
              </a:defRPr>
            </a:lvl5pPr>
            <a:lvl6pPr marL="2511300" indent="-228300" defTabSz="932094" eaLnBrk="0" fontAlgn="base" hangingPunct="0">
              <a:spcBef>
                <a:spcPct val="0"/>
              </a:spcBef>
              <a:spcAft>
                <a:spcPct val="0"/>
              </a:spcAft>
              <a:defRPr sz="3600" u="sng">
                <a:solidFill>
                  <a:schemeClr val="tx1"/>
                </a:solidFill>
                <a:latin typeface="Times New Roman" panose="02020603050405020304" pitchFamily="18" charset="0"/>
              </a:defRPr>
            </a:lvl6pPr>
            <a:lvl7pPr marL="2964751" indent="-228300" defTabSz="932094" eaLnBrk="0" fontAlgn="base" hangingPunct="0">
              <a:spcBef>
                <a:spcPct val="0"/>
              </a:spcBef>
              <a:spcAft>
                <a:spcPct val="0"/>
              </a:spcAft>
              <a:defRPr sz="3600" u="sng">
                <a:solidFill>
                  <a:schemeClr val="tx1"/>
                </a:solidFill>
                <a:latin typeface="Times New Roman" panose="02020603050405020304" pitchFamily="18" charset="0"/>
              </a:defRPr>
            </a:lvl7pPr>
            <a:lvl8pPr marL="3418202" indent="-228300" defTabSz="932094" eaLnBrk="0" fontAlgn="base" hangingPunct="0">
              <a:spcBef>
                <a:spcPct val="0"/>
              </a:spcBef>
              <a:spcAft>
                <a:spcPct val="0"/>
              </a:spcAft>
              <a:defRPr sz="3600" u="sng">
                <a:solidFill>
                  <a:schemeClr val="tx1"/>
                </a:solidFill>
                <a:latin typeface="Times New Roman" panose="02020603050405020304" pitchFamily="18" charset="0"/>
              </a:defRPr>
            </a:lvl8pPr>
            <a:lvl9pPr marL="3871653" indent="-228300" defTabSz="932094" eaLnBrk="0" fontAlgn="base" hangingPunct="0">
              <a:spcBef>
                <a:spcPct val="0"/>
              </a:spcBef>
              <a:spcAft>
                <a:spcPct val="0"/>
              </a:spcAft>
              <a:defRPr sz="3600" u="sng">
                <a:solidFill>
                  <a:schemeClr val="tx1"/>
                </a:solidFill>
                <a:latin typeface="Times New Roman" panose="02020603050405020304" pitchFamily="18" charset="0"/>
              </a:defRPr>
            </a:lvl9pPr>
          </a:lstStyle>
          <a:p>
            <a:fld id="{30A483A3-CBEE-4321-A8CB-98C34A6EA6FB}" type="slidenum">
              <a:rPr lang="en-US" altLang="en-US" sz="1000" u="none"/>
              <a:pPr/>
              <a:t>35</a:t>
            </a:fld>
            <a:endParaRPr lang="en-US" altLang="en-US" sz="1000" u="none"/>
          </a:p>
        </p:txBody>
      </p:sp>
      <p:sp>
        <p:nvSpPr>
          <p:cNvPr id="71683" name="Rectangle 2">
            <a:extLst>
              <a:ext uri="{FF2B5EF4-FFF2-40B4-BE49-F238E27FC236}">
                <a16:creationId xmlns:a16="http://schemas.microsoft.com/office/drawing/2014/main" id="{B870B164-367D-4695-AAC3-C6354660B576}"/>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3DB9A500-0CB7-4EC2-9E46-37C0D70304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019964B1-CA03-4102-9284-30D9B04C68B9}"/>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21F987EA-E387-4C20-9B8C-37644D799AD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800" dirty="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a:extLst>
              <a:ext uri="{FF2B5EF4-FFF2-40B4-BE49-F238E27FC236}">
                <a16:creationId xmlns:a16="http://schemas.microsoft.com/office/drawing/2014/main" id="{D227DA91-080D-4D96-9462-340A30847F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CB8A7BC1-EB66-4C4F-895B-FDE9400DADB0}" type="slidenum">
              <a:rPr lang="en-US" altLang="en-US" sz="1000" u="none"/>
              <a:pPr/>
              <a:t>5</a:t>
            </a:fld>
            <a:endParaRPr lang="en-US" altLang="en-US" sz="1000" u="none"/>
          </a:p>
        </p:txBody>
      </p:sp>
      <p:sp>
        <p:nvSpPr>
          <p:cNvPr id="20483" name="Rectangle 2">
            <a:extLst>
              <a:ext uri="{FF2B5EF4-FFF2-40B4-BE49-F238E27FC236}">
                <a16:creationId xmlns:a16="http://schemas.microsoft.com/office/drawing/2014/main" id="{E73AAEA9-0FD5-4DF6-97DD-BE327D3F6C29}"/>
              </a:ext>
            </a:extLst>
          </p:cNvPr>
          <p:cNvSpPr>
            <a:spLocks noGrp="1" noRot="1" noChangeAspect="1" noChangeArrowheads="1" noTextEdit="1"/>
          </p:cNvSpPr>
          <p:nvPr>
            <p:ph type="sldImg"/>
          </p:nvPr>
        </p:nvSpPr>
        <p:spPr>
          <a:xfrm>
            <a:off x="1154113" y="688975"/>
            <a:ext cx="4584700" cy="3438525"/>
          </a:xfrm>
          <a:ln/>
        </p:spPr>
      </p:sp>
      <p:sp>
        <p:nvSpPr>
          <p:cNvPr id="20484" name="Rectangle 3">
            <a:extLst>
              <a:ext uri="{FF2B5EF4-FFF2-40B4-BE49-F238E27FC236}">
                <a16:creationId xmlns:a16="http://schemas.microsoft.com/office/drawing/2014/main" id="{15C91DF6-073F-451C-9A4F-D1D3E80A9983}"/>
              </a:ext>
            </a:extLst>
          </p:cNvPr>
          <p:cNvSpPr>
            <a:spLocks noGrp="1" noChangeArrowheads="1"/>
          </p:cNvSpPr>
          <p:nvPr>
            <p:ph type="body" idx="1"/>
          </p:nvPr>
        </p:nvSpPr>
        <p:spPr>
          <a:xfrm>
            <a:off x="1272188" y="4287251"/>
            <a:ext cx="4344938" cy="42888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en-US" sz="800" dirty="0">
              <a:latin typeface="Arial" panose="020B0604020202020204" pitchFamily="34" charset="0"/>
            </a:endParaRPr>
          </a:p>
          <a:p>
            <a:pPr eaLnBrk="1" hangingPunct="1">
              <a:lnSpc>
                <a:spcPct val="80000"/>
              </a:lnSpc>
            </a:pPr>
            <a:endParaRPr lang="en-US" altLang="en-US" sz="800" dirty="0">
              <a:latin typeface="Arial" panose="020B0604020202020204" pitchFamily="34" charset="0"/>
            </a:endParaRPr>
          </a:p>
          <a:p>
            <a:pPr eaLnBrk="1" hangingPunct="1">
              <a:lnSpc>
                <a:spcPct val="80000"/>
              </a:lnSpc>
            </a:pPr>
            <a:endParaRPr lang="en-US" altLang="en-US" sz="900"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EE1FE574-CB97-4116-823E-1968DAEB04D1}"/>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6AFA27AE-0BFF-4F06-9D38-2174DFF40A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latin typeface="Arial" panose="020B0604020202020204" pitchFamily="34" charset="0"/>
            </a:endParaRPr>
          </a:p>
        </p:txBody>
      </p:sp>
      <p:sp>
        <p:nvSpPr>
          <p:cNvPr id="22532" name="Slide Number Placeholder 3">
            <a:extLst>
              <a:ext uri="{FF2B5EF4-FFF2-40B4-BE49-F238E27FC236}">
                <a16:creationId xmlns:a16="http://schemas.microsoft.com/office/drawing/2014/main" id="{10F1B08E-3BA5-4237-B649-E49C51756E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49575447-07F0-4241-B9F4-F2461AA20CB3}" type="slidenum">
              <a:rPr lang="en-US" altLang="en-US" sz="1000" u="none"/>
              <a:pPr/>
              <a:t>6</a:t>
            </a:fld>
            <a:endParaRPr lang="en-US" altLang="en-US" sz="1000" u="non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a:extLst>
              <a:ext uri="{FF2B5EF4-FFF2-40B4-BE49-F238E27FC236}">
                <a16:creationId xmlns:a16="http://schemas.microsoft.com/office/drawing/2014/main" id="{EE614654-3108-49F5-A24A-DBE268F1997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EEF40D41-094D-4A2E-96DD-7BB5A75B72B0}" type="slidenum">
              <a:rPr lang="en-US" altLang="en-US" sz="1000" u="none"/>
              <a:pPr/>
              <a:t>7</a:t>
            </a:fld>
            <a:endParaRPr lang="en-US" altLang="en-US" sz="1000" u="none"/>
          </a:p>
        </p:txBody>
      </p:sp>
      <p:sp>
        <p:nvSpPr>
          <p:cNvPr id="24579" name="Rectangle 2">
            <a:extLst>
              <a:ext uri="{FF2B5EF4-FFF2-40B4-BE49-F238E27FC236}">
                <a16:creationId xmlns:a16="http://schemas.microsoft.com/office/drawing/2014/main" id="{7327616B-B02E-4C93-B42E-41197D18D683}"/>
              </a:ext>
            </a:extLst>
          </p:cNvPr>
          <p:cNvSpPr>
            <a:spLocks noGrp="1" noRot="1" noChangeAspect="1" noChangeArrowheads="1" noTextEdit="1"/>
          </p:cNvSpPr>
          <p:nvPr>
            <p:ph type="sldImg"/>
          </p:nvPr>
        </p:nvSpPr>
        <p:spPr>
          <a:xfrm>
            <a:off x="1152525" y="687388"/>
            <a:ext cx="4586288" cy="3440112"/>
          </a:xfrm>
          <a:ln/>
        </p:spPr>
      </p:sp>
      <p:sp>
        <p:nvSpPr>
          <p:cNvPr id="24580" name="Rectangle 3">
            <a:extLst>
              <a:ext uri="{FF2B5EF4-FFF2-40B4-BE49-F238E27FC236}">
                <a16:creationId xmlns:a16="http://schemas.microsoft.com/office/drawing/2014/main" id="{6D6F54FF-9ECF-4AAB-A083-E40C01D4468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800" dirty="0">
              <a:latin typeface="Arial" panose="020B0604020202020204" pitchFamily="34" charset="0"/>
            </a:endParaRPr>
          </a:p>
          <a:p>
            <a:pPr eaLnBrk="1" hangingPunct="1"/>
            <a:endParaRPr lang="en-US" altLang="en-US"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a:extLst>
              <a:ext uri="{FF2B5EF4-FFF2-40B4-BE49-F238E27FC236}">
                <a16:creationId xmlns:a16="http://schemas.microsoft.com/office/drawing/2014/main" id="{E9EE68CB-4741-4304-8897-97E11CD8D09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FADFF2D0-C252-4D76-B47F-194E0CC2A99C}" type="slidenum">
              <a:rPr lang="en-US" altLang="en-US" sz="1000" u="none"/>
              <a:pPr/>
              <a:t>8</a:t>
            </a:fld>
            <a:endParaRPr lang="en-US" altLang="en-US" sz="1000" u="none"/>
          </a:p>
        </p:txBody>
      </p:sp>
      <p:sp>
        <p:nvSpPr>
          <p:cNvPr id="16387" name="Rectangle 2">
            <a:extLst>
              <a:ext uri="{FF2B5EF4-FFF2-40B4-BE49-F238E27FC236}">
                <a16:creationId xmlns:a16="http://schemas.microsoft.com/office/drawing/2014/main" id="{33D10C26-683D-44A9-8AB6-00DDACEBB01F}"/>
              </a:ext>
            </a:extLst>
          </p:cNvPr>
          <p:cNvSpPr>
            <a:spLocks noGrp="1" noRot="1" noChangeAspect="1" noChangeArrowheads="1" noTextEdit="1"/>
          </p:cNvSpPr>
          <p:nvPr>
            <p:ph type="sldImg"/>
          </p:nvPr>
        </p:nvSpPr>
        <p:spPr>
          <a:xfrm>
            <a:off x="1154113" y="688975"/>
            <a:ext cx="4584700" cy="3438525"/>
          </a:xfrm>
          <a:ln/>
        </p:spPr>
      </p:sp>
      <p:sp>
        <p:nvSpPr>
          <p:cNvPr id="16388" name="Rectangle 3">
            <a:extLst>
              <a:ext uri="{FF2B5EF4-FFF2-40B4-BE49-F238E27FC236}">
                <a16:creationId xmlns:a16="http://schemas.microsoft.com/office/drawing/2014/main" id="{D9C9A1D0-B21F-4585-8001-C95A781272E0}"/>
              </a:ext>
            </a:extLst>
          </p:cNvPr>
          <p:cNvSpPr>
            <a:spLocks noGrp="1" noChangeArrowheads="1"/>
          </p:cNvSpPr>
          <p:nvPr>
            <p:ph type="body" idx="1"/>
          </p:nvPr>
        </p:nvSpPr>
        <p:spPr>
          <a:xfrm>
            <a:off x="1272188" y="4287251"/>
            <a:ext cx="4344938" cy="42888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a:extLst>
              <a:ext uri="{FF2B5EF4-FFF2-40B4-BE49-F238E27FC236}">
                <a16:creationId xmlns:a16="http://schemas.microsoft.com/office/drawing/2014/main" id="{A3AE6A8D-C860-4F51-96A8-33A9A2CA9E8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924">
              <a:defRPr sz="3600" u="sng">
                <a:solidFill>
                  <a:schemeClr val="tx1"/>
                </a:solidFill>
                <a:latin typeface="Times New Roman" panose="02020603050405020304" pitchFamily="18" charset="0"/>
              </a:defRPr>
            </a:lvl1pPr>
            <a:lvl2pPr marL="732135" indent="-278684" defTabSz="917924">
              <a:defRPr sz="3600" u="sng">
                <a:solidFill>
                  <a:schemeClr val="tx1"/>
                </a:solidFill>
                <a:latin typeface="Times New Roman" panose="02020603050405020304" pitchFamily="18" charset="0"/>
              </a:defRPr>
            </a:lvl2pPr>
            <a:lvl3pPr marL="1128904" indent="-222003" defTabSz="917924">
              <a:defRPr sz="3600" u="sng">
                <a:solidFill>
                  <a:schemeClr val="tx1"/>
                </a:solidFill>
                <a:latin typeface="Times New Roman" panose="02020603050405020304" pitchFamily="18" charset="0"/>
              </a:defRPr>
            </a:lvl3pPr>
            <a:lvl4pPr marL="1582355" indent="-222003" defTabSz="917924">
              <a:defRPr sz="3600" u="sng">
                <a:solidFill>
                  <a:schemeClr val="tx1"/>
                </a:solidFill>
                <a:latin typeface="Times New Roman" panose="02020603050405020304" pitchFamily="18" charset="0"/>
              </a:defRPr>
            </a:lvl4pPr>
            <a:lvl5pPr marL="2035806" indent="-222003" defTabSz="917924">
              <a:defRPr sz="3600" u="sng">
                <a:solidFill>
                  <a:schemeClr val="tx1"/>
                </a:solidFill>
                <a:latin typeface="Times New Roman" panose="02020603050405020304" pitchFamily="18" charset="0"/>
              </a:defRPr>
            </a:lvl5pPr>
            <a:lvl6pPr marL="2489257" indent="-222003" defTabSz="917924" eaLnBrk="0" fontAlgn="base" hangingPunct="0">
              <a:spcBef>
                <a:spcPct val="0"/>
              </a:spcBef>
              <a:spcAft>
                <a:spcPct val="0"/>
              </a:spcAft>
              <a:defRPr sz="3600" u="sng">
                <a:solidFill>
                  <a:schemeClr val="tx1"/>
                </a:solidFill>
                <a:latin typeface="Times New Roman" panose="02020603050405020304" pitchFamily="18" charset="0"/>
              </a:defRPr>
            </a:lvl6pPr>
            <a:lvl7pPr marL="2942708" indent="-222003" defTabSz="917924" eaLnBrk="0" fontAlgn="base" hangingPunct="0">
              <a:spcBef>
                <a:spcPct val="0"/>
              </a:spcBef>
              <a:spcAft>
                <a:spcPct val="0"/>
              </a:spcAft>
              <a:defRPr sz="3600" u="sng">
                <a:solidFill>
                  <a:schemeClr val="tx1"/>
                </a:solidFill>
                <a:latin typeface="Times New Roman" panose="02020603050405020304" pitchFamily="18" charset="0"/>
              </a:defRPr>
            </a:lvl7pPr>
            <a:lvl8pPr marL="3396159" indent="-222003" defTabSz="917924" eaLnBrk="0" fontAlgn="base" hangingPunct="0">
              <a:spcBef>
                <a:spcPct val="0"/>
              </a:spcBef>
              <a:spcAft>
                <a:spcPct val="0"/>
              </a:spcAft>
              <a:defRPr sz="3600" u="sng">
                <a:solidFill>
                  <a:schemeClr val="tx1"/>
                </a:solidFill>
                <a:latin typeface="Times New Roman" panose="02020603050405020304" pitchFamily="18" charset="0"/>
              </a:defRPr>
            </a:lvl8pPr>
            <a:lvl9pPr marL="3849610" indent="-222003" defTabSz="917924" eaLnBrk="0" fontAlgn="base" hangingPunct="0">
              <a:spcBef>
                <a:spcPct val="0"/>
              </a:spcBef>
              <a:spcAft>
                <a:spcPct val="0"/>
              </a:spcAft>
              <a:defRPr sz="3600" u="sng">
                <a:solidFill>
                  <a:schemeClr val="tx1"/>
                </a:solidFill>
                <a:latin typeface="Times New Roman" panose="02020603050405020304" pitchFamily="18" charset="0"/>
              </a:defRPr>
            </a:lvl9pPr>
          </a:lstStyle>
          <a:p>
            <a:fld id="{152F1534-100E-41A4-AF6A-20820E623507}" type="slidenum">
              <a:rPr lang="en-US" altLang="en-US" sz="1000" u="none"/>
              <a:pPr/>
              <a:t>10</a:t>
            </a:fld>
            <a:endParaRPr lang="en-US" altLang="en-US" sz="1000" u="none"/>
          </a:p>
        </p:txBody>
      </p:sp>
      <p:sp>
        <p:nvSpPr>
          <p:cNvPr id="18435" name="Rectangle 2">
            <a:extLst>
              <a:ext uri="{FF2B5EF4-FFF2-40B4-BE49-F238E27FC236}">
                <a16:creationId xmlns:a16="http://schemas.microsoft.com/office/drawing/2014/main" id="{53ACD8DB-F224-439E-AD68-981B97FF35E1}"/>
              </a:ext>
            </a:extLst>
          </p:cNvPr>
          <p:cNvSpPr>
            <a:spLocks noGrp="1" noRot="1" noChangeAspect="1" noChangeArrowheads="1" noTextEdit="1"/>
          </p:cNvSpPr>
          <p:nvPr>
            <p:ph type="sldImg"/>
          </p:nvPr>
        </p:nvSpPr>
        <p:spPr>
          <a:xfrm>
            <a:off x="1152525" y="687388"/>
            <a:ext cx="4586288" cy="3440112"/>
          </a:xfrm>
          <a:ln/>
        </p:spPr>
      </p:sp>
      <p:sp>
        <p:nvSpPr>
          <p:cNvPr id="18436" name="Rectangle 3">
            <a:extLst>
              <a:ext uri="{FF2B5EF4-FFF2-40B4-BE49-F238E27FC236}">
                <a16:creationId xmlns:a16="http://schemas.microsoft.com/office/drawing/2014/main" id="{FAD2CB69-0945-4051-B120-BE759D58EA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900"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Line 22"/>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6" name="Line 24"/>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312329" name="Rectangle 9"/>
          <p:cNvSpPr>
            <a:spLocks noGrp="1" noChangeArrowheads="1"/>
          </p:cNvSpPr>
          <p:nvPr>
            <p:ph type="ctrTitle" sz="quarter"/>
          </p:nvPr>
        </p:nvSpPr>
        <p:spPr bwMode="auto">
          <a:xfrm>
            <a:off x="2260600" y="2900363"/>
            <a:ext cx="6235700" cy="752475"/>
          </a:xfrm>
        </p:spPr>
        <p:txBody>
          <a:bodyPr lIns="82550" tIns="41275" rIns="82550" bIns="41275" anchor="ctr"/>
          <a:lstStyle>
            <a:lvl1pPr>
              <a:defRPr sz="4400"/>
            </a:lvl1pPr>
          </a:lstStyle>
          <a:p>
            <a:endParaRPr lang="en-US" dirty="0"/>
          </a:p>
        </p:txBody>
      </p:sp>
      <p:sp>
        <p:nvSpPr>
          <p:cNvPr id="312330" name="Rectangle 10"/>
          <p:cNvSpPr>
            <a:spLocks noGrp="1" noChangeArrowheads="1"/>
          </p:cNvSpPr>
          <p:nvPr>
            <p:ph type="subTitle" sz="quarter" idx="1"/>
          </p:nvPr>
        </p:nvSpPr>
        <p:spPr>
          <a:xfrm>
            <a:off x="2819400" y="4435475"/>
            <a:ext cx="5721350" cy="509588"/>
          </a:xfrm>
        </p:spPr>
        <p:txBody>
          <a:bodyPr lIns="82550" tIns="41275" rIns="82550" bIns="41275" anchor="ctr">
            <a:spAutoFit/>
          </a:bodyPr>
          <a:lstStyle>
            <a:lvl1pPr marL="287338" indent="-287338">
              <a:defRPr>
                <a:solidFill>
                  <a:srgbClr val="012D9A"/>
                </a:solidFill>
              </a:defRPr>
            </a:lvl1pPr>
          </a:lstStyle>
          <a:p>
            <a:endParaRPr lang="en-US" dirty="0"/>
          </a:p>
        </p:txBody>
      </p:sp>
      <p:sp>
        <p:nvSpPr>
          <p:cNvPr id="7" name="TextBox 6"/>
          <p:cNvSpPr txBox="1"/>
          <p:nvPr userDrawn="1"/>
        </p:nvSpPr>
        <p:spPr>
          <a:xfrm>
            <a:off x="5715000" y="6248400"/>
            <a:ext cx="2971800" cy="338554"/>
          </a:xfrm>
          <a:prstGeom prst="rect">
            <a:avLst/>
          </a:prstGeom>
          <a:noFill/>
        </p:spPr>
        <p:txBody>
          <a:bodyPr wrap="square">
            <a:spAutoFit/>
          </a:bodyPr>
          <a:lstStyle/>
          <a:p>
            <a:pPr>
              <a:defRPr/>
            </a:pPr>
            <a:r>
              <a:rPr lang="en-US" sz="800" b="0" u="none" dirty="0">
                <a:solidFill>
                  <a:schemeClr val="tx2">
                    <a:lumMod val="50000"/>
                  </a:schemeClr>
                </a:solidFill>
                <a:latin typeface="Arial" panose="020B0604020202020204" pitchFamily="34" charset="0"/>
                <a:cs typeface="Arial" panose="020B0604020202020204" pitchFamily="34" charset="0"/>
              </a:rPr>
              <a:t>This</a:t>
            </a:r>
            <a:r>
              <a:rPr lang="en-US" sz="800" b="0" u="none" baseline="0" dirty="0">
                <a:solidFill>
                  <a:schemeClr val="tx2">
                    <a:lumMod val="50000"/>
                  </a:schemeClr>
                </a:solidFill>
                <a:latin typeface="Arial" panose="020B0604020202020204" pitchFamily="34" charset="0"/>
                <a:cs typeface="Arial" panose="020B0604020202020204" pitchFamily="34" charset="0"/>
              </a:rPr>
              <a:t> presentation was created by</a:t>
            </a:r>
            <a:r>
              <a:rPr lang="en-US" sz="800" b="0" u="none" dirty="0">
                <a:solidFill>
                  <a:schemeClr val="tx2">
                    <a:lumMod val="50000"/>
                  </a:schemeClr>
                </a:solidFill>
                <a:latin typeface="Arial" panose="020B0604020202020204" pitchFamily="34" charset="0"/>
                <a:cs typeface="Arial" panose="020B0604020202020204" pitchFamily="34" charset="0"/>
              </a:rPr>
              <a:t> the N.C. Department of Labor</a:t>
            </a:r>
            <a:r>
              <a:rPr lang="en-US" sz="800" b="0" u="none" baseline="0" dirty="0">
                <a:solidFill>
                  <a:schemeClr val="tx2">
                    <a:lumMod val="50000"/>
                  </a:schemeClr>
                </a:solidFill>
                <a:latin typeface="Arial" panose="020B0604020202020204" pitchFamily="34" charset="0"/>
                <a:cs typeface="Arial" panose="020B0604020202020204" pitchFamily="34" charset="0"/>
              </a:rPr>
              <a:t> for safety and health training.</a:t>
            </a:r>
            <a:endParaRPr lang="en-US" sz="800" b="0" u="none" dirty="0">
              <a:solidFill>
                <a:schemeClr val="tx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037239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280512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924800" cy="549275"/>
          </a:xfrm>
        </p:spPr>
        <p:txBody>
          <a:bodyPr/>
          <a:lstStyle/>
          <a:p>
            <a:r>
              <a:rPr lang="en-US"/>
              <a:t>Click to edit Master title style</a:t>
            </a:r>
          </a:p>
        </p:txBody>
      </p:sp>
      <p:sp>
        <p:nvSpPr>
          <p:cNvPr id="3" name="Text Placeholder 2"/>
          <p:cNvSpPr>
            <a:spLocks noGrp="1"/>
          </p:cNvSpPr>
          <p:nvPr>
            <p:ph type="body" sz="half" idx="1"/>
          </p:nvPr>
        </p:nvSpPr>
        <p:spPr>
          <a:xfrm>
            <a:off x="609600" y="1295400"/>
            <a:ext cx="39243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295400"/>
            <a:ext cx="39243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331826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Line 22"/>
          <p:cNvSpPr>
            <a:spLocks noChangeShapeType="1"/>
          </p:cNvSpPr>
          <p:nvPr userDrawn="1"/>
        </p:nvSpPr>
        <p:spPr bwMode="auto">
          <a:xfrm>
            <a:off x="609600" y="1066800"/>
            <a:ext cx="7924800" cy="0"/>
          </a:xfrm>
          <a:prstGeom prst="line">
            <a:avLst/>
          </a:prstGeom>
          <a:noFill/>
          <a:ln w="50800">
            <a:solidFill>
              <a:srgbClr val="007030"/>
            </a:solidFill>
            <a:round/>
            <a:headEnd type="none" w="sm" len="sm"/>
            <a:tailEnd type="none" w="sm" len="sm"/>
          </a:ln>
          <a:effectLst/>
        </p:spPr>
        <p:txBody>
          <a:bodyPr/>
          <a:lstStyle/>
          <a:p>
            <a:pPr>
              <a:defRPr/>
            </a:pPr>
            <a:endParaRPr lang="en-US"/>
          </a:p>
        </p:txBody>
      </p:sp>
      <p:sp>
        <p:nvSpPr>
          <p:cNvPr id="6" name="Line 24"/>
          <p:cNvSpPr>
            <a:spLocks noChangeShapeType="1"/>
          </p:cNvSpPr>
          <p:nvPr userDrawn="1"/>
        </p:nvSpPr>
        <p:spPr bwMode="auto">
          <a:xfrm flipV="1">
            <a:off x="685800" y="6019800"/>
            <a:ext cx="7772400" cy="0"/>
          </a:xfrm>
          <a:prstGeom prst="line">
            <a:avLst/>
          </a:prstGeom>
          <a:noFill/>
          <a:ln w="25400">
            <a:solidFill>
              <a:srgbClr val="007030"/>
            </a:solidFill>
            <a:round/>
            <a:headEnd type="none" w="sm" len="sm"/>
            <a:tailEnd type="none" w="sm" len="sm"/>
          </a:ln>
          <a:effectLst/>
        </p:spPr>
        <p:txBody>
          <a:bodyPr/>
          <a:lstStyle/>
          <a:p>
            <a:pPr>
              <a:defRPr/>
            </a:pPr>
            <a:endParaRPr lang="en-US"/>
          </a:p>
        </p:txBody>
      </p:sp>
      <p:sp>
        <p:nvSpPr>
          <p:cNvPr id="7" name="TextBox 6"/>
          <p:cNvSpPr txBox="1"/>
          <p:nvPr userDrawn="1"/>
        </p:nvSpPr>
        <p:spPr>
          <a:xfrm>
            <a:off x="6781800" y="6186071"/>
            <a:ext cx="2168525" cy="276225"/>
          </a:xfrm>
          <a:prstGeom prst="rect">
            <a:avLst/>
          </a:prstGeom>
          <a:noFill/>
        </p:spPr>
        <p:txBody>
          <a:bodyPr wrap="none">
            <a:spAutoFit/>
          </a:bodyPr>
          <a:lstStyle/>
          <a:p>
            <a:pPr>
              <a:defRPr/>
            </a:pPr>
            <a:r>
              <a:rPr lang="en-US" sz="1200" u="none" dirty="0">
                <a:solidFill>
                  <a:srgbClr val="003399"/>
                </a:solidFill>
                <a:latin typeface="+mn-lt"/>
              </a:rPr>
              <a:t>For Public Officials’ Use Only</a:t>
            </a:r>
          </a:p>
        </p:txBody>
      </p:sp>
      <p:sp>
        <p:nvSpPr>
          <p:cNvPr id="312329" name="Rectangle 9"/>
          <p:cNvSpPr>
            <a:spLocks noGrp="1" noChangeArrowheads="1"/>
          </p:cNvSpPr>
          <p:nvPr>
            <p:ph type="ctrTitle" sz="quarter"/>
          </p:nvPr>
        </p:nvSpPr>
        <p:spPr bwMode="auto">
          <a:xfrm>
            <a:off x="2260600" y="2900363"/>
            <a:ext cx="6235700" cy="752475"/>
          </a:xfrm>
        </p:spPr>
        <p:txBody>
          <a:bodyPr lIns="82550" tIns="41275" rIns="82550" bIns="41275" anchor="ctr"/>
          <a:lstStyle>
            <a:lvl1pPr>
              <a:defRPr sz="4400"/>
            </a:lvl1pPr>
          </a:lstStyle>
          <a:p>
            <a:endParaRPr lang="en-US" dirty="0"/>
          </a:p>
        </p:txBody>
      </p:sp>
      <p:sp>
        <p:nvSpPr>
          <p:cNvPr id="312330" name="Rectangle 10"/>
          <p:cNvSpPr>
            <a:spLocks noGrp="1" noChangeArrowheads="1"/>
          </p:cNvSpPr>
          <p:nvPr>
            <p:ph type="subTitle" sz="quarter" idx="1"/>
          </p:nvPr>
        </p:nvSpPr>
        <p:spPr>
          <a:xfrm>
            <a:off x="2819400" y="4435475"/>
            <a:ext cx="5721350" cy="509588"/>
          </a:xfrm>
        </p:spPr>
        <p:txBody>
          <a:bodyPr lIns="82550" tIns="41275" rIns="82550" bIns="41275" anchor="ctr">
            <a:spAutoFit/>
          </a:bodyPr>
          <a:lstStyle>
            <a:lvl1pPr marL="287338" indent="-287338">
              <a:defRPr>
                <a:solidFill>
                  <a:srgbClr val="012D9A"/>
                </a:solidFill>
              </a:defRPr>
            </a:lvl1pPr>
          </a:lstStyle>
          <a:p>
            <a:endParaRPr lang="en-US" dirty="0"/>
          </a:p>
        </p:txBody>
      </p:sp>
      <p:pic>
        <p:nvPicPr>
          <p:cNvPr id="8" name="Picture 7" descr="A picture containing company name&#10;&#10;Description automatically generated">
            <a:extLst>
              <a:ext uri="{FF2B5EF4-FFF2-40B4-BE49-F238E27FC236}">
                <a16:creationId xmlns:a16="http://schemas.microsoft.com/office/drawing/2014/main" id="{C28D9C2C-F1A1-4F9D-BFE7-A85B2B0594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6040096"/>
            <a:ext cx="1676400" cy="765724"/>
          </a:xfrm>
          <a:prstGeom prst="rect">
            <a:avLst/>
          </a:prstGeom>
        </p:spPr>
      </p:pic>
    </p:spTree>
    <p:extLst>
      <p:ext uri="{BB962C8B-B14F-4D97-AF65-F5344CB8AC3E}">
        <p14:creationId xmlns:p14="http://schemas.microsoft.com/office/powerpoint/2010/main" val="22532433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924800" cy="549275"/>
          </a:xfrm>
        </p:spPr>
        <p:txBody>
          <a:bodyPr/>
          <a:lstStyle/>
          <a:p>
            <a:r>
              <a:rPr lang="en-US" dirty="0"/>
              <a:t>Click to edit Master title style</a:t>
            </a:r>
          </a:p>
        </p:txBody>
      </p:sp>
      <p:sp>
        <p:nvSpPr>
          <p:cNvPr id="3" name="Content Placeholder 2"/>
          <p:cNvSpPr>
            <a:spLocks noGrp="1"/>
          </p:cNvSpPr>
          <p:nvPr>
            <p:ph idx="1"/>
          </p:nvPr>
        </p:nvSpPr>
        <p:spPr>
          <a:xfrm>
            <a:off x="609600" y="1219200"/>
            <a:ext cx="8001000" cy="472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0"/>
          </p:nvPr>
        </p:nvSpPr>
        <p:spPr>
          <a:xfrm>
            <a:off x="6400800" y="609600"/>
            <a:ext cx="2133600" cy="381000"/>
          </a:xfrm>
        </p:spPr>
        <p:txBody>
          <a:bodyPr/>
          <a:lstStyle>
            <a:lvl1pPr>
              <a:buNone/>
              <a:defRPr sz="2000"/>
            </a:lvl1pPr>
            <a:lvl2pPr>
              <a:buNone/>
              <a:defRPr sz="2000"/>
            </a:lvl2pPr>
            <a:lvl3pPr>
              <a:buNone/>
              <a:defRPr sz="2000"/>
            </a:lvl3pPr>
            <a:lvl4pPr>
              <a:buNone/>
              <a:defRPr sz="2000"/>
            </a:lvl4pPr>
            <a:lvl5pPr>
              <a:buNone/>
              <a:defRPr sz="2000"/>
            </a:lvl5pPr>
          </a:lstStyle>
          <a:p>
            <a:pPr lvl="0"/>
            <a:r>
              <a:rPr lang="en-US" dirty="0"/>
              <a:t>Click to edit Master text styles</a:t>
            </a:r>
          </a:p>
        </p:txBody>
      </p:sp>
    </p:spTree>
    <p:extLst>
      <p:ext uri="{BB962C8B-B14F-4D97-AF65-F5344CB8AC3E}">
        <p14:creationId xmlns:p14="http://schemas.microsoft.com/office/powerpoint/2010/main" val="297835390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2822619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232159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1923805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918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533400"/>
            <a:ext cx="2114550" cy="52879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3400" y="533400"/>
            <a:ext cx="6191250" cy="5287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988724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47547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91379"/>
            <a:ext cx="7924800" cy="549275"/>
          </a:xfrm>
        </p:spPr>
        <p:txBody>
          <a:bodyPr/>
          <a:lstStyle/>
          <a:p>
            <a:r>
              <a:rPr lang="en-US" dirty="0"/>
              <a:t>Click to edit Master title style</a:t>
            </a:r>
          </a:p>
        </p:txBody>
      </p:sp>
      <p:sp>
        <p:nvSpPr>
          <p:cNvPr id="3" name="Content Placeholder 2"/>
          <p:cNvSpPr>
            <a:spLocks noGrp="1"/>
          </p:cNvSpPr>
          <p:nvPr>
            <p:ph idx="1"/>
          </p:nvPr>
        </p:nvSpPr>
        <p:spPr>
          <a:xfrm>
            <a:off x="609600" y="1219200"/>
            <a:ext cx="8001000" cy="472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0"/>
          </p:nvPr>
        </p:nvSpPr>
        <p:spPr>
          <a:xfrm>
            <a:off x="6400800" y="609600"/>
            <a:ext cx="2133600" cy="381000"/>
          </a:xfrm>
        </p:spPr>
        <p:txBody>
          <a:bodyPr/>
          <a:lstStyle>
            <a:lvl1pPr>
              <a:buNone/>
              <a:defRPr sz="2000"/>
            </a:lvl1pPr>
            <a:lvl2pPr>
              <a:buNone/>
              <a:defRPr sz="2000"/>
            </a:lvl2pPr>
            <a:lvl3pPr>
              <a:buNone/>
              <a:defRPr sz="2000"/>
            </a:lvl3pPr>
            <a:lvl4pPr>
              <a:buNone/>
              <a:defRPr sz="2000"/>
            </a:lvl4pPr>
            <a:lvl5pPr>
              <a:buNone/>
              <a:defRPr sz="2000"/>
            </a:lvl5pPr>
          </a:lstStyle>
          <a:p>
            <a:pPr lvl="0"/>
            <a:r>
              <a:rPr lang="en-US" dirty="0"/>
              <a:t>Click to edit Master text styles</a:t>
            </a:r>
          </a:p>
        </p:txBody>
      </p:sp>
    </p:spTree>
    <p:extLst>
      <p:ext uri="{BB962C8B-B14F-4D97-AF65-F5344CB8AC3E}">
        <p14:creationId xmlns:p14="http://schemas.microsoft.com/office/powerpoint/2010/main" val="3357275553"/>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924800" cy="549275"/>
          </a:xfrm>
        </p:spPr>
        <p:txBody>
          <a:bodyPr/>
          <a:lstStyle/>
          <a:p>
            <a:r>
              <a:rPr lang="en-US"/>
              <a:t>Click to edit Master title style</a:t>
            </a:r>
            <a:endParaRPr lang="en-US" dirty="0"/>
          </a:p>
        </p:txBody>
      </p:sp>
      <p:sp>
        <p:nvSpPr>
          <p:cNvPr id="3" name="Content Placeholder 2"/>
          <p:cNvSpPr>
            <a:spLocks noGrp="1"/>
          </p:cNvSpPr>
          <p:nvPr>
            <p:ph idx="1"/>
          </p:nvPr>
        </p:nvSpPr>
        <p:spPr>
          <a:xfrm>
            <a:off x="609600" y="1219200"/>
            <a:ext cx="8001000" cy="4724400"/>
          </a:xfrm>
        </p:spPr>
        <p:txBody>
          <a:bodyPr/>
          <a:lstStyle>
            <a:lvl1pPr>
              <a:defRPr sz="2400"/>
            </a:lvl1pPr>
            <a:lvl2pPr>
              <a:defRPr sz="2000"/>
            </a:lvl2pPr>
            <a:lvl3pPr>
              <a:defRPr sz="1800"/>
            </a:lvl3pPr>
          </a:lstStyle>
          <a:p>
            <a:pPr lvl="0"/>
            <a:r>
              <a:rPr lang="en-US"/>
              <a:t>Edit Master text styles</a:t>
            </a:r>
          </a:p>
          <a:p>
            <a:pPr lvl="1"/>
            <a:r>
              <a:rPr lang="en-US"/>
              <a:t>Second level</a:t>
            </a:r>
          </a:p>
          <a:p>
            <a:pPr lvl="2"/>
            <a:r>
              <a:rPr lang="en-US"/>
              <a:t>Third level</a:t>
            </a:r>
          </a:p>
        </p:txBody>
      </p:sp>
      <p:sp>
        <p:nvSpPr>
          <p:cNvPr id="9" name="Content Placeholder 8"/>
          <p:cNvSpPr>
            <a:spLocks noGrp="1"/>
          </p:cNvSpPr>
          <p:nvPr>
            <p:ph sz="quarter" idx="10"/>
          </p:nvPr>
        </p:nvSpPr>
        <p:spPr>
          <a:xfrm>
            <a:off x="6400800" y="685800"/>
            <a:ext cx="2133600" cy="381000"/>
          </a:xfrm>
        </p:spPr>
        <p:txBody>
          <a:bodyPr/>
          <a:lstStyle>
            <a:lvl1pPr algn="r">
              <a:buNone/>
              <a:defRPr sz="1600"/>
            </a:lvl1pPr>
            <a:lvl2pPr>
              <a:buNone/>
              <a:defRPr sz="2000"/>
            </a:lvl2pPr>
            <a:lvl3pPr>
              <a:buNone/>
              <a:defRPr sz="2000"/>
            </a:lvl3pPr>
            <a:lvl4pPr>
              <a:buNone/>
              <a:defRPr sz="2000"/>
            </a:lvl4pPr>
            <a:lvl5pPr>
              <a:buNone/>
              <a:defRPr sz="2000"/>
            </a:lvl5pPr>
          </a:lstStyle>
          <a:p>
            <a:pPr lvl="0"/>
            <a:r>
              <a:rPr lang="en-US"/>
              <a:t>Edit Master text styles</a:t>
            </a:r>
          </a:p>
        </p:txBody>
      </p:sp>
    </p:spTree>
    <p:extLst>
      <p:ext uri="{BB962C8B-B14F-4D97-AF65-F5344CB8AC3E}">
        <p14:creationId xmlns:p14="http://schemas.microsoft.com/office/powerpoint/2010/main" val="185696264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794850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924800" cy="549275"/>
          </a:xfrm>
        </p:spPr>
        <p:txBody>
          <a:bodyPr/>
          <a:lstStyle/>
          <a:p>
            <a:r>
              <a:rPr lang="en-US"/>
              <a:t>Click to edit Master title style</a:t>
            </a:r>
          </a:p>
        </p:txBody>
      </p:sp>
      <p:sp>
        <p:nvSpPr>
          <p:cNvPr id="3" name="Text Placeholder 2"/>
          <p:cNvSpPr>
            <a:spLocks noGrp="1"/>
          </p:cNvSpPr>
          <p:nvPr>
            <p:ph type="body" sz="half" idx="1"/>
          </p:nvPr>
        </p:nvSpPr>
        <p:spPr>
          <a:xfrm>
            <a:off x="609600" y="1295400"/>
            <a:ext cx="39243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295400"/>
            <a:ext cx="39243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232571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6828661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2194822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4304185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249164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533400"/>
            <a:ext cx="2114550" cy="52879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3400" y="533400"/>
            <a:ext cx="6191250" cy="5287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780859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3788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924800" cy="549275"/>
          </a:xfrm>
        </p:spPr>
        <p:txBody>
          <a:bodyPr/>
          <a:lstStyle/>
          <a:p>
            <a:r>
              <a:rPr lang="en-US"/>
              <a:t>Click to edit Master title style</a:t>
            </a:r>
            <a:endParaRPr lang="en-US" dirty="0"/>
          </a:p>
        </p:txBody>
      </p:sp>
      <p:sp>
        <p:nvSpPr>
          <p:cNvPr id="3" name="Content Placeholder 2"/>
          <p:cNvSpPr>
            <a:spLocks noGrp="1"/>
          </p:cNvSpPr>
          <p:nvPr>
            <p:ph idx="1"/>
          </p:nvPr>
        </p:nvSpPr>
        <p:spPr>
          <a:xfrm>
            <a:off x="609600" y="1219200"/>
            <a:ext cx="8001000" cy="4724400"/>
          </a:xfrm>
        </p:spPr>
        <p:txBody>
          <a:bodyPr/>
          <a:lstStyle>
            <a:lvl1pPr>
              <a:defRPr sz="2400"/>
            </a:lvl1pPr>
            <a:lvl2pPr>
              <a:defRPr sz="2000"/>
            </a:lvl2pPr>
            <a:lvl3pPr>
              <a:defRPr sz="1800"/>
            </a:lvl3pPr>
          </a:lstStyle>
          <a:p>
            <a:pPr lvl="0"/>
            <a:r>
              <a:rPr lang="en-US"/>
              <a:t>Edit Master text styles</a:t>
            </a:r>
          </a:p>
          <a:p>
            <a:pPr lvl="1"/>
            <a:r>
              <a:rPr lang="en-US"/>
              <a:t>Second level</a:t>
            </a:r>
          </a:p>
          <a:p>
            <a:pPr lvl="2"/>
            <a:r>
              <a:rPr lang="en-US"/>
              <a:t>Third level</a:t>
            </a:r>
          </a:p>
        </p:txBody>
      </p:sp>
      <p:sp>
        <p:nvSpPr>
          <p:cNvPr id="9" name="Content Placeholder 8"/>
          <p:cNvSpPr>
            <a:spLocks noGrp="1"/>
          </p:cNvSpPr>
          <p:nvPr>
            <p:ph sz="quarter" idx="10"/>
          </p:nvPr>
        </p:nvSpPr>
        <p:spPr>
          <a:xfrm>
            <a:off x="6400800" y="685800"/>
            <a:ext cx="2133600" cy="381000"/>
          </a:xfrm>
        </p:spPr>
        <p:txBody>
          <a:bodyPr/>
          <a:lstStyle>
            <a:lvl1pPr algn="r">
              <a:buNone/>
              <a:defRPr sz="1600"/>
            </a:lvl1pPr>
            <a:lvl2pPr>
              <a:buNone/>
              <a:defRPr sz="2000"/>
            </a:lvl2pPr>
            <a:lvl3pPr>
              <a:buNone/>
              <a:defRPr sz="2000"/>
            </a:lvl3pPr>
            <a:lvl4pPr>
              <a:buNone/>
              <a:defRPr sz="2000"/>
            </a:lvl4pPr>
            <a:lvl5pPr>
              <a:buNone/>
              <a:defRPr sz="2000"/>
            </a:lvl5pPr>
          </a:lstStyle>
          <a:p>
            <a:pPr lvl="0"/>
            <a:r>
              <a:rPr lang="en-US"/>
              <a:t>Edit Master text styles</a:t>
            </a:r>
          </a:p>
        </p:txBody>
      </p:sp>
    </p:spTree>
    <p:extLst>
      <p:ext uri="{BB962C8B-B14F-4D97-AF65-F5344CB8AC3E}">
        <p14:creationId xmlns:p14="http://schemas.microsoft.com/office/powerpoint/2010/main" val="131329544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4"/>
          <p:cNvSpPr>
            <a:spLocks noGrp="1" noChangeArrowheads="1"/>
          </p:cNvSpPr>
          <p:nvPr>
            <p:ph type="title"/>
          </p:nvPr>
        </p:nvSpPr>
        <p:spPr bwMode="gray">
          <a:xfrm>
            <a:off x="609600" y="457200"/>
            <a:ext cx="792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038" tIns="0" rIns="46038" bIns="0" numCol="1" anchor="t" anchorCtr="0" compatLnSpc="1">
            <a:prstTxWarp prst="textNoShape">
              <a:avLst/>
            </a:prstTxWarp>
            <a:spAutoFit/>
          </a:bodyPr>
          <a:lstStyle/>
          <a:p>
            <a:pPr lvl="0"/>
            <a:r>
              <a:rPr lang="en-US" altLang="en-US"/>
              <a:t>Title of Slide in Caps &amp; Lower Case</a:t>
            </a:r>
          </a:p>
        </p:txBody>
      </p:sp>
      <p:sp>
        <p:nvSpPr>
          <p:cNvPr id="1048" name="Line 24"/>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1049" name="Line 25"/>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1029" name="Rectangle 28"/>
          <p:cNvSpPr>
            <a:spLocks noGrp="1" noChangeArrowheads="1"/>
          </p:cNvSpPr>
          <p:nvPr>
            <p:ph type="body" idx="1"/>
          </p:nvPr>
        </p:nvSpPr>
        <p:spPr bwMode="auto">
          <a:xfrm>
            <a:off x="609600" y="1295400"/>
            <a:ext cx="8001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TextBox 5"/>
          <p:cNvSpPr txBox="1"/>
          <p:nvPr userDrawn="1"/>
        </p:nvSpPr>
        <p:spPr>
          <a:xfrm>
            <a:off x="5715000" y="6248400"/>
            <a:ext cx="2971800" cy="338554"/>
          </a:xfrm>
          <a:prstGeom prst="rect">
            <a:avLst/>
          </a:prstGeom>
          <a:noFill/>
        </p:spPr>
        <p:txBody>
          <a:bodyPr wrap="square">
            <a:spAutoFit/>
          </a:bodyPr>
          <a:lstStyle/>
          <a:p>
            <a:pPr>
              <a:defRPr/>
            </a:pPr>
            <a:r>
              <a:rPr lang="en-US" sz="800" u="none" dirty="0">
                <a:solidFill>
                  <a:schemeClr val="tx2">
                    <a:lumMod val="50000"/>
                  </a:schemeClr>
                </a:solidFill>
                <a:latin typeface="Arial" panose="020B0604020202020204" pitchFamily="34" charset="0"/>
                <a:cs typeface="Arial" panose="020B0604020202020204" pitchFamily="34" charset="0"/>
              </a:rPr>
              <a:t>This</a:t>
            </a:r>
            <a:r>
              <a:rPr lang="en-US" sz="800" u="none" baseline="0" dirty="0">
                <a:solidFill>
                  <a:schemeClr val="tx2">
                    <a:lumMod val="50000"/>
                  </a:schemeClr>
                </a:solidFill>
                <a:latin typeface="Arial" panose="020B0604020202020204" pitchFamily="34" charset="0"/>
                <a:cs typeface="Arial" panose="020B0604020202020204" pitchFamily="34" charset="0"/>
              </a:rPr>
              <a:t> presentation was created by</a:t>
            </a:r>
            <a:r>
              <a:rPr lang="en-US" sz="800" u="none" dirty="0">
                <a:solidFill>
                  <a:schemeClr val="tx2">
                    <a:lumMod val="50000"/>
                  </a:schemeClr>
                </a:solidFill>
                <a:latin typeface="Arial" panose="020B0604020202020204" pitchFamily="34" charset="0"/>
                <a:cs typeface="Arial" panose="020B0604020202020204" pitchFamily="34" charset="0"/>
              </a:rPr>
              <a:t> the N.C. Department of Labor</a:t>
            </a:r>
            <a:r>
              <a:rPr lang="en-US" sz="800" u="none" baseline="0" dirty="0">
                <a:solidFill>
                  <a:schemeClr val="tx2">
                    <a:lumMod val="50000"/>
                  </a:schemeClr>
                </a:solidFill>
                <a:latin typeface="Arial" panose="020B0604020202020204" pitchFamily="34" charset="0"/>
                <a:cs typeface="Arial" panose="020B0604020202020204" pitchFamily="34" charset="0"/>
              </a:rPr>
              <a:t> for safety and health training.</a:t>
            </a:r>
            <a:endParaRPr lang="en-US" sz="800" u="none" dirty="0">
              <a:solidFill>
                <a:schemeClr val="tx2">
                  <a:lumMod val="50000"/>
                </a:schemeClr>
              </a:solidFill>
              <a:latin typeface="Arial" panose="020B0604020202020204" pitchFamily="34" charset="0"/>
              <a:cs typeface="Arial" panose="020B0604020202020204" pitchFamily="34" charset="0"/>
            </a:endParaRPr>
          </a:p>
        </p:txBody>
      </p:sp>
      <p:pic>
        <p:nvPicPr>
          <p:cNvPr id="3" name="Picture 2" descr="A picture containing company name&#10;&#10;Description automatically generated">
            <a:extLst>
              <a:ext uri="{FF2B5EF4-FFF2-40B4-BE49-F238E27FC236}">
                <a16:creationId xmlns:a16="http://schemas.microsoft.com/office/drawing/2014/main" id="{AEB4B836-DBA3-4E40-BD1A-76A9888066B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28600" y="6040096"/>
            <a:ext cx="1676400" cy="765724"/>
          </a:xfrm>
          <a:prstGeom prst="rect">
            <a:avLst/>
          </a:prstGeom>
        </p:spPr>
      </p:pic>
    </p:spTree>
    <p:extLst>
      <p:ext uri="{BB962C8B-B14F-4D97-AF65-F5344CB8AC3E}">
        <p14:creationId xmlns:p14="http://schemas.microsoft.com/office/powerpoint/2010/main" val="3065893070"/>
      </p:ext>
    </p:extLst>
  </p:cSld>
  <p:clrMap bg1="lt1" tx1="dk1" bg2="lt2" tx2="dk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Lst>
  <p:transition/>
  <p:txStyles>
    <p:titleStyle>
      <a:lvl1pPr algn="l" rtl="0" eaLnBrk="0" fontAlgn="base" hangingPunct="0">
        <a:spcBef>
          <a:spcPct val="0"/>
        </a:spcBef>
        <a:spcAft>
          <a:spcPct val="0"/>
        </a:spcAft>
        <a:defRPr sz="3600" b="1">
          <a:solidFill>
            <a:srgbClr val="012D9A"/>
          </a:solidFill>
          <a:latin typeface="+mj-lt"/>
          <a:ea typeface="+mj-ea"/>
          <a:cs typeface="+mj-cs"/>
        </a:defRPr>
      </a:lvl1pPr>
      <a:lvl2pPr algn="l" rtl="0" eaLnBrk="0" fontAlgn="base" hangingPunct="0">
        <a:spcBef>
          <a:spcPct val="0"/>
        </a:spcBef>
        <a:spcAft>
          <a:spcPct val="0"/>
        </a:spcAft>
        <a:defRPr sz="3600" b="1">
          <a:solidFill>
            <a:srgbClr val="012D9A"/>
          </a:solidFill>
          <a:latin typeface="Arial" charset="0"/>
        </a:defRPr>
      </a:lvl2pPr>
      <a:lvl3pPr algn="l" rtl="0" eaLnBrk="0" fontAlgn="base" hangingPunct="0">
        <a:spcBef>
          <a:spcPct val="0"/>
        </a:spcBef>
        <a:spcAft>
          <a:spcPct val="0"/>
        </a:spcAft>
        <a:defRPr sz="3600" b="1">
          <a:solidFill>
            <a:srgbClr val="012D9A"/>
          </a:solidFill>
          <a:latin typeface="Arial" charset="0"/>
        </a:defRPr>
      </a:lvl3pPr>
      <a:lvl4pPr algn="l" rtl="0" eaLnBrk="0" fontAlgn="base" hangingPunct="0">
        <a:spcBef>
          <a:spcPct val="0"/>
        </a:spcBef>
        <a:spcAft>
          <a:spcPct val="0"/>
        </a:spcAft>
        <a:defRPr sz="3600" b="1">
          <a:solidFill>
            <a:srgbClr val="012D9A"/>
          </a:solidFill>
          <a:latin typeface="Arial" charset="0"/>
        </a:defRPr>
      </a:lvl4pPr>
      <a:lvl5pPr algn="l" rtl="0" eaLnBrk="0" fontAlgn="base" hangingPunct="0">
        <a:spcBef>
          <a:spcPct val="0"/>
        </a:spcBef>
        <a:spcAft>
          <a:spcPct val="0"/>
        </a:spcAft>
        <a:defRPr sz="3600" b="1">
          <a:solidFill>
            <a:srgbClr val="012D9A"/>
          </a:solidFill>
          <a:latin typeface="Arial" charset="0"/>
        </a:defRPr>
      </a:lvl5pPr>
      <a:lvl6pPr marL="457200" algn="l" rtl="0" eaLnBrk="0" fontAlgn="base" hangingPunct="0">
        <a:spcBef>
          <a:spcPct val="0"/>
        </a:spcBef>
        <a:spcAft>
          <a:spcPct val="0"/>
        </a:spcAft>
        <a:defRPr sz="3600" b="1">
          <a:solidFill>
            <a:srgbClr val="012D9A"/>
          </a:solidFill>
          <a:latin typeface="Arial" charset="0"/>
        </a:defRPr>
      </a:lvl6pPr>
      <a:lvl7pPr marL="914400" algn="l" rtl="0" eaLnBrk="0" fontAlgn="base" hangingPunct="0">
        <a:spcBef>
          <a:spcPct val="0"/>
        </a:spcBef>
        <a:spcAft>
          <a:spcPct val="0"/>
        </a:spcAft>
        <a:defRPr sz="3600" b="1">
          <a:solidFill>
            <a:srgbClr val="012D9A"/>
          </a:solidFill>
          <a:latin typeface="Arial" charset="0"/>
        </a:defRPr>
      </a:lvl7pPr>
      <a:lvl8pPr marL="1371600" algn="l" rtl="0" eaLnBrk="0" fontAlgn="base" hangingPunct="0">
        <a:spcBef>
          <a:spcPct val="0"/>
        </a:spcBef>
        <a:spcAft>
          <a:spcPct val="0"/>
        </a:spcAft>
        <a:defRPr sz="3600" b="1">
          <a:solidFill>
            <a:srgbClr val="012D9A"/>
          </a:solidFill>
          <a:latin typeface="Arial" charset="0"/>
        </a:defRPr>
      </a:lvl8pPr>
      <a:lvl9pPr marL="1828800" algn="l" rtl="0" eaLnBrk="0" fontAlgn="base" hangingPunct="0">
        <a:spcBef>
          <a:spcPct val="0"/>
        </a:spcBef>
        <a:spcAft>
          <a:spcPct val="0"/>
        </a:spcAft>
        <a:defRPr sz="3600" b="1">
          <a:solidFill>
            <a:srgbClr val="012D9A"/>
          </a:solidFill>
          <a:latin typeface="Arial" charset="0"/>
        </a:defRPr>
      </a:lvl9pPr>
    </p:titleStyle>
    <p:body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4"/>
          <p:cNvSpPr>
            <a:spLocks noGrp="1" noChangeArrowheads="1"/>
          </p:cNvSpPr>
          <p:nvPr>
            <p:ph type="title"/>
          </p:nvPr>
        </p:nvSpPr>
        <p:spPr bwMode="gray">
          <a:xfrm>
            <a:off x="609600" y="457200"/>
            <a:ext cx="792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038" tIns="0" rIns="46038" bIns="0" numCol="1" anchor="t" anchorCtr="0" compatLnSpc="1">
            <a:prstTxWarp prst="textNoShape">
              <a:avLst/>
            </a:prstTxWarp>
            <a:spAutoFit/>
          </a:bodyPr>
          <a:lstStyle/>
          <a:p>
            <a:pPr lvl="0"/>
            <a:r>
              <a:rPr lang="en-US" altLang="en-US"/>
              <a:t>Title of Slide in Caps &amp; Lower Case</a:t>
            </a:r>
          </a:p>
        </p:txBody>
      </p:sp>
      <p:sp>
        <p:nvSpPr>
          <p:cNvPr id="1048" name="Line 24"/>
          <p:cNvSpPr>
            <a:spLocks noChangeShapeType="1"/>
          </p:cNvSpPr>
          <p:nvPr userDrawn="1"/>
        </p:nvSpPr>
        <p:spPr bwMode="auto">
          <a:xfrm>
            <a:off x="609600" y="1066800"/>
            <a:ext cx="7924800" cy="0"/>
          </a:xfrm>
          <a:prstGeom prst="line">
            <a:avLst/>
          </a:prstGeom>
          <a:noFill/>
          <a:ln w="50800">
            <a:solidFill>
              <a:srgbClr val="007030"/>
            </a:solidFill>
            <a:round/>
            <a:headEnd type="none" w="sm" len="sm"/>
            <a:tailEnd type="none" w="sm" len="sm"/>
          </a:ln>
          <a:effectLst/>
        </p:spPr>
        <p:txBody>
          <a:bodyPr/>
          <a:lstStyle/>
          <a:p>
            <a:pPr>
              <a:defRPr/>
            </a:pPr>
            <a:endParaRPr lang="en-US"/>
          </a:p>
        </p:txBody>
      </p:sp>
      <p:sp>
        <p:nvSpPr>
          <p:cNvPr id="1049" name="Line 25"/>
          <p:cNvSpPr>
            <a:spLocks noChangeShapeType="1"/>
          </p:cNvSpPr>
          <p:nvPr userDrawn="1"/>
        </p:nvSpPr>
        <p:spPr bwMode="auto">
          <a:xfrm flipV="1">
            <a:off x="685800" y="6019800"/>
            <a:ext cx="7772400" cy="0"/>
          </a:xfrm>
          <a:prstGeom prst="line">
            <a:avLst/>
          </a:prstGeom>
          <a:noFill/>
          <a:ln w="25400">
            <a:solidFill>
              <a:srgbClr val="007030"/>
            </a:solidFill>
            <a:round/>
            <a:headEnd type="none" w="sm" len="sm"/>
            <a:tailEnd type="none" w="sm" len="sm"/>
          </a:ln>
          <a:effectLst/>
        </p:spPr>
        <p:txBody>
          <a:bodyPr/>
          <a:lstStyle/>
          <a:p>
            <a:pPr>
              <a:defRPr/>
            </a:pPr>
            <a:endParaRPr lang="en-US"/>
          </a:p>
        </p:txBody>
      </p:sp>
      <p:sp>
        <p:nvSpPr>
          <p:cNvPr id="1029" name="Rectangle 28"/>
          <p:cNvSpPr>
            <a:spLocks noGrp="1" noChangeArrowheads="1"/>
          </p:cNvSpPr>
          <p:nvPr>
            <p:ph type="body" idx="1"/>
          </p:nvPr>
        </p:nvSpPr>
        <p:spPr bwMode="auto">
          <a:xfrm>
            <a:off x="609600" y="1295400"/>
            <a:ext cx="8001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4" name="TextBox 13"/>
          <p:cNvSpPr txBox="1"/>
          <p:nvPr userDrawn="1"/>
        </p:nvSpPr>
        <p:spPr>
          <a:xfrm>
            <a:off x="6781800" y="6186071"/>
            <a:ext cx="2168525" cy="276225"/>
          </a:xfrm>
          <a:prstGeom prst="rect">
            <a:avLst/>
          </a:prstGeom>
          <a:noFill/>
        </p:spPr>
        <p:txBody>
          <a:bodyPr wrap="none">
            <a:spAutoFit/>
          </a:bodyPr>
          <a:lstStyle/>
          <a:p>
            <a:pPr>
              <a:defRPr/>
            </a:pPr>
            <a:r>
              <a:rPr lang="en-US" sz="1200" u="none" dirty="0">
                <a:solidFill>
                  <a:srgbClr val="003399"/>
                </a:solidFill>
                <a:latin typeface="+mn-lt"/>
              </a:rPr>
              <a:t>For Public Officials’ Use Only</a:t>
            </a:r>
          </a:p>
        </p:txBody>
      </p:sp>
      <p:pic>
        <p:nvPicPr>
          <p:cNvPr id="8" name="Picture 7" descr="A picture containing company name&#10;&#10;Description automatically generated">
            <a:extLst>
              <a:ext uri="{FF2B5EF4-FFF2-40B4-BE49-F238E27FC236}">
                <a16:creationId xmlns:a16="http://schemas.microsoft.com/office/drawing/2014/main" id="{F132817C-EF4D-4DB6-A90D-635BF6BDAF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28600" y="6040096"/>
            <a:ext cx="1676400" cy="765724"/>
          </a:xfrm>
          <a:prstGeom prst="rect">
            <a:avLst/>
          </a:prstGeom>
        </p:spPr>
      </p:pic>
    </p:spTree>
    <p:extLst>
      <p:ext uri="{BB962C8B-B14F-4D97-AF65-F5344CB8AC3E}">
        <p14:creationId xmlns:p14="http://schemas.microsoft.com/office/powerpoint/2010/main" val="3319523904"/>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Lst>
  <p:transition/>
  <p:txStyles>
    <p:titleStyle>
      <a:lvl1pPr algn="l" rtl="0" eaLnBrk="0" fontAlgn="base" hangingPunct="0">
        <a:spcBef>
          <a:spcPct val="0"/>
        </a:spcBef>
        <a:spcAft>
          <a:spcPct val="0"/>
        </a:spcAft>
        <a:defRPr sz="3600" b="1">
          <a:solidFill>
            <a:srgbClr val="012D9A"/>
          </a:solidFill>
          <a:latin typeface="+mj-lt"/>
          <a:ea typeface="+mj-ea"/>
          <a:cs typeface="+mj-cs"/>
        </a:defRPr>
      </a:lvl1pPr>
      <a:lvl2pPr algn="l" rtl="0" eaLnBrk="0" fontAlgn="base" hangingPunct="0">
        <a:spcBef>
          <a:spcPct val="0"/>
        </a:spcBef>
        <a:spcAft>
          <a:spcPct val="0"/>
        </a:spcAft>
        <a:defRPr sz="3600" b="1">
          <a:solidFill>
            <a:srgbClr val="012D9A"/>
          </a:solidFill>
          <a:latin typeface="Arial" charset="0"/>
        </a:defRPr>
      </a:lvl2pPr>
      <a:lvl3pPr algn="l" rtl="0" eaLnBrk="0" fontAlgn="base" hangingPunct="0">
        <a:spcBef>
          <a:spcPct val="0"/>
        </a:spcBef>
        <a:spcAft>
          <a:spcPct val="0"/>
        </a:spcAft>
        <a:defRPr sz="3600" b="1">
          <a:solidFill>
            <a:srgbClr val="012D9A"/>
          </a:solidFill>
          <a:latin typeface="Arial" charset="0"/>
        </a:defRPr>
      </a:lvl3pPr>
      <a:lvl4pPr algn="l" rtl="0" eaLnBrk="0" fontAlgn="base" hangingPunct="0">
        <a:spcBef>
          <a:spcPct val="0"/>
        </a:spcBef>
        <a:spcAft>
          <a:spcPct val="0"/>
        </a:spcAft>
        <a:defRPr sz="3600" b="1">
          <a:solidFill>
            <a:srgbClr val="012D9A"/>
          </a:solidFill>
          <a:latin typeface="Arial" charset="0"/>
        </a:defRPr>
      </a:lvl4pPr>
      <a:lvl5pPr algn="l" rtl="0" eaLnBrk="0" fontAlgn="base" hangingPunct="0">
        <a:spcBef>
          <a:spcPct val="0"/>
        </a:spcBef>
        <a:spcAft>
          <a:spcPct val="0"/>
        </a:spcAft>
        <a:defRPr sz="3600" b="1">
          <a:solidFill>
            <a:srgbClr val="012D9A"/>
          </a:solidFill>
          <a:latin typeface="Arial" charset="0"/>
        </a:defRPr>
      </a:lvl5pPr>
      <a:lvl6pPr marL="457200" algn="l" rtl="0" eaLnBrk="0" fontAlgn="base" hangingPunct="0">
        <a:spcBef>
          <a:spcPct val="0"/>
        </a:spcBef>
        <a:spcAft>
          <a:spcPct val="0"/>
        </a:spcAft>
        <a:defRPr sz="3600" b="1">
          <a:solidFill>
            <a:srgbClr val="012D9A"/>
          </a:solidFill>
          <a:latin typeface="Arial" charset="0"/>
        </a:defRPr>
      </a:lvl6pPr>
      <a:lvl7pPr marL="914400" algn="l" rtl="0" eaLnBrk="0" fontAlgn="base" hangingPunct="0">
        <a:spcBef>
          <a:spcPct val="0"/>
        </a:spcBef>
        <a:spcAft>
          <a:spcPct val="0"/>
        </a:spcAft>
        <a:defRPr sz="3600" b="1">
          <a:solidFill>
            <a:srgbClr val="012D9A"/>
          </a:solidFill>
          <a:latin typeface="Arial" charset="0"/>
        </a:defRPr>
      </a:lvl7pPr>
      <a:lvl8pPr marL="1371600" algn="l" rtl="0" eaLnBrk="0" fontAlgn="base" hangingPunct="0">
        <a:spcBef>
          <a:spcPct val="0"/>
        </a:spcBef>
        <a:spcAft>
          <a:spcPct val="0"/>
        </a:spcAft>
        <a:defRPr sz="3600" b="1">
          <a:solidFill>
            <a:srgbClr val="012D9A"/>
          </a:solidFill>
          <a:latin typeface="Arial" charset="0"/>
        </a:defRPr>
      </a:lvl8pPr>
      <a:lvl9pPr marL="1828800" algn="l" rtl="0" eaLnBrk="0" fontAlgn="base" hangingPunct="0">
        <a:spcBef>
          <a:spcPct val="0"/>
        </a:spcBef>
        <a:spcAft>
          <a:spcPct val="0"/>
        </a:spcAft>
        <a:defRPr sz="3600" b="1">
          <a:solidFill>
            <a:srgbClr val="012D9A"/>
          </a:solidFill>
          <a:latin typeface="Arial" charset="0"/>
        </a:defRPr>
      </a:lvl9pPr>
    </p:titleStyle>
    <p:body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21.jpeg"/><Relationship Id="rId4" Type="http://schemas.openxmlformats.org/officeDocument/2006/relationships/image" Target="https://lh3.googleusercontent.com/p/AF1QipNgmMDr4UbUmlVN_1DpcgqKy8y9hRwbl1wimEd-=s512-p-qv=ph8oitcjpn2bvlpgktgcf115v50elrod6,m=125c92681186c4bc075c03d779ba3597,x=,t=25-iv4499?key=V1RocW5jd2l3dWp3VVNkbWpHWERtOHVVWGxDdXN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https://lh3.googleusercontent.com/p/AF1QipMLsf2S2JRj_QHwARUG4AFR1InVAtNE_7WWesOS=s512-p-qv=p2vhmi7t5fo3eur15odoopigghj72p9ic,m=125c92681186c4bc075c03d779ba3597,x=,t=25-iv4297?key=Ull3cXpjNmJfVW1RdkdNOTRzdndEaklaWmdTcFhB" TargetMode="External"/><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1FE948B-1188-445D-B2F8-314F82432C8A}"/>
              </a:ext>
            </a:extLst>
          </p:cNvPr>
          <p:cNvSpPr>
            <a:spLocks noGrp="1" noChangeArrowheads="1"/>
          </p:cNvSpPr>
          <p:nvPr>
            <p:ph type="ctrTitle" sz="quarter"/>
          </p:nvPr>
        </p:nvSpPr>
        <p:spPr>
          <a:xfrm>
            <a:off x="609600" y="2622550"/>
            <a:ext cx="7696200" cy="1562100"/>
          </a:xfrm>
        </p:spPr>
        <p:txBody>
          <a:bodyPr/>
          <a:lstStyle/>
          <a:p>
            <a:r>
              <a:rPr lang="en-US" altLang="en-US" sz="3200" i="1" dirty="0"/>
              <a:t>Top 10 Most Frequently Cited Serious Violations in FFY 2019</a:t>
            </a:r>
            <a:br>
              <a:rPr lang="en-US" altLang="en-US" sz="3200" dirty="0"/>
            </a:br>
            <a:endParaRPr lang="en-US" altLang="en-US" sz="3200" dirty="0"/>
          </a:p>
        </p:txBody>
      </p:sp>
      <p:sp>
        <p:nvSpPr>
          <p:cNvPr id="7171" name="Rectangle 4">
            <a:extLst>
              <a:ext uri="{FF2B5EF4-FFF2-40B4-BE49-F238E27FC236}">
                <a16:creationId xmlns:a16="http://schemas.microsoft.com/office/drawing/2014/main" id="{6301B546-6147-45CA-A304-DB798E20F5B5}"/>
              </a:ext>
            </a:extLst>
          </p:cNvPr>
          <p:cNvSpPr>
            <a:spLocks noChangeArrowheads="1"/>
          </p:cNvSpPr>
          <p:nvPr/>
        </p:nvSpPr>
        <p:spPr bwMode="auto">
          <a:xfrm>
            <a:off x="685800" y="5562600"/>
            <a:ext cx="80772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550" tIns="41275" rIns="82550" bIns="41275" anchor="ct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lnSpc>
                <a:spcPct val="110000"/>
              </a:lnSpc>
              <a:buFont typeface="Wingdings" panose="05000000000000000000" pitchFamily="2" charset="2"/>
              <a:buNone/>
            </a:pPr>
            <a:r>
              <a:rPr lang="en-US" altLang="en-US" sz="1200" b="1" u="none" dirty="0">
                <a:solidFill>
                  <a:srgbClr val="012D9A"/>
                </a:solidFill>
              </a:rPr>
              <a:t>Presented by</a:t>
            </a:r>
            <a:r>
              <a:rPr lang="en-US" altLang="en-US" sz="1200" u="none" dirty="0">
                <a:solidFill>
                  <a:srgbClr val="777777"/>
                </a:solidFill>
              </a:rPr>
              <a:t>:</a:t>
            </a:r>
          </a:p>
        </p:txBody>
      </p:sp>
      <p:sp>
        <p:nvSpPr>
          <p:cNvPr id="7172" name="Text Box 5">
            <a:extLst>
              <a:ext uri="{FF2B5EF4-FFF2-40B4-BE49-F238E27FC236}">
                <a16:creationId xmlns:a16="http://schemas.microsoft.com/office/drawing/2014/main" id="{74228841-84A3-4D20-A966-F0EEC553EAB0}"/>
              </a:ext>
            </a:extLst>
          </p:cNvPr>
          <p:cNvSpPr txBox="1">
            <a:spLocks noChangeArrowheads="1"/>
          </p:cNvSpPr>
          <p:nvPr/>
        </p:nvSpPr>
        <p:spPr bwMode="auto">
          <a:xfrm>
            <a:off x="1676400" y="3925888"/>
            <a:ext cx="6781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r>
              <a:rPr lang="en-US" altLang="en-US" b="1" i="1" u="none" dirty="0">
                <a:solidFill>
                  <a:srgbClr val="012D9A"/>
                </a:solidFill>
              </a:rPr>
              <a:t>29 CFR 1926 - Construction</a:t>
            </a:r>
            <a:endParaRPr lang="en-US" altLang="en-US" u="none"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3BE8546-347B-40F6-8F37-021294621D4F}"/>
              </a:ext>
            </a:extLst>
          </p:cNvPr>
          <p:cNvSpPr>
            <a:spLocks noGrp="1" noChangeArrowheads="1"/>
          </p:cNvSpPr>
          <p:nvPr>
            <p:ph type="title"/>
          </p:nvPr>
        </p:nvSpPr>
        <p:spPr/>
        <p:txBody>
          <a:bodyPr/>
          <a:lstStyle/>
          <a:p>
            <a:r>
              <a:rPr lang="en-US" altLang="en-US"/>
              <a:t>Competent Person</a:t>
            </a:r>
          </a:p>
        </p:txBody>
      </p:sp>
      <p:sp>
        <p:nvSpPr>
          <p:cNvPr id="17411" name="Rectangle 3">
            <a:extLst>
              <a:ext uri="{FF2B5EF4-FFF2-40B4-BE49-F238E27FC236}">
                <a16:creationId xmlns:a16="http://schemas.microsoft.com/office/drawing/2014/main" id="{A5C08A1E-85F2-4D9B-BB4B-38AEF610EB1D}"/>
              </a:ext>
            </a:extLst>
          </p:cNvPr>
          <p:cNvSpPr>
            <a:spLocks noGrp="1" noChangeArrowheads="1"/>
          </p:cNvSpPr>
          <p:nvPr>
            <p:ph idx="1"/>
          </p:nvPr>
        </p:nvSpPr>
        <p:spPr>
          <a:xfrm>
            <a:off x="504825" y="1235075"/>
            <a:ext cx="8001000" cy="4724400"/>
          </a:xfrm>
        </p:spPr>
        <p:txBody>
          <a:bodyPr/>
          <a:lstStyle/>
          <a:p>
            <a:r>
              <a:rPr lang="en-US" altLang="en-US" sz="2800"/>
              <a:t>A "</a:t>
            </a:r>
            <a:r>
              <a:rPr lang="en-US" altLang="en-US" sz="2800" b="1"/>
              <a:t>competent person</a:t>
            </a:r>
            <a:r>
              <a:rPr lang="en-US" altLang="en-US" sz="2800"/>
              <a:t>" is </a:t>
            </a:r>
            <a:r>
              <a:rPr lang="en-US" altLang="en-US" sz="2800" b="1"/>
              <a:t>defined</a:t>
            </a:r>
            <a:r>
              <a:rPr lang="en-US" altLang="en-US" sz="2800"/>
              <a:t> as one who is capable of identifying existing and predictable hazards in the surroundings or working conditions</a:t>
            </a:r>
          </a:p>
          <a:p>
            <a:endParaRPr lang="en-US" altLang="en-US" sz="800"/>
          </a:p>
        </p:txBody>
      </p:sp>
      <p:sp>
        <p:nvSpPr>
          <p:cNvPr id="17412" name="Content Placeholder 2">
            <a:extLst>
              <a:ext uri="{FF2B5EF4-FFF2-40B4-BE49-F238E27FC236}">
                <a16:creationId xmlns:a16="http://schemas.microsoft.com/office/drawing/2014/main" id="{B6D48628-072B-45E6-B0F3-ACB61C53F9AA}"/>
              </a:ext>
            </a:extLst>
          </p:cNvPr>
          <p:cNvSpPr>
            <a:spLocks noGrp="1" noChangeArrowheads="1"/>
          </p:cNvSpPr>
          <p:nvPr>
            <p:ph sz="quarter" idx="10"/>
          </p:nvPr>
        </p:nvSpPr>
        <p:spPr>
          <a:xfrm>
            <a:off x="6553200" y="685800"/>
            <a:ext cx="2133600" cy="381000"/>
          </a:xfrm>
        </p:spPr>
        <p:txBody>
          <a:bodyPr/>
          <a:lstStyle/>
          <a:p>
            <a:r>
              <a:rPr lang="en-US" altLang="en-US"/>
              <a:t>1926.32(f)</a:t>
            </a:r>
          </a:p>
          <a:p>
            <a:endParaRPr lang="en-US" altLang="en-US"/>
          </a:p>
        </p:txBody>
      </p:sp>
      <p:grpSp>
        <p:nvGrpSpPr>
          <p:cNvPr id="2" name="Group 1">
            <a:extLst>
              <a:ext uri="{FF2B5EF4-FFF2-40B4-BE49-F238E27FC236}">
                <a16:creationId xmlns:a16="http://schemas.microsoft.com/office/drawing/2014/main" id="{5D46AE6D-C2A1-4B06-BB5E-04EF9F9D5367}"/>
              </a:ext>
            </a:extLst>
          </p:cNvPr>
          <p:cNvGrpSpPr/>
          <p:nvPr/>
        </p:nvGrpSpPr>
        <p:grpSpPr>
          <a:xfrm>
            <a:off x="5267325" y="2820377"/>
            <a:ext cx="3581400" cy="2790825"/>
            <a:chOff x="5267325" y="3419429"/>
            <a:chExt cx="3343275" cy="2495596"/>
          </a:xfrm>
        </p:grpSpPr>
        <p:pic>
          <p:nvPicPr>
            <p:cNvPr id="4" name="Picture 3">
              <a:extLst>
                <a:ext uri="{FF2B5EF4-FFF2-40B4-BE49-F238E27FC236}">
                  <a16:creationId xmlns:a16="http://schemas.microsoft.com/office/drawing/2014/main" id="{D49D30C2-6E55-4BDD-9650-7F48F4B6BBC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267325" y="3419429"/>
              <a:ext cx="3167063" cy="2447971"/>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17414" name="TextBox 1">
              <a:extLst>
                <a:ext uri="{FF2B5EF4-FFF2-40B4-BE49-F238E27FC236}">
                  <a16:creationId xmlns:a16="http://schemas.microsoft.com/office/drawing/2014/main" id="{88FEA0D6-45BF-44BA-8424-69327E5B1DFE}"/>
                </a:ext>
              </a:extLst>
            </p:cNvPr>
            <p:cNvSpPr txBox="1">
              <a:spLocks noChangeArrowheads="1"/>
            </p:cNvSpPr>
            <p:nvPr/>
          </p:nvSpPr>
          <p:spPr bwMode="auto">
            <a:xfrm>
              <a:off x="7315200" y="571500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dirty="0">
                  <a:solidFill>
                    <a:schemeClr val="bg1"/>
                  </a:solidFill>
                </a:rPr>
                <a:t>NCDOL Photo Library</a:t>
              </a:r>
            </a:p>
          </p:txBody>
        </p:sp>
      </p:grpSp>
      <p:sp>
        <p:nvSpPr>
          <p:cNvPr id="7" name="Rectangle 3">
            <a:extLst>
              <a:ext uri="{FF2B5EF4-FFF2-40B4-BE49-F238E27FC236}">
                <a16:creationId xmlns:a16="http://schemas.microsoft.com/office/drawing/2014/main" id="{6A41D63E-0B35-4000-8D3D-A29532B59995}"/>
              </a:ext>
            </a:extLst>
          </p:cNvPr>
          <p:cNvSpPr txBox="1">
            <a:spLocks noChangeArrowheads="1"/>
          </p:cNvSpPr>
          <p:nvPr/>
        </p:nvSpPr>
        <p:spPr bwMode="auto">
          <a:xfrm>
            <a:off x="495300" y="3124200"/>
            <a:ext cx="4762500"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4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000">
                <a:solidFill>
                  <a:schemeClr val="tx1"/>
                </a:solidFill>
                <a:latin typeface="+mn-lt"/>
              </a:defRPr>
            </a:lvl2pPr>
            <a:lvl3pPr marL="1084263" indent="-169863" algn="l" rtl="0" eaLnBrk="0" fontAlgn="base" hangingPunct="0">
              <a:spcBef>
                <a:spcPct val="0"/>
              </a:spcBef>
              <a:spcAft>
                <a:spcPct val="0"/>
              </a:spcAft>
              <a:buClr>
                <a:srgbClr val="012D9A"/>
              </a:buClr>
              <a:buChar char="»"/>
              <a:defRPr sz="18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lvl="1">
              <a:defRPr/>
            </a:pPr>
            <a:r>
              <a:rPr lang="en-US" altLang="en-US" sz="2400" u="none" kern="0" dirty="0"/>
              <a:t>That are unsanitary, hazardous, or dangerous to employees, and who has authorization to take prompt corrective measures to eliminate them</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05E08EC5-8B90-4BB4-B057-A872A0827D54}"/>
              </a:ext>
            </a:extLst>
          </p:cNvPr>
          <p:cNvSpPr>
            <a:spLocks noGrp="1" noChangeArrowheads="1"/>
          </p:cNvSpPr>
          <p:nvPr>
            <p:ph type="title"/>
          </p:nvPr>
        </p:nvSpPr>
        <p:spPr/>
        <p:txBody>
          <a:bodyPr/>
          <a:lstStyle/>
          <a:p>
            <a:r>
              <a:rPr lang="en-US" altLang="en-US"/>
              <a:t>Portable Ladders </a:t>
            </a:r>
          </a:p>
        </p:txBody>
      </p:sp>
      <p:sp>
        <p:nvSpPr>
          <p:cNvPr id="19459" name="Rectangle 3">
            <a:extLst>
              <a:ext uri="{FF2B5EF4-FFF2-40B4-BE49-F238E27FC236}">
                <a16:creationId xmlns:a16="http://schemas.microsoft.com/office/drawing/2014/main" id="{22BF3CCF-5150-4255-8FEA-8B7CD2EBC3A6}"/>
              </a:ext>
            </a:extLst>
          </p:cNvPr>
          <p:cNvSpPr>
            <a:spLocks noGrp="1" noChangeArrowheads="1"/>
          </p:cNvSpPr>
          <p:nvPr>
            <p:ph idx="1"/>
          </p:nvPr>
        </p:nvSpPr>
        <p:spPr>
          <a:xfrm>
            <a:off x="533400" y="1219200"/>
            <a:ext cx="8001000" cy="4724400"/>
          </a:xfrm>
        </p:spPr>
        <p:txBody>
          <a:bodyPr/>
          <a:lstStyle/>
          <a:p>
            <a:pPr>
              <a:defRPr/>
            </a:pPr>
            <a:r>
              <a:rPr lang="en-US" altLang="en-US" sz="2800" b="1" dirty="0"/>
              <a:t>Number 4: Ladders </a:t>
            </a:r>
          </a:p>
          <a:p>
            <a:pPr>
              <a:defRPr/>
            </a:pPr>
            <a:endParaRPr lang="en-US" altLang="en-US" sz="800" dirty="0"/>
          </a:p>
          <a:p>
            <a:pPr lvl="1">
              <a:defRPr/>
            </a:pPr>
            <a:r>
              <a:rPr lang="en-US" altLang="en-US" sz="2400" dirty="0"/>
              <a:t>When portable ladders are used for access to an upper landing surface, they must:</a:t>
            </a:r>
          </a:p>
          <a:p>
            <a:pPr lvl="1">
              <a:defRPr/>
            </a:pPr>
            <a:endParaRPr lang="en-US" altLang="en-US" sz="1200" dirty="0"/>
          </a:p>
          <a:p>
            <a:pPr lvl="2">
              <a:defRPr/>
            </a:pPr>
            <a:r>
              <a:rPr lang="en-US" altLang="en-US" sz="2000" i="1" dirty="0"/>
              <a:t>Extend 3 feet </a:t>
            </a:r>
            <a:r>
              <a:rPr lang="en-US" altLang="en-US" sz="2000" dirty="0"/>
              <a:t>above landing</a:t>
            </a:r>
            <a:endParaRPr lang="en-US" altLang="en-US" sz="2000" b="1" i="1" dirty="0"/>
          </a:p>
          <a:p>
            <a:pPr lvl="2">
              <a:defRPr/>
            </a:pPr>
            <a:endParaRPr lang="en-US" altLang="en-US" sz="2000" dirty="0"/>
          </a:p>
          <a:p>
            <a:pPr lvl="2">
              <a:defRPr/>
            </a:pPr>
            <a:r>
              <a:rPr lang="en-US" altLang="en-US" sz="2000" i="1" dirty="0"/>
              <a:t>Be properly secured at the top </a:t>
            </a:r>
          </a:p>
          <a:p>
            <a:pPr marL="914400" lvl="2" indent="0">
              <a:buFontTx/>
              <a:buNone/>
              <a:defRPr/>
            </a:pPr>
            <a:r>
              <a:rPr lang="en-US" altLang="en-US" sz="2000" i="1" dirty="0"/>
              <a:t>  </a:t>
            </a:r>
            <a:r>
              <a:rPr lang="en-US" altLang="en-US" sz="2000" b="1" i="1" dirty="0"/>
              <a:t>with a grasping device </a:t>
            </a:r>
            <a:r>
              <a:rPr lang="en-US" altLang="en-US" sz="2000" i="1" dirty="0"/>
              <a:t>provided </a:t>
            </a:r>
          </a:p>
          <a:p>
            <a:pPr marL="914400" lvl="2" indent="0">
              <a:buFontTx/>
              <a:buNone/>
              <a:defRPr/>
            </a:pPr>
            <a:r>
              <a:rPr lang="en-US" altLang="en-US" sz="2000" i="1" dirty="0"/>
              <a:t>  (such as a grab rail)</a:t>
            </a:r>
          </a:p>
        </p:txBody>
      </p:sp>
      <p:sp>
        <p:nvSpPr>
          <p:cNvPr id="25604" name="Content Placeholder 1">
            <a:extLst>
              <a:ext uri="{FF2B5EF4-FFF2-40B4-BE49-F238E27FC236}">
                <a16:creationId xmlns:a16="http://schemas.microsoft.com/office/drawing/2014/main" id="{04717FD4-65ED-42FC-8525-DD621D823417}"/>
              </a:ext>
            </a:extLst>
          </p:cNvPr>
          <p:cNvSpPr>
            <a:spLocks noGrp="1" noChangeArrowheads="1"/>
          </p:cNvSpPr>
          <p:nvPr>
            <p:ph sz="quarter" idx="10"/>
          </p:nvPr>
        </p:nvSpPr>
        <p:spPr>
          <a:xfrm>
            <a:off x="6553200" y="685800"/>
            <a:ext cx="2133600" cy="381000"/>
          </a:xfrm>
        </p:spPr>
        <p:txBody>
          <a:bodyPr/>
          <a:lstStyle/>
          <a:p>
            <a:r>
              <a:rPr lang="en-US" altLang="en-US"/>
              <a:t>1926.1053(b)(1)</a:t>
            </a:r>
          </a:p>
          <a:p>
            <a:endParaRPr lang="en-US" altLang="en-US"/>
          </a:p>
        </p:txBody>
      </p:sp>
      <p:pic>
        <p:nvPicPr>
          <p:cNvPr id="3" name="Picture 2">
            <a:extLst>
              <a:ext uri="{FF2B5EF4-FFF2-40B4-BE49-F238E27FC236}">
                <a16:creationId xmlns:a16="http://schemas.microsoft.com/office/drawing/2014/main" id="{78F652B7-3560-4D05-8FC7-6B44FF86D8F6}"/>
              </a:ext>
            </a:extLst>
          </p:cNvPr>
          <p:cNvPicPr>
            <a:picLocks noChangeAspect="1"/>
          </p:cNvPicPr>
          <p:nvPr/>
        </p:nvPicPr>
        <p:blipFill>
          <a:blip r:embed="rId3"/>
          <a:stretch>
            <a:fillRect/>
          </a:stretch>
        </p:blipFill>
        <p:spPr>
          <a:xfrm>
            <a:off x="5867400" y="2263930"/>
            <a:ext cx="3124200" cy="369491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a:extLst>
              <a:ext uri="{FF2B5EF4-FFF2-40B4-BE49-F238E27FC236}">
                <a16:creationId xmlns:a16="http://schemas.microsoft.com/office/drawing/2014/main" id="{6B01CDF2-47E7-4C28-B737-52F998778DF4}"/>
              </a:ext>
            </a:extLst>
          </p:cNvPr>
          <p:cNvSpPr>
            <a:spLocks noGrp="1" noChangeArrowheads="1"/>
          </p:cNvSpPr>
          <p:nvPr>
            <p:ph type="title"/>
          </p:nvPr>
        </p:nvSpPr>
        <p:spPr/>
        <p:txBody>
          <a:bodyPr/>
          <a:lstStyle/>
          <a:p>
            <a:r>
              <a:rPr lang="en-US" altLang="en-US"/>
              <a:t>Portable Ladders</a:t>
            </a:r>
          </a:p>
        </p:txBody>
      </p:sp>
      <p:sp>
        <p:nvSpPr>
          <p:cNvPr id="27651" name="Content Placeholder 1">
            <a:extLst>
              <a:ext uri="{FF2B5EF4-FFF2-40B4-BE49-F238E27FC236}">
                <a16:creationId xmlns:a16="http://schemas.microsoft.com/office/drawing/2014/main" id="{F5F6C5BF-B065-40E2-AB7C-E6C7F1571083}"/>
              </a:ext>
            </a:extLst>
          </p:cNvPr>
          <p:cNvSpPr>
            <a:spLocks noGrp="1" noChangeArrowheads="1"/>
          </p:cNvSpPr>
          <p:nvPr>
            <p:ph idx="1"/>
          </p:nvPr>
        </p:nvSpPr>
        <p:spPr>
          <a:xfrm>
            <a:off x="533400" y="1219200"/>
            <a:ext cx="8001000" cy="4724400"/>
          </a:xfrm>
        </p:spPr>
        <p:txBody>
          <a:bodyPr/>
          <a:lstStyle/>
          <a:p>
            <a:r>
              <a:rPr lang="en-US" altLang="en-US" sz="2800"/>
              <a:t>Portable ladder not extended at least 3 feet above upper landing surface</a:t>
            </a:r>
          </a:p>
          <a:p>
            <a:endParaRPr lang="en-US" altLang="en-US"/>
          </a:p>
        </p:txBody>
      </p:sp>
      <p:sp>
        <p:nvSpPr>
          <p:cNvPr id="27652" name="Content Placeholder 3">
            <a:extLst>
              <a:ext uri="{FF2B5EF4-FFF2-40B4-BE49-F238E27FC236}">
                <a16:creationId xmlns:a16="http://schemas.microsoft.com/office/drawing/2014/main" id="{E2B3CEC9-DFAF-4BC1-8CDC-981A47588276}"/>
              </a:ext>
            </a:extLst>
          </p:cNvPr>
          <p:cNvSpPr>
            <a:spLocks noGrp="1" noChangeArrowheads="1"/>
          </p:cNvSpPr>
          <p:nvPr>
            <p:ph sz="quarter" idx="10"/>
          </p:nvPr>
        </p:nvSpPr>
        <p:spPr>
          <a:xfrm>
            <a:off x="6553200" y="685800"/>
            <a:ext cx="2133600" cy="381000"/>
          </a:xfrm>
        </p:spPr>
        <p:txBody>
          <a:bodyPr/>
          <a:lstStyle/>
          <a:p>
            <a:r>
              <a:rPr lang="en-US" altLang="en-US"/>
              <a:t>1926.1053(b)(1)</a:t>
            </a:r>
          </a:p>
          <a:p>
            <a:endParaRPr lang="en-US" altLang="en-US"/>
          </a:p>
        </p:txBody>
      </p:sp>
      <p:pic>
        <p:nvPicPr>
          <p:cNvPr id="20485" name="Picture 1">
            <a:extLst>
              <a:ext uri="{FF2B5EF4-FFF2-40B4-BE49-F238E27FC236}">
                <a16:creationId xmlns:a16="http://schemas.microsoft.com/office/drawing/2014/main" id="{5974DF6E-5481-43AC-807A-2CB86FEDD4A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47800" y="2362200"/>
            <a:ext cx="6616700" cy="3473450"/>
          </a:xfrm>
          <a:prstGeom prst="rect">
            <a:avLst/>
          </a:prstGeom>
          <a:ln w="9525">
            <a:solidFill>
              <a:schemeClr val="bg1">
                <a:lumMod val="85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7654" name="Oval 6">
            <a:extLst>
              <a:ext uri="{FF2B5EF4-FFF2-40B4-BE49-F238E27FC236}">
                <a16:creationId xmlns:a16="http://schemas.microsoft.com/office/drawing/2014/main" id="{6E977FA2-8650-410A-BB96-C5E2A62D5B37}"/>
              </a:ext>
            </a:extLst>
          </p:cNvPr>
          <p:cNvSpPr>
            <a:spLocks noChangeArrowheads="1"/>
          </p:cNvSpPr>
          <p:nvPr/>
        </p:nvSpPr>
        <p:spPr bwMode="auto">
          <a:xfrm>
            <a:off x="3976688" y="4267200"/>
            <a:ext cx="595312" cy="533400"/>
          </a:xfrm>
          <a:prstGeom prst="ellipse">
            <a:avLst/>
          </a:prstGeom>
          <a:noFill/>
          <a:ln w="2857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lgn="ctr"/>
            <a:endParaRPr lang="en-US" altLang="en-US" b="1"/>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a:extLst>
              <a:ext uri="{FF2B5EF4-FFF2-40B4-BE49-F238E27FC236}">
                <a16:creationId xmlns:a16="http://schemas.microsoft.com/office/drawing/2014/main" id="{8273BCA2-408E-4DCB-BA63-404453838E3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3657600" y="2438400"/>
            <a:ext cx="4724400" cy="3471863"/>
          </a:xfrm>
          <a:prstGeom prst="rect">
            <a:avLst/>
          </a:prstGeom>
          <a:ln w="9525">
            <a:solidFill>
              <a:schemeClr val="bg1">
                <a:lumMod val="85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9699" name="Rectangle 2">
            <a:extLst>
              <a:ext uri="{FF2B5EF4-FFF2-40B4-BE49-F238E27FC236}">
                <a16:creationId xmlns:a16="http://schemas.microsoft.com/office/drawing/2014/main" id="{7EB5BC79-C540-4E96-9E93-A9D9C6E92938}"/>
              </a:ext>
            </a:extLst>
          </p:cNvPr>
          <p:cNvSpPr>
            <a:spLocks noGrp="1" noChangeArrowheads="1"/>
          </p:cNvSpPr>
          <p:nvPr>
            <p:ph type="title"/>
          </p:nvPr>
        </p:nvSpPr>
        <p:spPr/>
        <p:txBody>
          <a:bodyPr/>
          <a:lstStyle/>
          <a:p>
            <a:r>
              <a:rPr lang="en-US" altLang="en-US"/>
              <a:t>Portable Ladders</a:t>
            </a:r>
          </a:p>
        </p:txBody>
      </p:sp>
      <p:sp>
        <p:nvSpPr>
          <p:cNvPr id="29700" name="Rectangle 3">
            <a:extLst>
              <a:ext uri="{FF2B5EF4-FFF2-40B4-BE49-F238E27FC236}">
                <a16:creationId xmlns:a16="http://schemas.microsoft.com/office/drawing/2014/main" id="{2DF5DC93-0A1A-4C42-8617-20EDD84A4331}"/>
              </a:ext>
            </a:extLst>
          </p:cNvPr>
          <p:cNvSpPr>
            <a:spLocks noGrp="1" noChangeArrowheads="1"/>
          </p:cNvSpPr>
          <p:nvPr>
            <p:ph idx="1"/>
          </p:nvPr>
        </p:nvSpPr>
        <p:spPr>
          <a:xfrm>
            <a:off x="533400" y="1219200"/>
            <a:ext cx="7924800" cy="3200400"/>
          </a:xfrm>
        </p:spPr>
        <p:txBody>
          <a:bodyPr/>
          <a:lstStyle/>
          <a:p>
            <a:r>
              <a:rPr lang="en-US" altLang="en-US" sz="2800"/>
              <a:t>Portable ladder </a:t>
            </a:r>
            <a:r>
              <a:rPr lang="en-US" altLang="en-US" sz="2800" i="1"/>
              <a:t>not extended at least 3 feet </a:t>
            </a:r>
            <a:r>
              <a:rPr lang="en-US" altLang="en-US" sz="2800"/>
              <a:t>above upper landing surface</a:t>
            </a:r>
          </a:p>
        </p:txBody>
      </p:sp>
      <p:sp>
        <p:nvSpPr>
          <p:cNvPr id="29701" name="Content Placeholder 1">
            <a:extLst>
              <a:ext uri="{FF2B5EF4-FFF2-40B4-BE49-F238E27FC236}">
                <a16:creationId xmlns:a16="http://schemas.microsoft.com/office/drawing/2014/main" id="{8679ACA2-589F-4057-B478-C3F958659DCD}"/>
              </a:ext>
            </a:extLst>
          </p:cNvPr>
          <p:cNvSpPr>
            <a:spLocks noGrp="1" noChangeArrowheads="1"/>
          </p:cNvSpPr>
          <p:nvPr>
            <p:ph sz="quarter" idx="10"/>
          </p:nvPr>
        </p:nvSpPr>
        <p:spPr>
          <a:xfrm>
            <a:off x="6553200" y="685800"/>
            <a:ext cx="2133600" cy="381000"/>
          </a:xfrm>
        </p:spPr>
        <p:txBody>
          <a:bodyPr/>
          <a:lstStyle/>
          <a:p>
            <a:r>
              <a:rPr lang="en-US" altLang="en-US"/>
              <a:t>1926.1053(b)(1)</a:t>
            </a:r>
          </a:p>
          <a:p>
            <a:endParaRPr lang="en-US" altLang="en-US"/>
          </a:p>
        </p:txBody>
      </p:sp>
      <p:sp>
        <p:nvSpPr>
          <p:cNvPr id="29702" name="Oval 8">
            <a:extLst>
              <a:ext uri="{FF2B5EF4-FFF2-40B4-BE49-F238E27FC236}">
                <a16:creationId xmlns:a16="http://schemas.microsoft.com/office/drawing/2014/main" id="{A9BE6C16-47E1-4B46-BE78-D25237D40F6B}"/>
              </a:ext>
            </a:extLst>
          </p:cNvPr>
          <p:cNvSpPr>
            <a:spLocks noChangeArrowheads="1"/>
          </p:cNvSpPr>
          <p:nvPr/>
        </p:nvSpPr>
        <p:spPr bwMode="auto">
          <a:xfrm>
            <a:off x="7229475" y="3886200"/>
            <a:ext cx="695325" cy="788988"/>
          </a:xfrm>
          <a:prstGeom prst="ellipse">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endParaRPr lang="en-US" altLang="en-US" sz="3600">
              <a:latin typeface="Times New Roman" panose="02020603050405020304" pitchFamily="18" charset="0"/>
            </a:endParaRPr>
          </a:p>
        </p:txBody>
      </p:sp>
      <p:sp>
        <p:nvSpPr>
          <p:cNvPr id="29703" name="TextBox 1">
            <a:extLst>
              <a:ext uri="{FF2B5EF4-FFF2-40B4-BE49-F238E27FC236}">
                <a16:creationId xmlns:a16="http://schemas.microsoft.com/office/drawing/2014/main" id="{8AE93D51-C1A6-47DD-95EB-75A0924DF41C}"/>
              </a:ext>
            </a:extLst>
          </p:cNvPr>
          <p:cNvSpPr txBox="1">
            <a:spLocks noChangeArrowheads="1"/>
          </p:cNvSpPr>
          <p:nvPr/>
        </p:nvSpPr>
        <p:spPr bwMode="auto">
          <a:xfrm>
            <a:off x="6400800" y="571023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05D9AC5A-8F16-467F-8C83-748BB032EC48}"/>
              </a:ext>
            </a:extLst>
          </p:cNvPr>
          <p:cNvSpPr>
            <a:spLocks noGrp="1" noChangeArrowheads="1"/>
          </p:cNvSpPr>
          <p:nvPr>
            <p:ph type="title"/>
          </p:nvPr>
        </p:nvSpPr>
        <p:spPr>
          <a:xfrm>
            <a:off x="533400" y="457200"/>
            <a:ext cx="7924800" cy="554038"/>
          </a:xfrm>
        </p:spPr>
        <p:txBody>
          <a:bodyPr/>
          <a:lstStyle/>
          <a:p>
            <a:r>
              <a:rPr lang="en-US" altLang="en-US" dirty="0"/>
              <a:t>Personal Protective Equipment</a:t>
            </a:r>
          </a:p>
        </p:txBody>
      </p:sp>
      <p:sp>
        <p:nvSpPr>
          <p:cNvPr id="33795" name="Rectangle 3">
            <a:extLst>
              <a:ext uri="{FF2B5EF4-FFF2-40B4-BE49-F238E27FC236}">
                <a16:creationId xmlns:a16="http://schemas.microsoft.com/office/drawing/2014/main" id="{25BFEDB8-8101-49C0-9F12-304246C019DC}"/>
              </a:ext>
            </a:extLst>
          </p:cNvPr>
          <p:cNvSpPr>
            <a:spLocks noGrp="1" noChangeArrowheads="1"/>
          </p:cNvSpPr>
          <p:nvPr>
            <p:ph idx="1"/>
          </p:nvPr>
        </p:nvSpPr>
        <p:spPr>
          <a:xfrm>
            <a:off x="533400" y="1119188"/>
            <a:ext cx="8001000" cy="4724400"/>
          </a:xfrm>
        </p:spPr>
        <p:txBody>
          <a:bodyPr/>
          <a:lstStyle/>
          <a:p>
            <a:pPr>
              <a:defRPr/>
            </a:pPr>
            <a:r>
              <a:rPr lang="en-US" altLang="en-US" sz="2800" b="1" dirty="0">
                <a:latin typeface="Arial Narrow" panose="020B0606020202030204" pitchFamily="34" charset="0"/>
              </a:rPr>
              <a:t>Number 5: Head Protection - General Requirements</a:t>
            </a:r>
          </a:p>
          <a:p>
            <a:pPr>
              <a:defRPr/>
            </a:pPr>
            <a:endParaRPr lang="en-US" altLang="en-US" sz="800" dirty="0"/>
          </a:p>
          <a:p>
            <a:pPr lvl="1">
              <a:defRPr/>
            </a:pPr>
            <a:r>
              <a:rPr lang="en-US" altLang="en-US" sz="2400" dirty="0"/>
              <a:t>Employees working in areas where there is a possible danger of head injury from impact, or from falling or flying objects, or from electrical shock and burns, must be protected by protective helmets</a:t>
            </a:r>
          </a:p>
          <a:p>
            <a:pPr marL="457200" lvl="1" indent="0">
              <a:buFont typeface="Symbol" panose="05050102010706020507" pitchFamily="18" charset="2"/>
              <a:buNone/>
              <a:defRPr/>
            </a:pPr>
            <a:endParaRPr lang="en-US" altLang="en-US" sz="800" dirty="0"/>
          </a:p>
        </p:txBody>
      </p:sp>
      <p:sp>
        <p:nvSpPr>
          <p:cNvPr id="33796" name="Content Placeholder 1">
            <a:extLst>
              <a:ext uri="{FF2B5EF4-FFF2-40B4-BE49-F238E27FC236}">
                <a16:creationId xmlns:a16="http://schemas.microsoft.com/office/drawing/2014/main" id="{7CC979B6-40B2-4214-8046-2970C1783E70}"/>
              </a:ext>
            </a:extLst>
          </p:cNvPr>
          <p:cNvSpPr>
            <a:spLocks noGrp="1" noChangeArrowheads="1"/>
          </p:cNvSpPr>
          <p:nvPr>
            <p:ph sz="quarter" idx="10"/>
          </p:nvPr>
        </p:nvSpPr>
        <p:spPr>
          <a:xfrm>
            <a:off x="6553200" y="685800"/>
            <a:ext cx="2133600" cy="381000"/>
          </a:xfrm>
        </p:spPr>
        <p:txBody>
          <a:bodyPr/>
          <a:lstStyle/>
          <a:p>
            <a:r>
              <a:rPr lang="en-US" altLang="en-US"/>
              <a:t>1926.100(a)</a:t>
            </a:r>
          </a:p>
          <a:p>
            <a:endParaRPr lang="en-US" altLang="en-US"/>
          </a:p>
        </p:txBody>
      </p:sp>
      <p:sp>
        <p:nvSpPr>
          <p:cNvPr id="10" name="Rectangle 3">
            <a:extLst>
              <a:ext uri="{FF2B5EF4-FFF2-40B4-BE49-F238E27FC236}">
                <a16:creationId xmlns:a16="http://schemas.microsoft.com/office/drawing/2014/main" id="{8066438D-AFF0-41CB-887C-74D652C78FD2}"/>
              </a:ext>
            </a:extLst>
          </p:cNvPr>
          <p:cNvSpPr txBox="1">
            <a:spLocks noChangeArrowheads="1"/>
          </p:cNvSpPr>
          <p:nvPr/>
        </p:nvSpPr>
        <p:spPr bwMode="auto">
          <a:xfrm>
            <a:off x="304800" y="3255328"/>
            <a:ext cx="468312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4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000">
                <a:solidFill>
                  <a:schemeClr val="tx1"/>
                </a:solidFill>
                <a:latin typeface="+mn-lt"/>
              </a:defRPr>
            </a:lvl2pPr>
            <a:lvl3pPr marL="1084263" indent="-169863" algn="l" rtl="0" eaLnBrk="0" fontAlgn="base" hangingPunct="0">
              <a:spcBef>
                <a:spcPct val="0"/>
              </a:spcBef>
              <a:spcAft>
                <a:spcPct val="0"/>
              </a:spcAft>
              <a:buClr>
                <a:srgbClr val="012D9A"/>
              </a:buClr>
              <a:buChar char="»"/>
              <a:defRPr sz="18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lvl="1">
              <a:defRPr/>
            </a:pPr>
            <a:endParaRPr lang="en-US" altLang="en-US" sz="800" u="none" kern="0" dirty="0"/>
          </a:p>
          <a:p>
            <a:pPr lvl="2">
              <a:defRPr/>
            </a:pPr>
            <a:r>
              <a:rPr lang="en-US" altLang="en-US" sz="2000" u="none" kern="0" dirty="0"/>
              <a:t>Protective helmets must comply with:</a:t>
            </a:r>
          </a:p>
          <a:p>
            <a:pPr lvl="3">
              <a:defRPr/>
            </a:pPr>
            <a:endParaRPr lang="en-US" altLang="en-US" sz="800" u="none" kern="0" dirty="0"/>
          </a:p>
          <a:p>
            <a:pPr lvl="3">
              <a:defRPr/>
            </a:pPr>
            <a:r>
              <a:rPr lang="en-US" altLang="en-US" u="none" kern="0" dirty="0"/>
              <a:t>ANSI Z89.1-2009 </a:t>
            </a:r>
          </a:p>
          <a:p>
            <a:pPr lvl="3">
              <a:defRPr/>
            </a:pPr>
            <a:endParaRPr lang="en-US" altLang="en-US" u="none" kern="0" dirty="0"/>
          </a:p>
          <a:p>
            <a:pPr lvl="3">
              <a:defRPr/>
            </a:pPr>
            <a:r>
              <a:rPr lang="en-US" altLang="en-US" u="none" kern="0" dirty="0"/>
              <a:t>ANSI Z89.1-2003</a:t>
            </a:r>
          </a:p>
          <a:p>
            <a:pPr lvl="3">
              <a:defRPr/>
            </a:pPr>
            <a:endParaRPr lang="en-US" altLang="en-US" u="none" kern="0" dirty="0"/>
          </a:p>
          <a:p>
            <a:pPr lvl="3">
              <a:defRPr/>
            </a:pPr>
            <a:r>
              <a:rPr lang="en-US" altLang="en-US" u="none" kern="0" dirty="0"/>
              <a:t>ANSI Z89.1-1997</a:t>
            </a:r>
            <a:endParaRPr lang="en-US" altLang="en-US" b="1" u="none" kern="0" dirty="0"/>
          </a:p>
        </p:txBody>
      </p:sp>
      <p:pic>
        <p:nvPicPr>
          <p:cNvPr id="4" name="Picture 3">
            <a:extLst>
              <a:ext uri="{FF2B5EF4-FFF2-40B4-BE49-F238E27FC236}">
                <a16:creationId xmlns:a16="http://schemas.microsoft.com/office/drawing/2014/main" id="{6243AE70-2940-4CA0-9562-4240CCB69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3255328"/>
            <a:ext cx="3962400" cy="271167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a:extLst>
              <a:ext uri="{FF2B5EF4-FFF2-40B4-BE49-F238E27FC236}">
                <a16:creationId xmlns:a16="http://schemas.microsoft.com/office/drawing/2014/main" id="{E4FA1DAD-DF2E-460B-9450-23AE5D07A117}"/>
              </a:ext>
            </a:extLst>
          </p:cNvPr>
          <p:cNvSpPr>
            <a:spLocks noGrp="1" noChangeArrowheads="1"/>
          </p:cNvSpPr>
          <p:nvPr>
            <p:ph type="title"/>
          </p:nvPr>
        </p:nvSpPr>
        <p:spPr/>
        <p:txBody>
          <a:bodyPr/>
          <a:lstStyle/>
          <a:p>
            <a:r>
              <a:rPr lang="en-US" altLang="en-US"/>
              <a:t>Head Protection</a:t>
            </a:r>
          </a:p>
        </p:txBody>
      </p:sp>
      <p:sp>
        <p:nvSpPr>
          <p:cNvPr id="35844" name="Content Placeholder 2">
            <a:extLst>
              <a:ext uri="{FF2B5EF4-FFF2-40B4-BE49-F238E27FC236}">
                <a16:creationId xmlns:a16="http://schemas.microsoft.com/office/drawing/2014/main" id="{6CB12AA3-50AE-48D4-807B-691FDC3990E1}"/>
              </a:ext>
            </a:extLst>
          </p:cNvPr>
          <p:cNvSpPr>
            <a:spLocks noGrp="1" noChangeArrowheads="1"/>
          </p:cNvSpPr>
          <p:nvPr>
            <p:ph sz="half" idx="1"/>
          </p:nvPr>
        </p:nvSpPr>
        <p:spPr>
          <a:xfrm>
            <a:off x="533400" y="1219200"/>
            <a:ext cx="7972425" cy="2486025"/>
          </a:xfrm>
        </p:spPr>
        <p:txBody>
          <a:bodyPr/>
          <a:lstStyle/>
          <a:p>
            <a:r>
              <a:rPr lang="en-US" altLang="en-US" b="1"/>
              <a:t>Head Protection - General Requirements</a:t>
            </a:r>
          </a:p>
          <a:p>
            <a:endParaRPr lang="en-US" altLang="en-US" sz="800"/>
          </a:p>
          <a:p>
            <a:pPr lvl="1"/>
            <a:r>
              <a:rPr lang="en-US" altLang="en-US"/>
              <a:t>Is there a possible danger to the head from an impact, or from falling or flying objects, or from electrical shock and burns?</a:t>
            </a:r>
          </a:p>
        </p:txBody>
      </p:sp>
      <p:sp>
        <p:nvSpPr>
          <p:cNvPr id="5" name="TextBox 4">
            <a:extLst>
              <a:ext uri="{FF2B5EF4-FFF2-40B4-BE49-F238E27FC236}">
                <a16:creationId xmlns:a16="http://schemas.microsoft.com/office/drawing/2014/main" id="{3F5C1E02-358D-4596-AEA4-66343279D2F3}"/>
              </a:ext>
            </a:extLst>
          </p:cNvPr>
          <p:cNvSpPr txBox="1"/>
          <p:nvPr/>
        </p:nvSpPr>
        <p:spPr>
          <a:xfrm>
            <a:off x="6705600" y="668338"/>
            <a:ext cx="1981200" cy="338137"/>
          </a:xfrm>
          <a:prstGeom prst="rect">
            <a:avLst/>
          </a:prstGeom>
          <a:noFill/>
        </p:spPr>
        <p:txBody>
          <a:bodyPr>
            <a:spAutoFit/>
          </a:bodyPr>
          <a:lstStyle/>
          <a:p>
            <a:pPr algn="r">
              <a:defRPr/>
            </a:pPr>
            <a:r>
              <a:rPr lang="en-US" sz="1600" u="none" dirty="0">
                <a:latin typeface="+mn-lt"/>
              </a:rPr>
              <a:t>1926.100(a)</a:t>
            </a:r>
          </a:p>
        </p:txBody>
      </p:sp>
      <p:pic>
        <p:nvPicPr>
          <p:cNvPr id="6" name="Picture 5" descr="A picture containing ground, outdoor, bus, truck&#10;&#10;Description automatically generated">
            <a:extLst>
              <a:ext uri="{FF2B5EF4-FFF2-40B4-BE49-F238E27FC236}">
                <a16:creationId xmlns:a16="http://schemas.microsoft.com/office/drawing/2014/main" id="{B549924C-A59A-4656-A355-C9FED43446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3395" y="2895600"/>
            <a:ext cx="4171950" cy="30384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232AA4B8-1853-4603-9529-E1ACE8219A29}"/>
              </a:ext>
            </a:extLst>
          </p:cNvPr>
          <p:cNvSpPr>
            <a:spLocks noGrp="1" noChangeArrowheads="1"/>
          </p:cNvSpPr>
          <p:nvPr>
            <p:ph type="title"/>
          </p:nvPr>
        </p:nvSpPr>
        <p:spPr>
          <a:xfrm>
            <a:off x="609600" y="457200"/>
            <a:ext cx="7924800" cy="554038"/>
          </a:xfrm>
        </p:spPr>
        <p:txBody>
          <a:bodyPr/>
          <a:lstStyle/>
          <a:p>
            <a:r>
              <a:rPr lang="en-US" altLang="en-US"/>
              <a:t>Fall Protection</a:t>
            </a:r>
          </a:p>
        </p:txBody>
      </p:sp>
      <p:sp>
        <p:nvSpPr>
          <p:cNvPr id="30722" name="Rectangle 6">
            <a:extLst>
              <a:ext uri="{FF2B5EF4-FFF2-40B4-BE49-F238E27FC236}">
                <a16:creationId xmlns:a16="http://schemas.microsoft.com/office/drawing/2014/main" id="{953321C5-FFD1-4E43-AD3D-A806DF08D26F}"/>
              </a:ext>
            </a:extLst>
          </p:cNvPr>
          <p:cNvSpPr>
            <a:spLocks noGrp="1" noChangeArrowheads="1"/>
          </p:cNvSpPr>
          <p:nvPr>
            <p:ph idx="1"/>
          </p:nvPr>
        </p:nvSpPr>
        <p:spPr>
          <a:xfrm>
            <a:off x="457200" y="1239838"/>
            <a:ext cx="7924800" cy="4932362"/>
          </a:xfrm>
        </p:spPr>
        <p:txBody>
          <a:bodyPr/>
          <a:lstStyle/>
          <a:p>
            <a:pPr>
              <a:defRPr/>
            </a:pPr>
            <a:r>
              <a:rPr lang="en-US" altLang="en-US" sz="2800" b="1" dirty="0"/>
              <a:t>Number 6: Certification of Training</a:t>
            </a:r>
          </a:p>
          <a:p>
            <a:pPr>
              <a:defRPr/>
            </a:pPr>
            <a:endParaRPr lang="en-US" altLang="en-US" sz="800" b="1" dirty="0"/>
          </a:p>
          <a:p>
            <a:pPr lvl="1">
              <a:defRPr/>
            </a:pPr>
            <a:r>
              <a:rPr lang="en-US" altLang="en-US" sz="2400" dirty="0"/>
              <a:t>Employer must verify fall protection training by preparing a written certification record</a:t>
            </a:r>
          </a:p>
          <a:p>
            <a:pPr lvl="1">
              <a:defRPr/>
            </a:pPr>
            <a:endParaRPr lang="en-US" sz="800" dirty="0"/>
          </a:p>
          <a:p>
            <a:pPr lvl="2">
              <a:defRPr/>
            </a:pPr>
            <a:r>
              <a:rPr lang="en-US" sz="2000" dirty="0"/>
              <a:t>Record shall contain the name or other identity of the employee trained</a:t>
            </a:r>
          </a:p>
          <a:p>
            <a:pPr marL="914400" lvl="2" indent="0">
              <a:buFontTx/>
              <a:buNone/>
              <a:defRPr/>
            </a:pPr>
            <a:endParaRPr lang="en-US" sz="800" dirty="0"/>
          </a:p>
        </p:txBody>
      </p:sp>
      <p:sp>
        <p:nvSpPr>
          <p:cNvPr id="31748" name="Content Placeholder 2">
            <a:extLst>
              <a:ext uri="{FF2B5EF4-FFF2-40B4-BE49-F238E27FC236}">
                <a16:creationId xmlns:a16="http://schemas.microsoft.com/office/drawing/2014/main" id="{62BA09D0-74A5-44E4-B8C0-E25A6329D7C6}"/>
              </a:ext>
            </a:extLst>
          </p:cNvPr>
          <p:cNvSpPr>
            <a:spLocks noGrp="1" noChangeArrowheads="1"/>
          </p:cNvSpPr>
          <p:nvPr>
            <p:ph sz="quarter" idx="10"/>
          </p:nvPr>
        </p:nvSpPr>
        <p:spPr>
          <a:xfrm>
            <a:off x="6477000" y="696686"/>
            <a:ext cx="2133600" cy="381000"/>
          </a:xfrm>
        </p:spPr>
        <p:txBody>
          <a:bodyPr/>
          <a:lstStyle/>
          <a:p>
            <a:r>
              <a:rPr lang="en-US" altLang="en-US" dirty="0"/>
              <a:t>1926.503(b)(1)</a:t>
            </a:r>
          </a:p>
          <a:p>
            <a:endParaRPr lang="en-US" altLang="en-US" dirty="0"/>
          </a:p>
        </p:txBody>
      </p:sp>
      <p:pic>
        <p:nvPicPr>
          <p:cNvPr id="9" name="Picture 8">
            <a:extLst>
              <a:ext uri="{FF2B5EF4-FFF2-40B4-BE49-F238E27FC236}">
                <a16:creationId xmlns:a16="http://schemas.microsoft.com/office/drawing/2014/main" id="{CD877D87-D3D7-4407-A307-FFCA874A33C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40375" y="3221038"/>
            <a:ext cx="2841625" cy="2722562"/>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31751" name="TextBox 1">
            <a:extLst>
              <a:ext uri="{FF2B5EF4-FFF2-40B4-BE49-F238E27FC236}">
                <a16:creationId xmlns:a16="http://schemas.microsoft.com/office/drawing/2014/main" id="{EDE051F2-D699-4589-B582-6BC2B37DBDF6}"/>
              </a:ext>
            </a:extLst>
          </p:cNvPr>
          <p:cNvSpPr txBox="1">
            <a:spLocks noChangeArrowheads="1"/>
          </p:cNvSpPr>
          <p:nvPr/>
        </p:nvSpPr>
        <p:spPr bwMode="auto">
          <a:xfrm>
            <a:off x="7232650" y="571658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
        <p:nvSpPr>
          <p:cNvPr id="10" name="Rectangle 6">
            <a:extLst>
              <a:ext uri="{FF2B5EF4-FFF2-40B4-BE49-F238E27FC236}">
                <a16:creationId xmlns:a16="http://schemas.microsoft.com/office/drawing/2014/main" id="{999D9840-8897-4DA9-A9A5-2F77CDFD97EE}"/>
              </a:ext>
            </a:extLst>
          </p:cNvPr>
          <p:cNvSpPr txBox="1">
            <a:spLocks noChangeArrowheads="1"/>
          </p:cNvSpPr>
          <p:nvPr/>
        </p:nvSpPr>
        <p:spPr bwMode="auto">
          <a:xfrm>
            <a:off x="394494" y="3392064"/>
            <a:ext cx="5181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4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000">
                <a:solidFill>
                  <a:schemeClr val="tx1"/>
                </a:solidFill>
                <a:latin typeface="+mn-lt"/>
              </a:defRPr>
            </a:lvl2pPr>
            <a:lvl3pPr marL="1084263" indent="-169863" algn="l" rtl="0" eaLnBrk="0" fontAlgn="base" hangingPunct="0">
              <a:spcBef>
                <a:spcPct val="0"/>
              </a:spcBef>
              <a:spcAft>
                <a:spcPct val="0"/>
              </a:spcAft>
              <a:buClr>
                <a:srgbClr val="012D9A"/>
              </a:buClr>
              <a:buChar char="»"/>
              <a:defRPr sz="18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lvl="3">
              <a:defRPr/>
            </a:pPr>
            <a:r>
              <a:rPr lang="en-US" u="none" kern="0" dirty="0"/>
              <a:t>The date(s) of the training, </a:t>
            </a:r>
            <a:r>
              <a:rPr lang="en-US" b="1" i="1" u="none" kern="0" dirty="0"/>
              <a:t>and</a:t>
            </a:r>
          </a:p>
          <a:p>
            <a:pPr marL="1433513" lvl="3" indent="-179388">
              <a:buFontTx/>
              <a:buNone/>
              <a:defRPr/>
            </a:pPr>
            <a:r>
              <a:rPr lang="en-US" u="none" kern="0" dirty="0"/>
              <a:t>   the signature of the person who conducted the training, </a:t>
            </a:r>
            <a:r>
              <a:rPr lang="en-US" b="1" i="1" u="none" kern="0" dirty="0"/>
              <a:t>or </a:t>
            </a:r>
          </a:p>
          <a:p>
            <a:pPr marL="1254125" lvl="3" indent="0">
              <a:buFontTx/>
              <a:buNone/>
              <a:defRPr/>
            </a:pPr>
            <a:r>
              <a:rPr lang="en-US" u="none" kern="0" dirty="0"/>
              <a:t>   the signature of the employer</a:t>
            </a:r>
            <a:endParaRPr lang="en-US" altLang="en-US" u="none" kern="0" dirty="0"/>
          </a:p>
        </p:txBody>
      </p:sp>
    </p:spTree>
    <p:extLst>
      <p:ext uri="{BB962C8B-B14F-4D97-AF65-F5344CB8AC3E}">
        <p14:creationId xmlns:p14="http://schemas.microsoft.com/office/powerpoint/2010/main" val="3383498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134DC5E-5CEF-4A73-BF15-A2F2C1DF19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31888" y="2876550"/>
            <a:ext cx="3181295" cy="304800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37890" name="Title 1">
            <a:extLst>
              <a:ext uri="{FF2B5EF4-FFF2-40B4-BE49-F238E27FC236}">
                <a16:creationId xmlns:a16="http://schemas.microsoft.com/office/drawing/2014/main" id="{E7FA4E02-7187-4ED7-8B41-40F89D7A0370}"/>
              </a:ext>
            </a:extLst>
          </p:cNvPr>
          <p:cNvSpPr>
            <a:spLocks noGrp="1" noChangeArrowheads="1"/>
          </p:cNvSpPr>
          <p:nvPr>
            <p:ph type="title"/>
          </p:nvPr>
        </p:nvSpPr>
        <p:spPr>
          <a:xfrm>
            <a:off x="609600" y="457200"/>
            <a:ext cx="7924800" cy="554038"/>
          </a:xfrm>
        </p:spPr>
        <p:txBody>
          <a:bodyPr/>
          <a:lstStyle/>
          <a:p>
            <a:r>
              <a:rPr lang="en-US" altLang="en-US"/>
              <a:t>Fall Protection</a:t>
            </a:r>
          </a:p>
        </p:txBody>
      </p:sp>
      <p:sp>
        <p:nvSpPr>
          <p:cNvPr id="37891" name="Rectangle 6">
            <a:extLst>
              <a:ext uri="{FF2B5EF4-FFF2-40B4-BE49-F238E27FC236}">
                <a16:creationId xmlns:a16="http://schemas.microsoft.com/office/drawing/2014/main" id="{4BA9BF5C-ACB9-4B54-B449-8A67B6CD8261}"/>
              </a:ext>
            </a:extLst>
          </p:cNvPr>
          <p:cNvSpPr>
            <a:spLocks noGrp="1" noChangeArrowheads="1"/>
          </p:cNvSpPr>
          <p:nvPr>
            <p:ph idx="1"/>
          </p:nvPr>
        </p:nvSpPr>
        <p:spPr>
          <a:xfrm>
            <a:off x="533400" y="1219200"/>
            <a:ext cx="8001000" cy="4724400"/>
          </a:xfrm>
        </p:spPr>
        <p:txBody>
          <a:bodyPr/>
          <a:lstStyle/>
          <a:p>
            <a:r>
              <a:rPr lang="en-US" altLang="en-US" sz="2800" b="1" dirty="0"/>
              <a:t>Number 7: Training Program</a:t>
            </a:r>
          </a:p>
          <a:p>
            <a:endParaRPr lang="en-US" altLang="en-US" sz="1000" dirty="0"/>
          </a:p>
          <a:p>
            <a:pPr lvl="1"/>
            <a:r>
              <a:rPr lang="en-US" altLang="en-US" sz="2400" dirty="0"/>
              <a:t>Employer must provide a training program for each employee who might be exposed to fall hazards</a:t>
            </a:r>
          </a:p>
          <a:p>
            <a:pPr lvl="1"/>
            <a:endParaRPr lang="en-US" altLang="en-US" dirty="0"/>
          </a:p>
        </p:txBody>
      </p:sp>
      <p:sp>
        <p:nvSpPr>
          <p:cNvPr id="37892" name="Content Placeholder 2">
            <a:extLst>
              <a:ext uri="{FF2B5EF4-FFF2-40B4-BE49-F238E27FC236}">
                <a16:creationId xmlns:a16="http://schemas.microsoft.com/office/drawing/2014/main" id="{D8838EBC-AE14-4A64-8631-F65A5BF9CFB8}"/>
              </a:ext>
            </a:extLst>
          </p:cNvPr>
          <p:cNvSpPr>
            <a:spLocks noGrp="1" noChangeArrowheads="1"/>
          </p:cNvSpPr>
          <p:nvPr>
            <p:ph sz="quarter" idx="10"/>
          </p:nvPr>
        </p:nvSpPr>
        <p:spPr>
          <a:xfrm>
            <a:off x="6553200" y="685800"/>
            <a:ext cx="2133600" cy="381000"/>
          </a:xfrm>
        </p:spPr>
        <p:txBody>
          <a:bodyPr/>
          <a:lstStyle/>
          <a:p>
            <a:r>
              <a:rPr lang="en-US" altLang="en-US"/>
              <a:t>1926.503(a)(1)</a:t>
            </a:r>
          </a:p>
          <a:p>
            <a:endParaRPr lang="en-US" altLang="en-US"/>
          </a:p>
        </p:txBody>
      </p:sp>
      <p:pic>
        <p:nvPicPr>
          <p:cNvPr id="4" name="Picture 3">
            <a:extLst>
              <a:ext uri="{FF2B5EF4-FFF2-40B4-BE49-F238E27FC236}">
                <a16:creationId xmlns:a16="http://schemas.microsoft.com/office/drawing/2014/main" id="{918170FF-FF2A-4653-B6D7-B4E7E48885C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72000" y="2895600"/>
            <a:ext cx="3871913" cy="304800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37895" name="TextBox 1">
            <a:extLst>
              <a:ext uri="{FF2B5EF4-FFF2-40B4-BE49-F238E27FC236}">
                <a16:creationId xmlns:a16="http://schemas.microsoft.com/office/drawing/2014/main" id="{BD7207A3-A41E-477E-AFE9-CC96C45EF11E}"/>
              </a:ext>
            </a:extLst>
          </p:cNvPr>
          <p:cNvSpPr txBox="1">
            <a:spLocks noChangeArrowheads="1"/>
          </p:cNvSpPr>
          <p:nvPr/>
        </p:nvSpPr>
        <p:spPr bwMode="auto">
          <a:xfrm>
            <a:off x="7310438" y="2905125"/>
            <a:ext cx="113347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t>NCDOL Photo Library</a:t>
            </a:r>
          </a:p>
        </p:txBody>
      </p:sp>
      <p:sp>
        <p:nvSpPr>
          <p:cNvPr id="37896" name="TextBox 1">
            <a:extLst>
              <a:ext uri="{FF2B5EF4-FFF2-40B4-BE49-F238E27FC236}">
                <a16:creationId xmlns:a16="http://schemas.microsoft.com/office/drawing/2014/main" id="{AC2EB344-8BEE-443E-A72B-691601DDD630}"/>
              </a:ext>
            </a:extLst>
          </p:cNvPr>
          <p:cNvSpPr txBox="1">
            <a:spLocks noChangeArrowheads="1"/>
          </p:cNvSpPr>
          <p:nvPr/>
        </p:nvSpPr>
        <p:spPr bwMode="auto">
          <a:xfrm>
            <a:off x="2027238" y="57435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t>NCDOL Photo Library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A7E3ECD-3165-4304-80AE-9FC4AEE1CBE4}"/>
              </a:ext>
            </a:extLst>
          </p:cNvPr>
          <p:cNvSpPr>
            <a:spLocks noGrp="1" noChangeArrowheads="1"/>
          </p:cNvSpPr>
          <p:nvPr>
            <p:ph type="title"/>
          </p:nvPr>
        </p:nvSpPr>
        <p:spPr/>
        <p:txBody>
          <a:bodyPr/>
          <a:lstStyle/>
          <a:p>
            <a:r>
              <a:rPr lang="en-US" altLang="en-US"/>
              <a:t>Fall Protection</a:t>
            </a:r>
            <a:br>
              <a:rPr lang="en-US" altLang="en-US"/>
            </a:br>
            <a:endParaRPr lang="en-US" altLang="en-US"/>
          </a:p>
        </p:txBody>
      </p:sp>
      <p:sp>
        <p:nvSpPr>
          <p:cNvPr id="39939" name="Content Placeholder 2">
            <a:extLst>
              <a:ext uri="{FF2B5EF4-FFF2-40B4-BE49-F238E27FC236}">
                <a16:creationId xmlns:a16="http://schemas.microsoft.com/office/drawing/2014/main" id="{25B862B5-AC00-4662-87E9-14042C1C5348}"/>
              </a:ext>
            </a:extLst>
          </p:cNvPr>
          <p:cNvSpPr>
            <a:spLocks noGrp="1" noChangeArrowheads="1"/>
          </p:cNvSpPr>
          <p:nvPr>
            <p:ph idx="1"/>
          </p:nvPr>
        </p:nvSpPr>
        <p:spPr>
          <a:xfrm>
            <a:off x="533400" y="1219200"/>
            <a:ext cx="8001000" cy="4752975"/>
          </a:xfrm>
        </p:spPr>
        <p:txBody>
          <a:bodyPr/>
          <a:lstStyle/>
          <a:p>
            <a:pPr>
              <a:spcBef>
                <a:spcPct val="50000"/>
              </a:spcBef>
            </a:pPr>
            <a:r>
              <a:rPr lang="en-US" altLang="en-US" sz="2800"/>
              <a:t>Employees must know:</a:t>
            </a:r>
          </a:p>
          <a:p>
            <a:pPr lvl="1">
              <a:spcBef>
                <a:spcPct val="50000"/>
              </a:spcBef>
            </a:pPr>
            <a:r>
              <a:rPr lang="en-US" altLang="en-US" sz="2400"/>
              <a:t>How to properly wear equipment</a:t>
            </a:r>
          </a:p>
          <a:p>
            <a:pPr lvl="1">
              <a:spcBef>
                <a:spcPct val="50000"/>
              </a:spcBef>
            </a:pPr>
            <a:r>
              <a:rPr lang="en-US" altLang="en-US" sz="2400"/>
              <a:t>Where to tie off</a:t>
            </a:r>
          </a:p>
          <a:p>
            <a:endParaRPr lang="en-US" altLang="en-US"/>
          </a:p>
        </p:txBody>
      </p:sp>
      <p:sp>
        <p:nvSpPr>
          <p:cNvPr id="39940" name="Content Placeholder 4">
            <a:extLst>
              <a:ext uri="{FF2B5EF4-FFF2-40B4-BE49-F238E27FC236}">
                <a16:creationId xmlns:a16="http://schemas.microsoft.com/office/drawing/2014/main" id="{CFAD4F63-049E-4E71-9EF9-4BE57455F726}"/>
              </a:ext>
            </a:extLst>
          </p:cNvPr>
          <p:cNvSpPr>
            <a:spLocks noGrp="1" noChangeArrowheads="1"/>
          </p:cNvSpPr>
          <p:nvPr>
            <p:ph sz="quarter" idx="10"/>
          </p:nvPr>
        </p:nvSpPr>
        <p:spPr>
          <a:xfrm>
            <a:off x="6553200" y="685800"/>
            <a:ext cx="2133600" cy="381000"/>
          </a:xfrm>
        </p:spPr>
        <p:txBody>
          <a:bodyPr/>
          <a:lstStyle/>
          <a:p>
            <a:r>
              <a:rPr lang="en-US" altLang="en-US"/>
              <a:t>1926.503(a)(2)</a:t>
            </a:r>
          </a:p>
          <a:p>
            <a:endParaRPr lang="en-US" altLang="en-US"/>
          </a:p>
        </p:txBody>
      </p:sp>
      <p:grpSp>
        <p:nvGrpSpPr>
          <p:cNvPr id="4" name="Group 3">
            <a:extLst>
              <a:ext uri="{FF2B5EF4-FFF2-40B4-BE49-F238E27FC236}">
                <a16:creationId xmlns:a16="http://schemas.microsoft.com/office/drawing/2014/main" id="{F636E04F-65B7-47FF-8992-10BC2B1544E4}"/>
              </a:ext>
            </a:extLst>
          </p:cNvPr>
          <p:cNvGrpSpPr/>
          <p:nvPr/>
        </p:nvGrpSpPr>
        <p:grpSpPr>
          <a:xfrm>
            <a:off x="2302090" y="2869809"/>
            <a:ext cx="3522663" cy="3399229"/>
            <a:chOff x="2501888" y="3195906"/>
            <a:chExt cx="3154375" cy="3213100"/>
          </a:xfrm>
        </p:grpSpPr>
        <p:grpSp>
          <p:nvGrpSpPr>
            <p:cNvPr id="3" name="Group 2">
              <a:extLst>
                <a:ext uri="{FF2B5EF4-FFF2-40B4-BE49-F238E27FC236}">
                  <a16:creationId xmlns:a16="http://schemas.microsoft.com/office/drawing/2014/main" id="{A85633D4-EA5F-4CC1-82EF-B176B6CC7E4B}"/>
                </a:ext>
              </a:extLst>
            </p:cNvPr>
            <p:cNvGrpSpPr/>
            <p:nvPr/>
          </p:nvGrpSpPr>
          <p:grpSpPr>
            <a:xfrm>
              <a:off x="2501888" y="3195906"/>
              <a:ext cx="2916836" cy="3213100"/>
              <a:chOff x="2227262" y="3008313"/>
              <a:chExt cx="2632075" cy="2927350"/>
            </a:xfrm>
          </p:grpSpPr>
          <p:pic>
            <p:nvPicPr>
              <p:cNvPr id="13" name="Picture 2" descr="https://lh3.googleusercontent.com/p/AF1QipNgmMDr4UbUmlVN_1DpcgqKy8y9hRwbl1wimEd-=s512-p-qv=ph8oitcjpn2bvlpgktgcf115v50elrod6,m=125c92681186c4bc075c03d779ba3597,x=,t=25-iv4499?key=V1RocW5jd2l3dWp3VVNkbWpHWERtOHVVWGxDdXNn">
                <a:extLst>
                  <a:ext uri="{FF2B5EF4-FFF2-40B4-BE49-F238E27FC236}">
                    <a16:creationId xmlns:a16="http://schemas.microsoft.com/office/drawing/2014/main" id="{CA1BE2CA-5A1F-4EEF-BE76-BB4F11E42B56}"/>
                  </a:ext>
                </a:extLst>
              </p:cNvPr>
              <p:cNvPicPr>
                <a:picLocks noChangeAspect="1" noChangeArrowheads="1"/>
              </p:cNvPicPr>
              <p:nvPr/>
            </p:nvPicPr>
            <p:blipFill rotWithShape="1">
              <a:blip r:embed="rId3" r:link="rId4" cstate="email">
                <a:extLst>
                  <a:ext uri="{28A0092B-C50C-407E-A947-70E740481C1C}">
                    <a14:useLocalDpi xmlns:a14="http://schemas.microsoft.com/office/drawing/2010/main"/>
                  </a:ext>
                </a:extLst>
              </a:blip>
              <a:srcRect t="14476"/>
              <a:stretch>
                <a:fillRect/>
              </a:stretch>
            </p:blipFill>
            <p:spPr bwMode="auto">
              <a:xfrm>
                <a:off x="2227262" y="3008313"/>
                <a:ext cx="2632075" cy="2514600"/>
              </a:xfrm>
              <a:prstGeom prst="rect">
                <a:avLst/>
              </a:prstGeom>
              <a:ln w="9525">
                <a:solidFill>
                  <a:schemeClr val="bg1">
                    <a:lumMod val="85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9943" name="TextBox 1">
                <a:extLst>
                  <a:ext uri="{FF2B5EF4-FFF2-40B4-BE49-F238E27FC236}">
                    <a16:creationId xmlns:a16="http://schemas.microsoft.com/office/drawing/2014/main" id="{515B1DD5-F3FE-4262-B7C7-46FDECF11300}"/>
                  </a:ext>
                </a:extLst>
              </p:cNvPr>
              <p:cNvSpPr txBox="1">
                <a:spLocks noChangeArrowheads="1"/>
              </p:cNvSpPr>
              <p:nvPr/>
            </p:nvSpPr>
            <p:spPr bwMode="auto">
              <a:xfrm>
                <a:off x="2895600" y="573563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grpSp>
        <p:sp>
          <p:nvSpPr>
            <p:cNvPr id="39944" name="TextBox 1">
              <a:extLst>
                <a:ext uri="{FF2B5EF4-FFF2-40B4-BE49-F238E27FC236}">
                  <a16:creationId xmlns:a16="http://schemas.microsoft.com/office/drawing/2014/main" id="{80474AD2-8BCF-42C8-8BC7-A616EC70258C}"/>
                </a:ext>
              </a:extLst>
            </p:cNvPr>
            <p:cNvSpPr txBox="1">
              <a:spLocks noChangeArrowheads="1"/>
            </p:cNvSpPr>
            <p:nvPr/>
          </p:nvSpPr>
          <p:spPr bwMode="auto">
            <a:xfrm>
              <a:off x="4360863" y="5789613"/>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grpSp>
      <p:grpSp>
        <p:nvGrpSpPr>
          <p:cNvPr id="2" name="Group 1">
            <a:extLst>
              <a:ext uri="{FF2B5EF4-FFF2-40B4-BE49-F238E27FC236}">
                <a16:creationId xmlns:a16="http://schemas.microsoft.com/office/drawing/2014/main" id="{D7CC2193-E747-431D-B451-9EBAF262FC5B}"/>
              </a:ext>
            </a:extLst>
          </p:cNvPr>
          <p:cNvGrpSpPr/>
          <p:nvPr/>
        </p:nvGrpSpPr>
        <p:grpSpPr>
          <a:xfrm>
            <a:off x="5791200" y="1546225"/>
            <a:ext cx="3171825" cy="4243388"/>
            <a:chOff x="6178550" y="2398713"/>
            <a:chExt cx="2251075" cy="3521075"/>
          </a:xfrm>
        </p:grpSpPr>
        <p:pic>
          <p:nvPicPr>
            <p:cNvPr id="12" name="Picture 11">
              <a:extLst>
                <a:ext uri="{FF2B5EF4-FFF2-40B4-BE49-F238E27FC236}">
                  <a16:creationId xmlns:a16="http://schemas.microsoft.com/office/drawing/2014/main" id="{D0755D5F-52CB-47A3-A2CB-F0AFAE11639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178550" y="2398713"/>
              <a:ext cx="2251075" cy="3521075"/>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39945" name="TextBox 1">
              <a:extLst>
                <a:ext uri="{FF2B5EF4-FFF2-40B4-BE49-F238E27FC236}">
                  <a16:creationId xmlns:a16="http://schemas.microsoft.com/office/drawing/2014/main" id="{C5C0C14F-39E3-4CFD-889E-7B968C064E4F}"/>
                </a:ext>
              </a:extLst>
            </p:cNvPr>
            <p:cNvSpPr txBox="1">
              <a:spLocks noChangeArrowheads="1"/>
            </p:cNvSpPr>
            <p:nvPr/>
          </p:nvSpPr>
          <p:spPr bwMode="auto">
            <a:xfrm>
              <a:off x="6202363" y="251460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dirty="0"/>
                <a:t>NCDOL Photo Library</a:t>
              </a:r>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34DE85C-7515-4443-BCDE-354998D37AFE}"/>
              </a:ext>
            </a:extLst>
          </p:cNvPr>
          <p:cNvSpPr>
            <a:spLocks noGrp="1" noChangeArrowheads="1"/>
          </p:cNvSpPr>
          <p:nvPr>
            <p:ph type="title"/>
          </p:nvPr>
        </p:nvSpPr>
        <p:spPr>
          <a:xfrm>
            <a:off x="609600" y="457200"/>
            <a:ext cx="7924800" cy="533400"/>
          </a:xfrm>
        </p:spPr>
        <p:txBody>
          <a:bodyPr/>
          <a:lstStyle/>
          <a:p>
            <a:r>
              <a:rPr lang="en-US" altLang="en-US"/>
              <a:t>Fall Protection</a:t>
            </a:r>
            <a:br>
              <a:rPr lang="en-US" altLang="en-US"/>
            </a:br>
            <a:endParaRPr lang="en-US" altLang="en-US"/>
          </a:p>
        </p:txBody>
      </p:sp>
      <p:sp>
        <p:nvSpPr>
          <p:cNvPr id="41987" name="Rectangle 3">
            <a:extLst>
              <a:ext uri="{FF2B5EF4-FFF2-40B4-BE49-F238E27FC236}">
                <a16:creationId xmlns:a16="http://schemas.microsoft.com/office/drawing/2014/main" id="{ACCD66D2-5BE2-462F-8715-FD2652224C83}"/>
              </a:ext>
            </a:extLst>
          </p:cNvPr>
          <p:cNvSpPr>
            <a:spLocks noGrp="1" noChangeArrowheads="1"/>
          </p:cNvSpPr>
          <p:nvPr>
            <p:ph idx="1"/>
          </p:nvPr>
        </p:nvSpPr>
        <p:spPr>
          <a:xfrm>
            <a:off x="533400" y="1219200"/>
            <a:ext cx="8001000" cy="4724400"/>
          </a:xfrm>
        </p:spPr>
        <p:txBody>
          <a:bodyPr/>
          <a:lstStyle/>
          <a:p>
            <a:r>
              <a:rPr lang="en-US" altLang="en-US" sz="2800"/>
              <a:t>Is equipment inspected?</a:t>
            </a:r>
          </a:p>
          <a:p>
            <a:endParaRPr lang="en-US" altLang="en-US" sz="2800"/>
          </a:p>
          <a:p>
            <a:r>
              <a:rPr lang="en-US" altLang="en-US" sz="2800"/>
              <a:t>Is equipment properly maintained?</a:t>
            </a:r>
          </a:p>
          <a:p>
            <a:endParaRPr lang="en-US" altLang="en-US" sz="1200"/>
          </a:p>
          <a:p>
            <a:endParaRPr lang="en-US" altLang="en-US"/>
          </a:p>
        </p:txBody>
      </p:sp>
      <p:sp>
        <p:nvSpPr>
          <p:cNvPr id="41988" name="Content Placeholder 2">
            <a:extLst>
              <a:ext uri="{FF2B5EF4-FFF2-40B4-BE49-F238E27FC236}">
                <a16:creationId xmlns:a16="http://schemas.microsoft.com/office/drawing/2014/main" id="{CABDE9D1-3FFB-463C-B23D-4A29162C0E0E}"/>
              </a:ext>
            </a:extLst>
          </p:cNvPr>
          <p:cNvSpPr>
            <a:spLocks noGrp="1" noChangeArrowheads="1"/>
          </p:cNvSpPr>
          <p:nvPr>
            <p:ph sz="quarter" idx="10"/>
          </p:nvPr>
        </p:nvSpPr>
        <p:spPr>
          <a:xfrm>
            <a:off x="6477000" y="685800"/>
            <a:ext cx="2133600" cy="381000"/>
          </a:xfrm>
        </p:spPr>
        <p:txBody>
          <a:bodyPr/>
          <a:lstStyle/>
          <a:p>
            <a:r>
              <a:rPr lang="en-US" altLang="en-US" dirty="0"/>
              <a:t>1926.503(a)(2)</a:t>
            </a:r>
          </a:p>
          <a:p>
            <a:endParaRPr lang="en-US" altLang="en-US" dirty="0"/>
          </a:p>
        </p:txBody>
      </p:sp>
      <p:sp>
        <p:nvSpPr>
          <p:cNvPr id="41989" name="Rectangle 2">
            <a:extLst>
              <a:ext uri="{FF2B5EF4-FFF2-40B4-BE49-F238E27FC236}">
                <a16:creationId xmlns:a16="http://schemas.microsoft.com/office/drawing/2014/main" id="{C23537FA-97B5-44B9-BF2A-626CD8F488D0}"/>
              </a:ext>
            </a:extLst>
          </p:cNvPr>
          <p:cNvSpPr>
            <a:spLocks noChangeArrowheads="1"/>
          </p:cNvSpPr>
          <p:nvPr/>
        </p:nvSpPr>
        <p:spPr bwMode="gray">
          <a:xfrm>
            <a:off x="304800" y="1214438"/>
            <a:ext cx="792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038" tIns="0" rIns="46038" bIns="0">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endParaRPr lang="en-US" altLang="en-US" sz="3600" b="1" u="none">
              <a:solidFill>
                <a:srgbClr val="012D9A"/>
              </a:solidFill>
            </a:endParaRPr>
          </a:p>
        </p:txBody>
      </p:sp>
      <p:pic>
        <p:nvPicPr>
          <p:cNvPr id="6" name="Picture 5">
            <a:extLst>
              <a:ext uri="{FF2B5EF4-FFF2-40B4-BE49-F238E27FC236}">
                <a16:creationId xmlns:a16="http://schemas.microsoft.com/office/drawing/2014/main" id="{E6CB933E-3B90-45B0-AABC-F508C1D5BE8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095"/>
          <a:stretch/>
        </p:blipFill>
        <p:spPr>
          <a:xfrm>
            <a:off x="4953000" y="3765550"/>
            <a:ext cx="3479800" cy="217805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A106AF1B-B4C5-4933-8C29-F11DC08C75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46900" y="1174750"/>
            <a:ext cx="1447800" cy="251460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C4D3E65F-6071-4179-B0A0-0FDACC2D4A2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0438" y="3784600"/>
            <a:ext cx="3144837" cy="215900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cxnSp>
        <p:nvCxnSpPr>
          <p:cNvPr id="41993" name="Straight Arrow Connector 10">
            <a:extLst>
              <a:ext uri="{FF2B5EF4-FFF2-40B4-BE49-F238E27FC236}">
                <a16:creationId xmlns:a16="http://schemas.microsoft.com/office/drawing/2014/main" id="{A7A52A6B-4B01-4180-85FB-9EFBE144962F}"/>
              </a:ext>
            </a:extLst>
          </p:cNvPr>
          <p:cNvCxnSpPr>
            <a:cxnSpLocks noChangeShapeType="1"/>
          </p:cNvCxnSpPr>
          <p:nvPr/>
        </p:nvCxnSpPr>
        <p:spPr bwMode="auto">
          <a:xfrm>
            <a:off x="6629400" y="2362200"/>
            <a:ext cx="1143000" cy="2286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41994" name="TextBox 1">
            <a:extLst>
              <a:ext uri="{FF2B5EF4-FFF2-40B4-BE49-F238E27FC236}">
                <a16:creationId xmlns:a16="http://schemas.microsoft.com/office/drawing/2014/main" id="{19742F3F-84A0-481F-B612-B5E010F2E281}"/>
              </a:ext>
            </a:extLst>
          </p:cNvPr>
          <p:cNvSpPr txBox="1">
            <a:spLocks noChangeArrowheads="1"/>
          </p:cNvSpPr>
          <p:nvPr/>
        </p:nvSpPr>
        <p:spPr bwMode="auto">
          <a:xfrm>
            <a:off x="2971800" y="57435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
        <p:nvSpPr>
          <p:cNvPr id="41995" name="TextBox 1">
            <a:extLst>
              <a:ext uri="{FF2B5EF4-FFF2-40B4-BE49-F238E27FC236}">
                <a16:creationId xmlns:a16="http://schemas.microsoft.com/office/drawing/2014/main" id="{48B87F1C-E0BE-478A-8453-B14E8205AF35}"/>
              </a:ext>
            </a:extLst>
          </p:cNvPr>
          <p:cNvSpPr txBox="1">
            <a:spLocks noChangeArrowheads="1"/>
          </p:cNvSpPr>
          <p:nvPr/>
        </p:nvSpPr>
        <p:spPr bwMode="auto">
          <a:xfrm>
            <a:off x="4953000" y="57435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
        <p:nvSpPr>
          <p:cNvPr id="41996" name="TextBox 1">
            <a:extLst>
              <a:ext uri="{FF2B5EF4-FFF2-40B4-BE49-F238E27FC236}">
                <a16:creationId xmlns:a16="http://schemas.microsoft.com/office/drawing/2014/main" id="{3F27CEEC-75C0-4783-B125-A894C7600588}"/>
              </a:ext>
            </a:extLst>
          </p:cNvPr>
          <p:cNvSpPr txBox="1">
            <a:spLocks noChangeArrowheads="1"/>
          </p:cNvSpPr>
          <p:nvPr/>
        </p:nvSpPr>
        <p:spPr bwMode="auto">
          <a:xfrm>
            <a:off x="6915150" y="345122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D887A-63E8-4F7F-9725-89CAD340CCBB}"/>
              </a:ext>
            </a:extLst>
          </p:cNvPr>
          <p:cNvSpPr>
            <a:spLocks noGrp="1" noChangeArrowheads="1"/>
          </p:cNvSpPr>
          <p:nvPr>
            <p:ph type="title"/>
          </p:nvPr>
        </p:nvSpPr>
        <p:spPr/>
        <p:txBody>
          <a:bodyPr/>
          <a:lstStyle/>
          <a:p>
            <a:r>
              <a:rPr lang="en-US" altLang="en-US"/>
              <a:t>Objectives</a:t>
            </a:r>
          </a:p>
        </p:txBody>
      </p:sp>
      <p:sp>
        <p:nvSpPr>
          <p:cNvPr id="9219" name="Rectangle 3">
            <a:extLst>
              <a:ext uri="{FF2B5EF4-FFF2-40B4-BE49-F238E27FC236}">
                <a16:creationId xmlns:a16="http://schemas.microsoft.com/office/drawing/2014/main" id="{06B7B95A-76F8-49E5-8AE7-B44EC9C16950}"/>
              </a:ext>
            </a:extLst>
          </p:cNvPr>
          <p:cNvSpPr>
            <a:spLocks noGrp="1" noChangeArrowheads="1"/>
          </p:cNvSpPr>
          <p:nvPr>
            <p:ph idx="1"/>
          </p:nvPr>
        </p:nvSpPr>
        <p:spPr>
          <a:xfrm>
            <a:off x="533400" y="1143000"/>
            <a:ext cx="7792302" cy="2953277"/>
          </a:xfrm>
        </p:spPr>
        <p:txBody>
          <a:bodyPr/>
          <a:lstStyle/>
          <a:p>
            <a:r>
              <a:rPr lang="en-US" altLang="en-US" sz="2800" dirty="0"/>
              <a:t>In this course, we will discuss the </a:t>
            </a:r>
            <a:r>
              <a:rPr lang="en-US" altLang="en-US" sz="2800" b="1" dirty="0"/>
              <a:t>Top Ten</a:t>
            </a:r>
            <a:r>
              <a:rPr lang="en-US" altLang="en-US" sz="2800" dirty="0"/>
              <a:t> most frequently cited </a:t>
            </a:r>
            <a:r>
              <a:rPr lang="en-US" altLang="en-US" sz="2800" b="1" dirty="0"/>
              <a:t>serious</a:t>
            </a:r>
            <a:r>
              <a:rPr lang="en-US" altLang="en-US" sz="2800" dirty="0"/>
              <a:t> Construction Industry violations for federal fiscal year (FFY) 2019</a:t>
            </a:r>
          </a:p>
        </p:txBody>
      </p:sp>
      <p:sp>
        <p:nvSpPr>
          <p:cNvPr id="9220" name="TextBox 1">
            <a:extLst>
              <a:ext uri="{FF2B5EF4-FFF2-40B4-BE49-F238E27FC236}">
                <a16:creationId xmlns:a16="http://schemas.microsoft.com/office/drawing/2014/main" id="{9D5DBE2A-D6DF-4436-9D74-BA527ECED536}"/>
              </a:ext>
            </a:extLst>
          </p:cNvPr>
          <p:cNvSpPr txBox="1">
            <a:spLocks noChangeArrowheads="1"/>
          </p:cNvSpPr>
          <p:nvPr/>
        </p:nvSpPr>
        <p:spPr bwMode="auto">
          <a:xfrm>
            <a:off x="2863850" y="57435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pic>
        <p:nvPicPr>
          <p:cNvPr id="3" name="Picture 2" descr="A picture containing tree, outdoor, building, fence&#10;&#10;Description automatically generated">
            <a:extLst>
              <a:ext uri="{FF2B5EF4-FFF2-40B4-BE49-F238E27FC236}">
                <a16:creationId xmlns:a16="http://schemas.microsoft.com/office/drawing/2014/main" id="{DFFFEFEC-1A23-4563-9636-84FE75E00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752" y="2752198"/>
            <a:ext cx="3340950" cy="3153302"/>
          </a:xfrm>
          <a:prstGeom prst="rect">
            <a:avLst/>
          </a:prstGeom>
        </p:spPr>
      </p:pic>
      <p:sp>
        <p:nvSpPr>
          <p:cNvPr id="4" name="TextBox 3">
            <a:extLst>
              <a:ext uri="{FF2B5EF4-FFF2-40B4-BE49-F238E27FC236}">
                <a16:creationId xmlns:a16="http://schemas.microsoft.com/office/drawing/2014/main" id="{E59086ED-F5B2-4C5D-BD1A-F68ED12E7D35}"/>
              </a:ext>
            </a:extLst>
          </p:cNvPr>
          <p:cNvSpPr txBox="1"/>
          <p:nvPr/>
        </p:nvSpPr>
        <p:spPr>
          <a:xfrm>
            <a:off x="818298" y="3000375"/>
            <a:ext cx="4166455" cy="2199858"/>
          </a:xfrm>
          <a:prstGeom prst="rect">
            <a:avLst/>
          </a:prstGeom>
          <a:noFill/>
        </p:spPr>
        <p:txBody>
          <a:bodyPr wrap="square" rtlCol="0">
            <a:spAutoFit/>
          </a:bodyPr>
          <a:lstStyle/>
          <a:p>
            <a:pPr marL="342900" indent="-342900">
              <a:buFont typeface="Arial" panose="020B0604020202020204" pitchFamily="34" charset="0"/>
              <a:buChar char="-"/>
            </a:pPr>
            <a:r>
              <a:rPr lang="en-US" altLang="en-US" sz="2400" u="none" dirty="0">
                <a:latin typeface="+mj-lt"/>
              </a:rPr>
              <a:t>Citations and violations issued from October 1, 2018 thru September 30, 2019 in North Carolina</a:t>
            </a:r>
          </a:p>
          <a:p>
            <a:endParaRPr lang="en-US" u="none"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CE5874FD-2137-4ED3-8FB2-22810ACF6A75}"/>
              </a:ext>
            </a:extLst>
          </p:cNvPr>
          <p:cNvSpPr>
            <a:spLocks noGrp="1" noChangeArrowheads="1"/>
          </p:cNvSpPr>
          <p:nvPr>
            <p:ph type="title"/>
          </p:nvPr>
        </p:nvSpPr>
        <p:spPr>
          <a:xfrm>
            <a:off x="631723" y="612100"/>
            <a:ext cx="7924800" cy="430887"/>
          </a:xfrm>
        </p:spPr>
        <p:txBody>
          <a:bodyPr/>
          <a:lstStyle/>
          <a:p>
            <a:r>
              <a:rPr lang="en-US" altLang="en-US" sz="2800" dirty="0"/>
              <a:t>General Safety &amp; Health Provisions</a:t>
            </a:r>
          </a:p>
        </p:txBody>
      </p:sp>
      <p:sp>
        <p:nvSpPr>
          <p:cNvPr id="44035" name="Content Placeholder 2">
            <a:extLst>
              <a:ext uri="{FF2B5EF4-FFF2-40B4-BE49-F238E27FC236}">
                <a16:creationId xmlns:a16="http://schemas.microsoft.com/office/drawing/2014/main" id="{A25F41F9-E8B9-4126-BE51-63AB06DC6D33}"/>
              </a:ext>
            </a:extLst>
          </p:cNvPr>
          <p:cNvSpPr>
            <a:spLocks noGrp="1" noChangeArrowheads="1"/>
          </p:cNvSpPr>
          <p:nvPr>
            <p:ph idx="1"/>
          </p:nvPr>
        </p:nvSpPr>
        <p:spPr>
          <a:xfrm>
            <a:off x="533400" y="1143000"/>
            <a:ext cx="8001000" cy="4724400"/>
          </a:xfrm>
        </p:spPr>
        <p:txBody>
          <a:bodyPr/>
          <a:lstStyle/>
          <a:p>
            <a:r>
              <a:rPr lang="en-US" altLang="en-US" sz="2800" b="1" dirty="0"/>
              <a:t>Number 8: Accident Prevention</a:t>
            </a:r>
          </a:p>
          <a:p>
            <a:endParaRPr lang="en-US" altLang="en-US" sz="800" dirty="0"/>
          </a:p>
          <a:p>
            <a:pPr lvl="1"/>
            <a:r>
              <a:rPr lang="en-US" altLang="en-US" sz="2400" dirty="0"/>
              <a:t>It shall be the responsibility of the employer to initiate and maintain such programs</a:t>
            </a:r>
          </a:p>
          <a:p>
            <a:pPr lvl="1"/>
            <a:endParaRPr lang="en-US" altLang="en-US" sz="800" dirty="0"/>
          </a:p>
          <a:p>
            <a:pPr lvl="2"/>
            <a:r>
              <a:rPr lang="en-US" altLang="en-US" sz="2000" dirty="0"/>
              <a:t>Such programs shall provide for frequent and regular inspections of the job sites, materials, and equipment to be made by competent persons </a:t>
            </a:r>
          </a:p>
        </p:txBody>
      </p:sp>
      <p:sp>
        <p:nvSpPr>
          <p:cNvPr id="44036" name="Content Placeholder 3">
            <a:extLst>
              <a:ext uri="{FF2B5EF4-FFF2-40B4-BE49-F238E27FC236}">
                <a16:creationId xmlns:a16="http://schemas.microsoft.com/office/drawing/2014/main" id="{B7EA27B2-E9DF-45CC-905C-F9F41614346A}"/>
              </a:ext>
            </a:extLst>
          </p:cNvPr>
          <p:cNvSpPr>
            <a:spLocks noGrp="1" noChangeArrowheads="1"/>
          </p:cNvSpPr>
          <p:nvPr>
            <p:ph sz="quarter" idx="10"/>
          </p:nvPr>
        </p:nvSpPr>
        <p:spPr>
          <a:xfrm>
            <a:off x="6477000" y="685800"/>
            <a:ext cx="2133600" cy="381000"/>
          </a:xfrm>
        </p:spPr>
        <p:txBody>
          <a:bodyPr/>
          <a:lstStyle/>
          <a:p>
            <a:r>
              <a:rPr lang="en-US" altLang="en-US" dirty="0"/>
              <a:t>1926.20(b)(1)</a:t>
            </a:r>
          </a:p>
        </p:txBody>
      </p:sp>
      <p:grpSp>
        <p:nvGrpSpPr>
          <p:cNvPr id="44037" name="Group 1">
            <a:extLst>
              <a:ext uri="{FF2B5EF4-FFF2-40B4-BE49-F238E27FC236}">
                <a16:creationId xmlns:a16="http://schemas.microsoft.com/office/drawing/2014/main" id="{AA375743-61BC-4493-8E41-74E162891CFA}"/>
              </a:ext>
            </a:extLst>
          </p:cNvPr>
          <p:cNvGrpSpPr>
            <a:grpSpLocks/>
          </p:cNvGrpSpPr>
          <p:nvPr/>
        </p:nvGrpSpPr>
        <p:grpSpPr bwMode="auto">
          <a:xfrm>
            <a:off x="4114800" y="3581400"/>
            <a:ext cx="4267200" cy="2233613"/>
            <a:chOff x="4114800" y="3514725"/>
            <a:chExt cx="4300538" cy="2451389"/>
          </a:xfrm>
        </p:grpSpPr>
        <p:pic>
          <p:nvPicPr>
            <p:cNvPr id="5" name="Picture 4">
              <a:extLst>
                <a:ext uri="{FF2B5EF4-FFF2-40B4-BE49-F238E27FC236}">
                  <a16:creationId xmlns:a16="http://schemas.microsoft.com/office/drawing/2014/main" id="{9E38D904-0648-4CD3-A840-475EEDB4D8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14800" y="3546086"/>
              <a:ext cx="4300538" cy="2420028"/>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44039" name="TextBox 1">
              <a:extLst>
                <a:ext uri="{FF2B5EF4-FFF2-40B4-BE49-F238E27FC236}">
                  <a16:creationId xmlns:a16="http://schemas.microsoft.com/office/drawing/2014/main" id="{AEF404A3-C55F-4660-B311-0DA01F66142F}"/>
                </a:ext>
              </a:extLst>
            </p:cNvPr>
            <p:cNvSpPr txBox="1">
              <a:spLocks noChangeArrowheads="1"/>
            </p:cNvSpPr>
            <p:nvPr/>
          </p:nvSpPr>
          <p:spPr bwMode="auto">
            <a:xfrm>
              <a:off x="4114800" y="3514725"/>
              <a:ext cx="1295400" cy="2000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gr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E84A0BCD-EA91-4209-A149-393D12EC075D}"/>
              </a:ext>
            </a:extLst>
          </p:cNvPr>
          <p:cNvSpPr>
            <a:spLocks noGrp="1" noChangeArrowheads="1"/>
          </p:cNvSpPr>
          <p:nvPr>
            <p:ph type="title"/>
          </p:nvPr>
        </p:nvSpPr>
        <p:spPr>
          <a:xfrm>
            <a:off x="609600" y="457200"/>
            <a:ext cx="7924800" cy="554038"/>
          </a:xfrm>
        </p:spPr>
        <p:txBody>
          <a:bodyPr/>
          <a:lstStyle/>
          <a:p>
            <a:r>
              <a:rPr lang="en-US" altLang="en-US"/>
              <a:t>Scaffold Access</a:t>
            </a:r>
          </a:p>
        </p:txBody>
      </p:sp>
      <p:sp>
        <p:nvSpPr>
          <p:cNvPr id="70659" name="Rectangle 4">
            <a:extLst>
              <a:ext uri="{FF2B5EF4-FFF2-40B4-BE49-F238E27FC236}">
                <a16:creationId xmlns:a16="http://schemas.microsoft.com/office/drawing/2014/main" id="{A477408F-401B-4784-AB91-ED1BE6755CD3}"/>
              </a:ext>
            </a:extLst>
          </p:cNvPr>
          <p:cNvSpPr>
            <a:spLocks noGrp="1" noChangeArrowheads="1"/>
          </p:cNvSpPr>
          <p:nvPr>
            <p:ph type="body" sz="half" idx="1"/>
          </p:nvPr>
        </p:nvSpPr>
        <p:spPr>
          <a:xfrm>
            <a:off x="533400" y="1219200"/>
            <a:ext cx="5257800" cy="3886200"/>
          </a:xfrm>
        </p:spPr>
        <p:txBody>
          <a:bodyPr/>
          <a:lstStyle/>
          <a:p>
            <a:pPr>
              <a:lnSpc>
                <a:spcPct val="90000"/>
              </a:lnSpc>
            </a:pPr>
            <a:r>
              <a:rPr lang="en-US" altLang="en-US" sz="2400" b="1" dirty="0"/>
              <a:t>Number 9: </a:t>
            </a:r>
            <a:r>
              <a:rPr lang="en-US" altLang="en-US" sz="2400" dirty="0"/>
              <a:t>Safe access must be provided to scaffold platforms</a:t>
            </a:r>
          </a:p>
          <a:p>
            <a:pPr>
              <a:lnSpc>
                <a:spcPct val="90000"/>
              </a:lnSpc>
              <a:buFont typeface="Wingdings" panose="05000000000000000000" pitchFamily="2" charset="2"/>
              <a:buNone/>
            </a:pPr>
            <a:endParaRPr lang="en-US" altLang="en-US" sz="1000" dirty="0"/>
          </a:p>
          <a:p>
            <a:pPr lvl="1">
              <a:lnSpc>
                <a:spcPct val="90000"/>
              </a:lnSpc>
              <a:buClr>
                <a:schemeClr val="bg2"/>
              </a:buClr>
            </a:pPr>
            <a:r>
              <a:rPr lang="en-US" altLang="en-US" dirty="0"/>
              <a:t>Portable ladders</a:t>
            </a:r>
          </a:p>
          <a:p>
            <a:pPr lvl="1">
              <a:lnSpc>
                <a:spcPct val="90000"/>
              </a:lnSpc>
              <a:buClr>
                <a:schemeClr val="bg2"/>
              </a:buClr>
            </a:pPr>
            <a:endParaRPr lang="en-US" altLang="en-US" sz="1000" dirty="0"/>
          </a:p>
          <a:p>
            <a:pPr lvl="1">
              <a:lnSpc>
                <a:spcPct val="90000"/>
              </a:lnSpc>
              <a:buClr>
                <a:schemeClr val="bg2"/>
              </a:buClr>
            </a:pPr>
            <a:r>
              <a:rPr lang="en-US" altLang="en-US" dirty="0"/>
              <a:t>Hook-on ladders</a:t>
            </a:r>
          </a:p>
          <a:p>
            <a:pPr lvl="1">
              <a:lnSpc>
                <a:spcPct val="90000"/>
              </a:lnSpc>
              <a:buClr>
                <a:schemeClr val="bg2"/>
              </a:buClr>
            </a:pPr>
            <a:endParaRPr lang="en-US" altLang="en-US" sz="1000" dirty="0"/>
          </a:p>
          <a:p>
            <a:pPr lvl="1">
              <a:lnSpc>
                <a:spcPct val="90000"/>
              </a:lnSpc>
              <a:buClr>
                <a:schemeClr val="bg2"/>
              </a:buClr>
            </a:pPr>
            <a:r>
              <a:rPr lang="en-US" altLang="en-US" dirty="0"/>
              <a:t>Stair towers</a:t>
            </a:r>
          </a:p>
          <a:p>
            <a:pPr lvl="1">
              <a:lnSpc>
                <a:spcPct val="90000"/>
              </a:lnSpc>
              <a:buClr>
                <a:schemeClr val="bg2"/>
              </a:buClr>
            </a:pPr>
            <a:endParaRPr lang="en-US" altLang="en-US" sz="1000" dirty="0"/>
          </a:p>
          <a:p>
            <a:pPr lvl="1">
              <a:lnSpc>
                <a:spcPct val="90000"/>
              </a:lnSpc>
              <a:buClr>
                <a:schemeClr val="bg2"/>
              </a:buClr>
            </a:pPr>
            <a:r>
              <a:rPr lang="en-US" altLang="en-US" dirty="0"/>
              <a:t>Attachable ladders</a:t>
            </a:r>
          </a:p>
          <a:p>
            <a:pPr lvl="1">
              <a:lnSpc>
                <a:spcPct val="90000"/>
              </a:lnSpc>
              <a:buClr>
                <a:schemeClr val="bg2"/>
              </a:buClr>
            </a:pPr>
            <a:endParaRPr lang="en-US" altLang="en-US" sz="1000" dirty="0"/>
          </a:p>
          <a:p>
            <a:pPr lvl="1">
              <a:lnSpc>
                <a:spcPct val="90000"/>
              </a:lnSpc>
              <a:buClr>
                <a:schemeClr val="bg2"/>
              </a:buClr>
            </a:pPr>
            <a:r>
              <a:rPr lang="en-US" altLang="en-US" dirty="0"/>
              <a:t>Stairway-type ladders</a:t>
            </a:r>
          </a:p>
          <a:p>
            <a:pPr lvl="1">
              <a:lnSpc>
                <a:spcPct val="90000"/>
              </a:lnSpc>
              <a:buClr>
                <a:schemeClr val="bg2"/>
              </a:buClr>
            </a:pPr>
            <a:endParaRPr lang="en-US" altLang="en-US" sz="1000" dirty="0"/>
          </a:p>
          <a:p>
            <a:pPr lvl="1">
              <a:lnSpc>
                <a:spcPct val="90000"/>
              </a:lnSpc>
              <a:buClr>
                <a:schemeClr val="bg2"/>
              </a:buClr>
            </a:pPr>
            <a:r>
              <a:rPr lang="en-US" altLang="en-US" dirty="0"/>
              <a:t>Integral prefabricated scaffold access</a:t>
            </a:r>
          </a:p>
          <a:p>
            <a:pPr>
              <a:lnSpc>
                <a:spcPct val="90000"/>
              </a:lnSpc>
              <a:buFont typeface="Wingdings" panose="05000000000000000000" pitchFamily="2" charset="2"/>
              <a:buNone/>
            </a:pPr>
            <a:endParaRPr lang="en-US" altLang="en-US" sz="2400" dirty="0"/>
          </a:p>
        </p:txBody>
      </p:sp>
      <p:sp>
        <p:nvSpPr>
          <p:cNvPr id="70660" name="Content Placeholder 3">
            <a:extLst>
              <a:ext uri="{FF2B5EF4-FFF2-40B4-BE49-F238E27FC236}">
                <a16:creationId xmlns:a16="http://schemas.microsoft.com/office/drawing/2014/main" id="{A3C89501-9245-4608-8507-5295078AD295}"/>
              </a:ext>
            </a:extLst>
          </p:cNvPr>
          <p:cNvSpPr>
            <a:spLocks/>
          </p:cNvSpPr>
          <p:nvPr/>
        </p:nvSpPr>
        <p:spPr bwMode="auto">
          <a:xfrm>
            <a:off x="4800600" y="609600"/>
            <a:ext cx="3810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buClr>
                <a:srgbClr val="910046"/>
              </a:buClr>
              <a:buSzPct val="84000"/>
              <a:buFont typeface="Wingdings" panose="05000000000000000000" pitchFamily="2" charset="2"/>
              <a:buNone/>
            </a:pPr>
            <a:r>
              <a:rPr lang="en-US" altLang="en-US" sz="1800" u="none" dirty="0"/>
              <a:t>1926.451(e)(1)-(6)</a:t>
            </a:r>
          </a:p>
          <a:p>
            <a:pPr algn="r">
              <a:buClr>
                <a:srgbClr val="910046"/>
              </a:buClr>
              <a:buSzPct val="84000"/>
              <a:buFont typeface="Wingdings" panose="05000000000000000000" pitchFamily="2" charset="2"/>
              <a:buChar char="l"/>
            </a:pPr>
            <a:endParaRPr lang="en-US" altLang="en-US" sz="1800" u="none" dirty="0"/>
          </a:p>
          <a:p>
            <a:pPr algn="r">
              <a:buClr>
                <a:srgbClr val="910046"/>
              </a:buClr>
              <a:buSzPct val="84000"/>
              <a:buFont typeface="Wingdings" panose="05000000000000000000" pitchFamily="2" charset="2"/>
              <a:buNone/>
            </a:pPr>
            <a:endParaRPr lang="en-US" altLang="en-US" sz="1800" dirty="0"/>
          </a:p>
        </p:txBody>
      </p:sp>
      <p:pic>
        <p:nvPicPr>
          <p:cNvPr id="70661" name="Picture 2">
            <a:extLst>
              <a:ext uri="{FF2B5EF4-FFF2-40B4-BE49-F238E27FC236}">
                <a16:creationId xmlns:a16="http://schemas.microsoft.com/office/drawing/2014/main" id="{463FBA1D-D13D-4612-92BD-64AC3A2688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34075" y="1295400"/>
            <a:ext cx="2600325"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0733A6FB-D1AC-4331-8D66-5122070543DF}"/>
              </a:ext>
            </a:extLst>
          </p:cNvPr>
          <p:cNvSpPr>
            <a:spLocks noGrp="1" noChangeArrowheads="1"/>
          </p:cNvSpPr>
          <p:nvPr>
            <p:ph type="title"/>
          </p:nvPr>
        </p:nvSpPr>
        <p:spPr>
          <a:xfrm>
            <a:off x="609600" y="457200"/>
            <a:ext cx="7924800" cy="492443"/>
          </a:xfrm>
        </p:spPr>
        <p:txBody>
          <a:bodyPr/>
          <a:lstStyle/>
          <a:p>
            <a:r>
              <a:rPr lang="en-US" altLang="en-US" sz="3200" dirty="0"/>
              <a:t>Stairways and Ladder Training</a:t>
            </a:r>
          </a:p>
        </p:txBody>
      </p:sp>
      <p:sp>
        <p:nvSpPr>
          <p:cNvPr id="97283" name="Content Placeholder 2">
            <a:extLst>
              <a:ext uri="{FF2B5EF4-FFF2-40B4-BE49-F238E27FC236}">
                <a16:creationId xmlns:a16="http://schemas.microsoft.com/office/drawing/2014/main" id="{0B2337B4-1D1D-46ED-AB7F-00FBB22FD7C8}"/>
              </a:ext>
            </a:extLst>
          </p:cNvPr>
          <p:cNvSpPr>
            <a:spLocks noGrp="1"/>
          </p:cNvSpPr>
          <p:nvPr>
            <p:ph idx="1"/>
          </p:nvPr>
        </p:nvSpPr>
        <p:spPr>
          <a:xfrm>
            <a:off x="533400" y="1219200"/>
            <a:ext cx="7848600" cy="4724400"/>
          </a:xfrm>
        </p:spPr>
        <p:txBody>
          <a:bodyPr/>
          <a:lstStyle/>
          <a:p>
            <a:pPr>
              <a:defRPr/>
            </a:pPr>
            <a:r>
              <a:rPr lang="en-US" altLang="en-US" b="1" dirty="0"/>
              <a:t>Number 10: </a:t>
            </a:r>
            <a:r>
              <a:rPr lang="en-US" altLang="en-US" dirty="0"/>
              <a:t>Employer must provide a training program for each employee using ladders and stairways</a:t>
            </a:r>
          </a:p>
          <a:p>
            <a:pPr>
              <a:defRPr/>
            </a:pPr>
            <a:endParaRPr lang="en-US" altLang="en-US" sz="800" dirty="0"/>
          </a:p>
          <a:p>
            <a:pPr lvl="1">
              <a:defRPr/>
            </a:pPr>
            <a:r>
              <a:rPr lang="en-US" altLang="en-US" dirty="0"/>
              <a:t>Competent person</a:t>
            </a:r>
          </a:p>
          <a:p>
            <a:pPr lvl="2">
              <a:defRPr/>
            </a:pPr>
            <a:endParaRPr lang="en-US" sz="800" kern="1200" dirty="0"/>
          </a:p>
          <a:p>
            <a:pPr lvl="2">
              <a:defRPr/>
            </a:pPr>
            <a:r>
              <a:rPr lang="en-US" kern="1200" dirty="0"/>
              <a:t>Nature of fall hazards in the work area</a:t>
            </a:r>
          </a:p>
          <a:p>
            <a:pPr lvl="2">
              <a:defRPr/>
            </a:pPr>
            <a:endParaRPr lang="en-US" sz="1000" kern="1200" dirty="0"/>
          </a:p>
          <a:p>
            <a:pPr lvl="2">
              <a:defRPr/>
            </a:pPr>
            <a:r>
              <a:rPr lang="en-US" kern="1200" dirty="0">
                <a:ea typeface="+mn-ea"/>
                <a:cs typeface="+mn-cs"/>
              </a:rPr>
              <a:t>Correct procedures for erecting, maintaining, and disassembling the fall protection systems to be used; </a:t>
            </a:r>
          </a:p>
          <a:p>
            <a:pPr lvl="2">
              <a:defRPr/>
            </a:pPr>
            <a:endParaRPr lang="en-US" sz="1000" kern="1200" dirty="0">
              <a:ea typeface="+mn-ea"/>
              <a:cs typeface="+mn-cs"/>
            </a:endParaRPr>
          </a:p>
          <a:p>
            <a:pPr lvl="2">
              <a:defRPr/>
            </a:pPr>
            <a:r>
              <a:rPr lang="en-US" kern="1200" dirty="0"/>
              <a:t>Proper construction, use, placement, and care in handling of all stairways and ladders; </a:t>
            </a:r>
            <a:r>
              <a:rPr lang="en-US" i="1" kern="1200" dirty="0"/>
              <a:t>and</a:t>
            </a:r>
          </a:p>
          <a:p>
            <a:pPr lvl="2">
              <a:defRPr/>
            </a:pPr>
            <a:endParaRPr lang="en-US" sz="1000" kern="1200" dirty="0"/>
          </a:p>
          <a:p>
            <a:pPr lvl="2">
              <a:defRPr/>
            </a:pPr>
            <a:r>
              <a:rPr lang="en-US" kern="1200" dirty="0"/>
              <a:t>Maximum intended load-carrying capacities of ladders used</a:t>
            </a:r>
          </a:p>
          <a:p>
            <a:pPr marL="914400" lvl="2" indent="0">
              <a:buFontTx/>
              <a:buNone/>
              <a:defRPr/>
            </a:pPr>
            <a:r>
              <a:rPr lang="en-US" altLang="en-US" sz="1800" dirty="0"/>
              <a:t> </a:t>
            </a:r>
          </a:p>
        </p:txBody>
      </p:sp>
      <p:sp>
        <p:nvSpPr>
          <p:cNvPr id="97284" name="Content Placeholder 3">
            <a:extLst>
              <a:ext uri="{FF2B5EF4-FFF2-40B4-BE49-F238E27FC236}">
                <a16:creationId xmlns:a16="http://schemas.microsoft.com/office/drawing/2014/main" id="{DB4A2C6D-59BD-4E24-81B1-57900E30E22C}"/>
              </a:ext>
            </a:extLst>
          </p:cNvPr>
          <p:cNvSpPr>
            <a:spLocks noGrp="1" noChangeArrowheads="1"/>
          </p:cNvSpPr>
          <p:nvPr>
            <p:ph sz="quarter" idx="10"/>
          </p:nvPr>
        </p:nvSpPr>
        <p:spPr>
          <a:xfrm>
            <a:off x="6934200" y="541338"/>
            <a:ext cx="1828800" cy="381000"/>
          </a:xfrm>
        </p:spPr>
        <p:txBody>
          <a:bodyPr/>
          <a:lstStyle/>
          <a:p>
            <a:r>
              <a:rPr lang="en-US" altLang="en-US" dirty="0"/>
              <a:t>1926.1060(a)</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5207F82-CA1D-4CEB-BB13-11BB39D21933}"/>
              </a:ext>
            </a:extLst>
          </p:cNvPr>
          <p:cNvSpPr>
            <a:spLocks noGrp="1" noChangeArrowheads="1"/>
          </p:cNvSpPr>
          <p:nvPr>
            <p:ph type="ctrTitle" sz="quarter"/>
          </p:nvPr>
        </p:nvSpPr>
        <p:spPr>
          <a:xfrm>
            <a:off x="838200" y="2819400"/>
            <a:ext cx="7162800" cy="1868460"/>
          </a:xfrm>
        </p:spPr>
        <p:txBody>
          <a:bodyPr/>
          <a:lstStyle/>
          <a:p>
            <a:pPr algn="ctr">
              <a:spcBef>
                <a:spcPct val="10000"/>
              </a:spcBef>
              <a:spcAft>
                <a:spcPct val="10000"/>
              </a:spcAft>
            </a:pPr>
            <a:r>
              <a:rPr lang="en-US" altLang="en-US" sz="4000" dirty="0"/>
              <a:t>Hazard Recognition in the Construction Industry</a:t>
            </a:r>
            <a:br>
              <a:rPr lang="en-US" altLang="en-US" sz="4000" dirty="0"/>
            </a:br>
            <a:endParaRPr lang="en-US" altLang="en-US" sz="3600" dirty="0"/>
          </a:p>
        </p:txBody>
      </p:sp>
    </p:spTree>
    <p:extLst>
      <p:ext uri="{BB962C8B-B14F-4D97-AF65-F5344CB8AC3E}">
        <p14:creationId xmlns:p14="http://schemas.microsoft.com/office/powerpoint/2010/main" val="101448408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6A51E8E8-7DE0-42DD-A3B5-6893B08F20E8}"/>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sp>
        <p:nvSpPr>
          <p:cNvPr id="52227" name="Content Placeholder 2">
            <a:extLst>
              <a:ext uri="{FF2B5EF4-FFF2-40B4-BE49-F238E27FC236}">
                <a16:creationId xmlns:a16="http://schemas.microsoft.com/office/drawing/2014/main" id="{3E5E7971-7155-4270-9C56-8544DA93E06A}"/>
              </a:ext>
            </a:extLst>
          </p:cNvPr>
          <p:cNvSpPr>
            <a:spLocks noGrp="1" noChangeArrowheads="1"/>
          </p:cNvSpPr>
          <p:nvPr>
            <p:ph idx="1"/>
          </p:nvPr>
        </p:nvSpPr>
        <p:spPr>
          <a:xfrm>
            <a:off x="7086600" y="685800"/>
            <a:ext cx="1600200" cy="381000"/>
          </a:xfrm>
        </p:spPr>
        <p:txBody>
          <a:bodyPr/>
          <a:lstStyle/>
          <a:p>
            <a:pPr marL="0" indent="0">
              <a:buNone/>
            </a:pPr>
            <a:r>
              <a:rPr lang="en-US" altLang="en-US" sz="1600" dirty="0"/>
              <a:t>1926.501(b)(1)</a:t>
            </a:r>
          </a:p>
          <a:p>
            <a:endParaRPr lang="en-US" altLang="en-US" sz="1600" dirty="0"/>
          </a:p>
        </p:txBody>
      </p:sp>
      <p:pic>
        <p:nvPicPr>
          <p:cNvPr id="52228" name="Picture 3">
            <a:extLst>
              <a:ext uri="{FF2B5EF4-FFF2-40B4-BE49-F238E27FC236}">
                <a16:creationId xmlns:a16="http://schemas.microsoft.com/office/drawing/2014/main" id="{8908AC8C-990A-48EF-B3E4-64BD71FE8F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163638"/>
            <a:ext cx="6553200" cy="4799012"/>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61CC62A0-D1A1-4958-8834-0913CEAF4F63}"/>
              </a:ext>
            </a:extLst>
          </p:cNvPr>
          <p:cNvCxnSpPr>
            <a:cxnSpLocks noChangeShapeType="1"/>
          </p:cNvCxnSpPr>
          <p:nvPr/>
        </p:nvCxnSpPr>
        <p:spPr bwMode="auto">
          <a:xfrm flipH="1">
            <a:off x="5410200" y="1600200"/>
            <a:ext cx="1066800" cy="10668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A09142A1-6FB8-452C-B9F5-07CAE3883799}"/>
              </a:ext>
            </a:extLst>
          </p:cNvPr>
          <p:cNvSpPr txBox="1"/>
          <p:nvPr/>
        </p:nvSpPr>
        <p:spPr>
          <a:xfrm>
            <a:off x="6248400" y="1371600"/>
            <a:ext cx="1905000" cy="369888"/>
          </a:xfrm>
          <a:prstGeom prst="rect">
            <a:avLst/>
          </a:prstGeom>
          <a:noFill/>
        </p:spPr>
        <p:txBody>
          <a:bodyPr>
            <a:spAutoFit/>
          </a:bodyPr>
          <a:lstStyle/>
          <a:p>
            <a:pPr algn="ctr">
              <a:defRPr/>
            </a:pPr>
            <a:r>
              <a:rPr lang="en-US" sz="1800" b="1" u="none" dirty="0">
                <a:latin typeface="+mn-lt"/>
              </a:rPr>
              <a:t>Circular saw</a:t>
            </a:r>
          </a:p>
        </p:txBody>
      </p:sp>
      <p:sp>
        <p:nvSpPr>
          <p:cNvPr id="52231" name="TextBox 1">
            <a:extLst>
              <a:ext uri="{FF2B5EF4-FFF2-40B4-BE49-F238E27FC236}">
                <a16:creationId xmlns:a16="http://schemas.microsoft.com/office/drawing/2014/main" id="{053E08B4-591F-4BFB-BB95-816D1AF887E5}"/>
              </a:ext>
            </a:extLst>
          </p:cNvPr>
          <p:cNvSpPr txBox="1">
            <a:spLocks noChangeArrowheads="1"/>
          </p:cNvSpPr>
          <p:nvPr/>
        </p:nvSpPr>
        <p:spPr bwMode="auto">
          <a:xfrm>
            <a:off x="3581400" y="575310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FC00F919-F162-4019-868F-2196024EDE9D}"/>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pic>
        <p:nvPicPr>
          <p:cNvPr id="54275" name="Content Placeholder 5">
            <a:extLst>
              <a:ext uri="{FF2B5EF4-FFF2-40B4-BE49-F238E27FC236}">
                <a16:creationId xmlns:a16="http://schemas.microsoft.com/office/drawing/2014/main" id="{C1921279-4948-40EC-9399-5E91FBC7839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071068" y="1223633"/>
            <a:ext cx="7078063" cy="4715533"/>
          </a:xfrm>
        </p:spPr>
      </p:pic>
      <p:sp>
        <p:nvSpPr>
          <p:cNvPr id="54276" name="Content Placeholder 2">
            <a:extLst>
              <a:ext uri="{FF2B5EF4-FFF2-40B4-BE49-F238E27FC236}">
                <a16:creationId xmlns:a16="http://schemas.microsoft.com/office/drawing/2014/main" id="{756F4EB7-3EC1-4C95-9755-7946908C34C1}"/>
              </a:ext>
            </a:extLst>
          </p:cNvPr>
          <p:cNvSpPr>
            <a:spLocks noGrp="1" noChangeArrowheads="1"/>
          </p:cNvSpPr>
          <p:nvPr>
            <p:ph sz="quarter" idx="10"/>
          </p:nvPr>
        </p:nvSpPr>
        <p:spPr>
          <a:xfrm>
            <a:off x="6477000" y="685800"/>
            <a:ext cx="2133600" cy="381000"/>
          </a:xfrm>
        </p:spPr>
        <p:txBody>
          <a:bodyPr/>
          <a:lstStyle/>
          <a:p>
            <a:r>
              <a:rPr lang="en-US" altLang="en-US"/>
              <a:t>1926.501(b)(1)</a:t>
            </a:r>
          </a:p>
          <a:p>
            <a:endParaRPr lang="en-US" altLang="en-US"/>
          </a:p>
        </p:txBody>
      </p:sp>
      <p:cxnSp>
        <p:nvCxnSpPr>
          <p:cNvPr id="7" name="Straight Arrow Connector 6">
            <a:extLst>
              <a:ext uri="{FF2B5EF4-FFF2-40B4-BE49-F238E27FC236}">
                <a16:creationId xmlns:a16="http://schemas.microsoft.com/office/drawing/2014/main" id="{B0C3123D-1955-4F95-9146-55FB0FFC16EB}"/>
              </a:ext>
            </a:extLst>
          </p:cNvPr>
          <p:cNvCxnSpPr>
            <a:cxnSpLocks noChangeShapeType="1"/>
          </p:cNvCxnSpPr>
          <p:nvPr/>
        </p:nvCxnSpPr>
        <p:spPr bwMode="auto">
          <a:xfrm>
            <a:off x="2514600" y="1589088"/>
            <a:ext cx="2095500" cy="10668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6C34A611-4C59-4649-A4F3-2D756238F1C9}"/>
              </a:ext>
            </a:extLst>
          </p:cNvPr>
          <p:cNvSpPr txBox="1"/>
          <p:nvPr/>
        </p:nvSpPr>
        <p:spPr>
          <a:xfrm>
            <a:off x="600075" y="1208088"/>
            <a:ext cx="5181600" cy="368300"/>
          </a:xfrm>
          <a:prstGeom prst="rect">
            <a:avLst/>
          </a:prstGeom>
          <a:noFill/>
        </p:spPr>
        <p:txBody>
          <a:bodyPr>
            <a:spAutoFit/>
          </a:bodyPr>
          <a:lstStyle/>
          <a:p>
            <a:pPr algn="ctr">
              <a:defRPr/>
            </a:pPr>
            <a:r>
              <a:rPr lang="en-US" sz="1800" b="1" u="none" dirty="0">
                <a:solidFill>
                  <a:schemeClr val="bg1"/>
                </a:solidFill>
                <a:latin typeface="+mn-lt"/>
              </a:rPr>
              <a:t>How long is this retractable lanyard?</a:t>
            </a:r>
          </a:p>
        </p:txBody>
      </p:sp>
      <p:cxnSp>
        <p:nvCxnSpPr>
          <p:cNvPr id="12" name="Straight Arrow Connector 11">
            <a:extLst>
              <a:ext uri="{FF2B5EF4-FFF2-40B4-BE49-F238E27FC236}">
                <a16:creationId xmlns:a16="http://schemas.microsoft.com/office/drawing/2014/main" id="{66199B88-4A55-40AC-8586-ABA065CB3055}"/>
              </a:ext>
            </a:extLst>
          </p:cNvPr>
          <p:cNvCxnSpPr>
            <a:cxnSpLocks noChangeShapeType="1"/>
          </p:cNvCxnSpPr>
          <p:nvPr/>
        </p:nvCxnSpPr>
        <p:spPr bwMode="auto">
          <a:xfrm>
            <a:off x="2514600" y="1576388"/>
            <a:ext cx="304800" cy="12319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54280" name="TextBox 1">
            <a:extLst>
              <a:ext uri="{FF2B5EF4-FFF2-40B4-BE49-F238E27FC236}">
                <a16:creationId xmlns:a16="http://schemas.microsoft.com/office/drawing/2014/main" id="{865D315A-8EE7-42CB-AD6C-C67FD461EE85}"/>
              </a:ext>
            </a:extLst>
          </p:cNvPr>
          <p:cNvSpPr txBox="1">
            <a:spLocks noChangeArrowheads="1"/>
          </p:cNvSpPr>
          <p:nvPr/>
        </p:nvSpPr>
        <p:spPr bwMode="auto">
          <a:xfrm>
            <a:off x="6819900" y="1274763"/>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D71F9557-FA8F-46FD-8B97-5AFE735CE664}"/>
              </a:ext>
            </a:extLst>
          </p:cNvPr>
          <p:cNvSpPr>
            <a:spLocks noGrp="1" noChangeArrowheads="1"/>
          </p:cNvSpPr>
          <p:nvPr>
            <p:ph type="title"/>
          </p:nvPr>
        </p:nvSpPr>
        <p:spPr>
          <a:xfrm>
            <a:off x="609600" y="457200"/>
            <a:ext cx="7924800" cy="554038"/>
          </a:xfrm>
        </p:spPr>
        <p:txBody>
          <a:bodyPr/>
          <a:lstStyle/>
          <a:p>
            <a:r>
              <a:rPr lang="en-US" altLang="en-US" dirty="0">
                <a:sym typeface="WP MathA"/>
              </a:rPr>
              <a:t>Hazard Recognition</a:t>
            </a:r>
            <a:endParaRPr lang="en-US" altLang="en-US" dirty="0"/>
          </a:p>
        </p:txBody>
      </p:sp>
      <p:sp>
        <p:nvSpPr>
          <p:cNvPr id="56324" name="Content Placeholder 2">
            <a:extLst>
              <a:ext uri="{FF2B5EF4-FFF2-40B4-BE49-F238E27FC236}">
                <a16:creationId xmlns:a16="http://schemas.microsoft.com/office/drawing/2014/main" id="{4C9D0C59-0621-4929-A615-0DAAE530B13E}"/>
              </a:ext>
            </a:extLst>
          </p:cNvPr>
          <p:cNvSpPr>
            <a:spLocks noGrp="1" noChangeArrowheads="1"/>
          </p:cNvSpPr>
          <p:nvPr>
            <p:ph idx="1"/>
          </p:nvPr>
        </p:nvSpPr>
        <p:spPr>
          <a:xfrm>
            <a:off x="7086600" y="652009"/>
            <a:ext cx="1905000" cy="381000"/>
          </a:xfrm>
        </p:spPr>
        <p:txBody>
          <a:bodyPr/>
          <a:lstStyle/>
          <a:p>
            <a:pPr marL="0" indent="0">
              <a:buNone/>
            </a:pPr>
            <a:r>
              <a:rPr lang="en-US" altLang="en-US" sz="1600" dirty="0"/>
              <a:t>1926.501(b)(1)</a:t>
            </a:r>
          </a:p>
          <a:p>
            <a:endParaRPr lang="en-US" altLang="en-US" sz="2000" dirty="0"/>
          </a:p>
        </p:txBody>
      </p:sp>
      <p:sp>
        <p:nvSpPr>
          <p:cNvPr id="10" name="TextBox 9">
            <a:extLst>
              <a:ext uri="{FF2B5EF4-FFF2-40B4-BE49-F238E27FC236}">
                <a16:creationId xmlns:a16="http://schemas.microsoft.com/office/drawing/2014/main" id="{1509B350-1766-408C-B58C-BAD670B124B1}"/>
              </a:ext>
            </a:extLst>
          </p:cNvPr>
          <p:cNvSpPr txBox="1"/>
          <p:nvPr/>
        </p:nvSpPr>
        <p:spPr>
          <a:xfrm>
            <a:off x="1517649" y="2740025"/>
            <a:ext cx="2628900" cy="307975"/>
          </a:xfrm>
          <a:prstGeom prst="rect">
            <a:avLst/>
          </a:prstGeom>
          <a:noFill/>
        </p:spPr>
        <p:txBody>
          <a:bodyPr>
            <a:spAutoFit/>
          </a:bodyPr>
          <a:lstStyle/>
          <a:p>
            <a:pPr algn="ctr">
              <a:defRPr/>
            </a:pPr>
            <a:r>
              <a:rPr lang="en-US" sz="1400" b="1" u="none" dirty="0">
                <a:solidFill>
                  <a:srgbClr val="FFFFFF"/>
                </a:solidFill>
                <a:latin typeface="+mn-lt"/>
              </a:rPr>
              <a:t>Impalement hazard</a:t>
            </a:r>
          </a:p>
        </p:txBody>
      </p:sp>
      <p:sp>
        <p:nvSpPr>
          <p:cNvPr id="56328" name="TextBox 1">
            <a:extLst>
              <a:ext uri="{FF2B5EF4-FFF2-40B4-BE49-F238E27FC236}">
                <a16:creationId xmlns:a16="http://schemas.microsoft.com/office/drawing/2014/main" id="{3C34CB56-62ED-4FBC-890D-1A507CDFE71A}"/>
              </a:ext>
            </a:extLst>
          </p:cNvPr>
          <p:cNvSpPr txBox="1">
            <a:spLocks noChangeArrowheads="1"/>
          </p:cNvSpPr>
          <p:nvPr/>
        </p:nvSpPr>
        <p:spPr bwMode="auto">
          <a:xfrm>
            <a:off x="6256338" y="572135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pic>
        <p:nvPicPr>
          <p:cNvPr id="8" name="Picture 7">
            <a:extLst>
              <a:ext uri="{FF2B5EF4-FFF2-40B4-BE49-F238E27FC236}">
                <a16:creationId xmlns:a16="http://schemas.microsoft.com/office/drawing/2014/main" id="{35E6B23A-E44D-4E8A-8267-6F29354A54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9700" y="1163638"/>
            <a:ext cx="5981700" cy="4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092A76B4-2434-4653-B2BF-3EA7C661E271}"/>
              </a:ext>
            </a:extLst>
          </p:cNvPr>
          <p:cNvSpPr txBox="1"/>
          <p:nvPr/>
        </p:nvSpPr>
        <p:spPr>
          <a:xfrm>
            <a:off x="838200" y="2740024"/>
            <a:ext cx="2628900" cy="307975"/>
          </a:xfrm>
          <a:prstGeom prst="rect">
            <a:avLst/>
          </a:prstGeom>
          <a:noFill/>
        </p:spPr>
        <p:txBody>
          <a:bodyPr>
            <a:spAutoFit/>
          </a:bodyPr>
          <a:lstStyle/>
          <a:p>
            <a:pPr algn="ctr">
              <a:defRPr/>
            </a:pPr>
            <a:r>
              <a:rPr lang="en-US" sz="1400" b="1" u="none" dirty="0">
                <a:solidFill>
                  <a:srgbClr val="C00000"/>
                </a:solidFill>
                <a:latin typeface="+mn-lt"/>
              </a:rPr>
              <a:t>Impalement hazard</a:t>
            </a:r>
          </a:p>
        </p:txBody>
      </p:sp>
      <p:cxnSp>
        <p:nvCxnSpPr>
          <p:cNvPr id="13" name="Straight Arrow Connector 12">
            <a:extLst>
              <a:ext uri="{FF2B5EF4-FFF2-40B4-BE49-F238E27FC236}">
                <a16:creationId xmlns:a16="http://schemas.microsoft.com/office/drawing/2014/main" id="{B57D1180-1AFA-4028-A8CD-4CDF9B98F5B6}"/>
              </a:ext>
            </a:extLst>
          </p:cNvPr>
          <p:cNvCxnSpPr>
            <a:cxnSpLocks noChangeShapeType="1"/>
          </p:cNvCxnSpPr>
          <p:nvPr/>
        </p:nvCxnSpPr>
        <p:spPr bwMode="auto">
          <a:xfrm>
            <a:off x="2667000" y="3048000"/>
            <a:ext cx="1219200" cy="1728785"/>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pic>
        <p:nvPicPr>
          <p:cNvPr id="14" name="Picture 7">
            <a:extLst>
              <a:ext uri="{FF2B5EF4-FFF2-40B4-BE49-F238E27FC236}">
                <a16:creationId xmlns:a16="http://schemas.microsoft.com/office/drawing/2014/main" id="{54E9ABDA-F661-4B5E-94F7-A5F85FBA09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712" y="1239838"/>
            <a:ext cx="5108575"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Oval 8">
            <a:extLst>
              <a:ext uri="{FF2B5EF4-FFF2-40B4-BE49-F238E27FC236}">
                <a16:creationId xmlns:a16="http://schemas.microsoft.com/office/drawing/2014/main" id="{90592C6F-27B2-487D-8A74-1BED600A9D52}"/>
              </a:ext>
            </a:extLst>
          </p:cNvPr>
          <p:cNvSpPr>
            <a:spLocks noChangeArrowheads="1"/>
          </p:cNvSpPr>
          <p:nvPr/>
        </p:nvSpPr>
        <p:spPr bwMode="auto">
          <a:xfrm>
            <a:off x="4222749" y="4419600"/>
            <a:ext cx="695325" cy="788988"/>
          </a:xfrm>
          <a:prstGeom prst="ellipse">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endParaRPr lang="en-US" altLang="en-US" sz="3600"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1299BA07-3D44-4F76-AD64-36E0A2579E48}"/>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pic>
        <p:nvPicPr>
          <p:cNvPr id="58371" name="Content Placeholder 4">
            <a:extLst>
              <a:ext uri="{FF2B5EF4-FFF2-40B4-BE49-F238E27FC236}">
                <a16:creationId xmlns:a16="http://schemas.microsoft.com/office/drawing/2014/main" id="{093E40DD-7E9D-4CEB-9A1B-0E5D7EE5399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838450" y="1219200"/>
            <a:ext cx="3543300" cy="4724400"/>
          </a:xfrm>
        </p:spPr>
      </p:pic>
      <p:sp>
        <p:nvSpPr>
          <p:cNvPr id="58372" name="Content Placeholder 2">
            <a:extLst>
              <a:ext uri="{FF2B5EF4-FFF2-40B4-BE49-F238E27FC236}">
                <a16:creationId xmlns:a16="http://schemas.microsoft.com/office/drawing/2014/main" id="{44CFAD26-824C-49B0-BD8C-BA4D00BB5A79}"/>
              </a:ext>
            </a:extLst>
          </p:cNvPr>
          <p:cNvSpPr>
            <a:spLocks noGrp="1" noChangeArrowheads="1"/>
          </p:cNvSpPr>
          <p:nvPr>
            <p:ph sz="quarter" idx="10"/>
          </p:nvPr>
        </p:nvSpPr>
        <p:spPr>
          <a:xfrm>
            <a:off x="6553200" y="685800"/>
            <a:ext cx="2133600" cy="381000"/>
          </a:xfrm>
        </p:spPr>
        <p:txBody>
          <a:bodyPr/>
          <a:lstStyle/>
          <a:p>
            <a:r>
              <a:rPr lang="en-US" altLang="en-US"/>
              <a:t>1926.501(b)(1)</a:t>
            </a:r>
          </a:p>
          <a:p>
            <a:endParaRPr lang="en-US" altLang="en-US"/>
          </a:p>
        </p:txBody>
      </p:sp>
      <p:cxnSp>
        <p:nvCxnSpPr>
          <p:cNvPr id="7" name="Straight Arrow Connector 6">
            <a:extLst>
              <a:ext uri="{FF2B5EF4-FFF2-40B4-BE49-F238E27FC236}">
                <a16:creationId xmlns:a16="http://schemas.microsoft.com/office/drawing/2014/main" id="{712DBE4D-5289-4671-8D0D-184F855B2BB6}"/>
              </a:ext>
            </a:extLst>
          </p:cNvPr>
          <p:cNvCxnSpPr>
            <a:cxnSpLocks noChangeShapeType="1"/>
          </p:cNvCxnSpPr>
          <p:nvPr/>
        </p:nvCxnSpPr>
        <p:spPr bwMode="auto">
          <a:xfrm>
            <a:off x="2057400" y="2362200"/>
            <a:ext cx="2286000" cy="9144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8F9DC614-D8EA-41CB-8822-878F044C617F}"/>
              </a:ext>
            </a:extLst>
          </p:cNvPr>
          <p:cNvSpPr txBox="1"/>
          <p:nvPr/>
        </p:nvSpPr>
        <p:spPr>
          <a:xfrm>
            <a:off x="381000" y="1830388"/>
            <a:ext cx="1905000" cy="647700"/>
          </a:xfrm>
          <a:prstGeom prst="rect">
            <a:avLst/>
          </a:prstGeom>
          <a:noFill/>
        </p:spPr>
        <p:txBody>
          <a:bodyPr>
            <a:spAutoFit/>
          </a:bodyPr>
          <a:lstStyle/>
          <a:p>
            <a:pPr algn="ctr">
              <a:defRPr/>
            </a:pPr>
            <a:r>
              <a:rPr lang="en-US" sz="1800" b="1" u="none" dirty="0">
                <a:solidFill>
                  <a:srgbClr val="C00000"/>
                </a:solidFill>
                <a:latin typeface="+mn-lt"/>
              </a:rPr>
              <a:t>Using the top of the ladder</a:t>
            </a:r>
          </a:p>
        </p:txBody>
      </p:sp>
      <p:cxnSp>
        <p:nvCxnSpPr>
          <p:cNvPr id="11" name="Straight Arrow Connector 10">
            <a:extLst>
              <a:ext uri="{FF2B5EF4-FFF2-40B4-BE49-F238E27FC236}">
                <a16:creationId xmlns:a16="http://schemas.microsoft.com/office/drawing/2014/main" id="{38BEACC5-B9F8-4E3A-85BD-E3E1988033DD}"/>
              </a:ext>
            </a:extLst>
          </p:cNvPr>
          <p:cNvCxnSpPr>
            <a:cxnSpLocks noChangeShapeType="1"/>
          </p:cNvCxnSpPr>
          <p:nvPr/>
        </p:nvCxnSpPr>
        <p:spPr bwMode="auto">
          <a:xfrm flipH="1">
            <a:off x="5486400" y="1981200"/>
            <a:ext cx="1524000" cy="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3" name="TextBox 12">
            <a:extLst>
              <a:ext uri="{FF2B5EF4-FFF2-40B4-BE49-F238E27FC236}">
                <a16:creationId xmlns:a16="http://schemas.microsoft.com/office/drawing/2014/main" id="{D74CCE2B-9ED8-4B15-9A7D-31F52A84559C}"/>
              </a:ext>
            </a:extLst>
          </p:cNvPr>
          <p:cNvSpPr txBox="1"/>
          <p:nvPr/>
        </p:nvSpPr>
        <p:spPr>
          <a:xfrm>
            <a:off x="6705600" y="1784350"/>
            <a:ext cx="1905000" cy="369888"/>
          </a:xfrm>
          <a:prstGeom prst="rect">
            <a:avLst/>
          </a:prstGeom>
          <a:noFill/>
        </p:spPr>
        <p:txBody>
          <a:bodyPr>
            <a:spAutoFit/>
          </a:bodyPr>
          <a:lstStyle/>
          <a:p>
            <a:pPr algn="ctr">
              <a:defRPr/>
            </a:pPr>
            <a:r>
              <a:rPr lang="en-US" sz="1800" b="1" u="none" dirty="0">
                <a:solidFill>
                  <a:srgbClr val="C00000"/>
                </a:solidFill>
                <a:latin typeface="+mn-lt"/>
              </a:rPr>
              <a:t>Employee</a:t>
            </a:r>
          </a:p>
        </p:txBody>
      </p:sp>
      <p:sp>
        <p:nvSpPr>
          <p:cNvPr id="58377" name="TextBox 1">
            <a:extLst>
              <a:ext uri="{FF2B5EF4-FFF2-40B4-BE49-F238E27FC236}">
                <a16:creationId xmlns:a16="http://schemas.microsoft.com/office/drawing/2014/main" id="{96528D74-9A1A-4788-A969-F419F5ADCCA3}"/>
              </a:ext>
            </a:extLst>
          </p:cNvPr>
          <p:cNvSpPr txBox="1">
            <a:spLocks noChangeArrowheads="1"/>
          </p:cNvSpPr>
          <p:nvPr/>
        </p:nvSpPr>
        <p:spPr bwMode="auto">
          <a:xfrm>
            <a:off x="5105400" y="123983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D69FE79B-BB5F-4065-B381-68250664FBBF}"/>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pic>
        <p:nvPicPr>
          <p:cNvPr id="60419" name="Content Placeholder 4">
            <a:extLst>
              <a:ext uri="{FF2B5EF4-FFF2-40B4-BE49-F238E27FC236}">
                <a16:creationId xmlns:a16="http://schemas.microsoft.com/office/drawing/2014/main" id="{526FFB14-5FCF-46C5-A48E-98AF524FF18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462087" y="1219200"/>
            <a:ext cx="6296025" cy="4724400"/>
          </a:xfrm>
        </p:spPr>
      </p:pic>
      <p:sp>
        <p:nvSpPr>
          <p:cNvPr id="60420" name="Content Placeholder 2">
            <a:extLst>
              <a:ext uri="{FF2B5EF4-FFF2-40B4-BE49-F238E27FC236}">
                <a16:creationId xmlns:a16="http://schemas.microsoft.com/office/drawing/2014/main" id="{80D01834-781B-4871-8586-E24D0773826E}"/>
              </a:ext>
            </a:extLst>
          </p:cNvPr>
          <p:cNvSpPr>
            <a:spLocks noGrp="1" noChangeArrowheads="1"/>
          </p:cNvSpPr>
          <p:nvPr>
            <p:ph sz="quarter" idx="10"/>
          </p:nvPr>
        </p:nvSpPr>
        <p:spPr>
          <a:xfrm>
            <a:off x="6553200" y="685800"/>
            <a:ext cx="2133600" cy="381000"/>
          </a:xfrm>
        </p:spPr>
        <p:txBody>
          <a:bodyPr/>
          <a:lstStyle/>
          <a:p>
            <a:r>
              <a:rPr lang="en-US" altLang="en-US"/>
              <a:t>1926.501(b)(1)</a:t>
            </a:r>
          </a:p>
          <a:p>
            <a:endParaRPr lang="en-US" altLang="en-US"/>
          </a:p>
        </p:txBody>
      </p:sp>
      <p:cxnSp>
        <p:nvCxnSpPr>
          <p:cNvPr id="7" name="Straight Arrow Connector 6">
            <a:extLst>
              <a:ext uri="{FF2B5EF4-FFF2-40B4-BE49-F238E27FC236}">
                <a16:creationId xmlns:a16="http://schemas.microsoft.com/office/drawing/2014/main" id="{A8D1D1A1-00C2-45CD-B453-2348516449F6}"/>
              </a:ext>
            </a:extLst>
          </p:cNvPr>
          <p:cNvCxnSpPr>
            <a:cxnSpLocks noChangeShapeType="1"/>
          </p:cNvCxnSpPr>
          <p:nvPr/>
        </p:nvCxnSpPr>
        <p:spPr bwMode="auto">
          <a:xfrm flipV="1">
            <a:off x="2895600" y="4090988"/>
            <a:ext cx="152400" cy="1090612"/>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7D1292EC-FEC3-45F2-A94D-C9D46A690851}"/>
              </a:ext>
            </a:extLst>
          </p:cNvPr>
          <p:cNvSpPr txBox="1"/>
          <p:nvPr/>
        </p:nvSpPr>
        <p:spPr>
          <a:xfrm>
            <a:off x="1600200" y="5268913"/>
            <a:ext cx="1905000" cy="369887"/>
          </a:xfrm>
          <a:prstGeom prst="rect">
            <a:avLst/>
          </a:prstGeom>
          <a:noFill/>
        </p:spPr>
        <p:txBody>
          <a:bodyPr>
            <a:spAutoFit/>
          </a:bodyPr>
          <a:lstStyle/>
          <a:p>
            <a:pPr algn="ctr">
              <a:defRPr/>
            </a:pPr>
            <a:r>
              <a:rPr lang="en-US" sz="1800" b="1" u="none" dirty="0">
                <a:solidFill>
                  <a:schemeClr val="bg1"/>
                </a:solidFill>
                <a:latin typeface="+mn-lt"/>
              </a:rPr>
              <a:t>Ladder hazards</a:t>
            </a:r>
          </a:p>
        </p:txBody>
      </p:sp>
      <p:cxnSp>
        <p:nvCxnSpPr>
          <p:cNvPr id="12" name="Straight Arrow Connector 11">
            <a:extLst>
              <a:ext uri="{FF2B5EF4-FFF2-40B4-BE49-F238E27FC236}">
                <a16:creationId xmlns:a16="http://schemas.microsoft.com/office/drawing/2014/main" id="{2C3B31CE-44BB-4063-A177-A741C534F633}"/>
              </a:ext>
            </a:extLst>
          </p:cNvPr>
          <p:cNvCxnSpPr>
            <a:cxnSpLocks noChangeShapeType="1"/>
          </p:cNvCxnSpPr>
          <p:nvPr/>
        </p:nvCxnSpPr>
        <p:spPr bwMode="auto">
          <a:xfrm flipV="1">
            <a:off x="2895600" y="3594100"/>
            <a:ext cx="2339975" cy="15875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13" name="Straight Arrow Connector 12">
            <a:extLst>
              <a:ext uri="{FF2B5EF4-FFF2-40B4-BE49-F238E27FC236}">
                <a16:creationId xmlns:a16="http://schemas.microsoft.com/office/drawing/2014/main" id="{3B25A447-B901-4D93-A11B-E48FBED2EC22}"/>
              </a:ext>
            </a:extLst>
          </p:cNvPr>
          <p:cNvCxnSpPr>
            <a:cxnSpLocks noChangeShapeType="1"/>
          </p:cNvCxnSpPr>
          <p:nvPr/>
        </p:nvCxnSpPr>
        <p:spPr bwMode="auto">
          <a:xfrm flipV="1">
            <a:off x="2895600" y="3581400"/>
            <a:ext cx="4038600" cy="16002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22" name="Straight Arrow Connector 21">
            <a:extLst>
              <a:ext uri="{FF2B5EF4-FFF2-40B4-BE49-F238E27FC236}">
                <a16:creationId xmlns:a16="http://schemas.microsoft.com/office/drawing/2014/main" id="{F9C27DD7-4D46-4F2D-A9F2-1C8F70EBDC0C}"/>
              </a:ext>
            </a:extLst>
          </p:cNvPr>
          <p:cNvCxnSpPr>
            <a:cxnSpLocks noChangeShapeType="1"/>
          </p:cNvCxnSpPr>
          <p:nvPr/>
        </p:nvCxnSpPr>
        <p:spPr bwMode="auto">
          <a:xfrm flipV="1">
            <a:off x="2971800" y="2090738"/>
            <a:ext cx="3216275" cy="3059112"/>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60426" name="TextBox 1">
            <a:extLst>
              <a:ext uri="{FF2B5EF4-FFF2-40B4-BE49-F238E27FC236}">
                <a16:creationId xmlns:a16="http://schemas.microsoft.com/office/drawing/2014/main" id="{9BE8C044-AC77-4AAE-AC07-8C96F6C93EC7}"/>
              </a:ext>
            </a:extLst>
          </p:cNvPr>
          <p:cNvSpPr txBox="1">
            <a:spLocks noChangeArrowheads="1"/>
          </p:cNvSpPr>
          <p:nvPr/>
        </p:nvSpPr>
        <p:spPr bwMode="auto">
          <a:xfrm>
            <a:off x="6705600" y="57435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Title 1">
            <a:extLst>
              <a:ext uri="{FF2B5EF4-FFF2-40B4-BE49-F238E27FC236}">
                <a16:creationId xmlns:a16="http://schemas.microsoft.com/office/drawing/2014/main" id="{31A7BB22-A63B-43EF-B136-F2982E69AA5C}"/>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pic>
        <p:nvPicPr>
          <p:cNvPr id="62466" name="Content Placeholder 10">
            <a:extLst>
              <a:ext uri="{FF2B5EF4-FFF2-40B4-BE49-F238E27FC236}">
                <a16:creationId xmlns:a16="http://schemas.microsoft.com/office/drawing/2014/main" id="{4429C008-5876-463A-9398-1C909CC822C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24000" y="1108075"/>
            <a:ext cx="6202363" cy="4835525"/>
          </a:xfrm>
        </p:spPr>
      </p:pic>
      <p:sp>
        <p:nvSpPr>
          <p:cNvPr id="62468" name="Content Placeholder 2">
            <a:extLst>
              <a:ext uri="{FF2B5EF4-FFF2-40B4-BE49-F238E27FC236}">
                <a16:creationId xmlns:a16="http://schemas.microsoft.com/office/drawing/2014/main" id="{EE316AE5-FFC2-4022-8BAA-76D0BCA30BEF}"/>
              </a:ext>
            </a:extLst>
          </p:cNvPr>
          <p:cNvSpPr>
            <a:spLocks noGrp="1" noChangeArrowheads="1"/>
          </p:cNvSpPr>
          <p:nvPr>
            <p:ph sz="quarter" idx="10"/>
          </p:nvPr>
        </p:nvSpPr>
        <p:spPr>
          <a:xfrm>
            <a:off x="6553200" y="685800"/>
            <a:ext cx="2133600" cy="381000"/>
          </a:xfrm>
        </p:spPr>
        <p:txBody>
          <a:bodyPr/>
          <a:lstStyle/>
          <a:p>
            <a:r>
              <a:rPr lang="en-US" altLang="en-US"/>
              <a:t>1926.501(b)(1)</a:t>
            </a:r>
          </a:p>
          <a:p>
            <a:endParaRPr lang="en-US" altLang="en-US"/>
          </a:p>
        </p:txBody>
      </p:sp>
      <p:cxnSp>
        <p:nvCxnSpPr>
          <p:cNvPr id="7" name="Straight Arrow Connector 6">
            <a:extLst>
              <a:ext uri="{FF2B5EF4-FFF2-40B4-BE49-F238E27FC236}">
                <a16:creationId xmlns:a16="http://schemas.microsoft.com/office/drawing/2014/main" id="{A7071FF9-2BBC-49A2-B9EE-8A8185F1B5D3}"/>
              </a:ext>
            </a:extLst>
          </p:cNvPr>
          <p:cNvCxnSpPr>
            <a:cxnSpLocks noChangeShapeType="1"/>
          </p:cNvCxnSpPr>
          <p:nvPr/>
        </p:nvCxnSpPr>
        <p:spPr bwMode="auto">
          <a:xfrm flipH="1">
            <a:off x="4572000" y="1600200"/>
            <a:ext cx="1752600" cy="58420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D36CE334-1449-4B53-A1AA-A21F2C68185D}"/>
              </a:ext>
            </a:extLst>
          </p:cNvPr>
          <p:cNvSpPr txBox="1"/>
          <p:nvPr/>
        </p:nvSpPr>
        <p:spPr>
          <a:xfrm>
            <a:off x="6019800" y="1212850"/>
            <a:ext cx="1905000" cy="646113"/>
          </a:xfrm>
          <a:prstGeom prst="rect">
            <a:avLst/>
          </a:prstGeom>
          <a:noFill/>
        </p:spPr>
        <p:txBody>
          <a:bodyPr>
            <a:spAutoFit/>
          </a:bodyPr>
          <a:lstStyle/>
          <a:p>
            <a:pPr algn="ctr">
              <a:defRPr/>
            </a:pPr>
            <a:r>
              <a:rPr lang="en-US" sz="1800" b="1" u="none" dirty="0">
                <a:solidFill>
                  <a:srgbClr val="C00000"/>
                </a:solidFill>
                <a:latin typeface="+mn-lt"/>
              </a:rPr>
              <a:t>No eye protection</a:t>
            </a:r>
          </a:p>
        </p:txBody>
      </p:sp>
      <p:sp>
        <p:nvSpPr>
          <p:cNvPr id="62471" name="TextBox 1">
            <a:extLst>
              <a:ext uri="{FF2B5EF4-FFF2-40B4-BE49-F238E27FC236}">
                <a16:creationId xmlns:a16="http://schemas.microsoft.com/office/drawing/2014/main" id="{67B3A975-C2E6-47E0-811C-2A7482C062E9}"/>
              </a:ext>
            </a:extLst>
          </p:cNvPr>
          <p:cNvSpPr txBox="1">
            <a:spLocks noChangeArrowheads="1"/>
          </p:cNvSpPr>
          <p:nvPr/>
        </p:nvSpPr>
        <p:spPr bwMode="auto">
          <a:xfrm>
            <a:off x="2895600" y="573563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0481DA2-8C27-45FC-B621-C50E7BBE69F0}"/>
              </a:ext>
            </a:extLst>
          </p:cNvPr>
          <p:cNvSpPr>
            <a:spLocks noGrp="1" noChangeArrowheads="1"/>
          </p:cNvSpPr>
          <p:nvPr>
            <p:ph type="title"/>
          </p:nvPr>
        </p:nvSpPr>
        <p:spPr/>
        <p:txBody>
          <a:bodyPr/>
          <a:lstStyle/>
          <a:p>
            <a:r>
              <a:rPr lang="en-US" altLang="en-US"/>
              <a:t>Fall Protection</a:t>
            </a:r>
          </a:p>
        </p:txBody>
      </p:sp>
      <p:sp>
        <p:nvSpPr>
          <p:cNvPr id="11267" name="Rectangle 6">
            <a:extLst>
              <a:ext uri="{FF2B5EF4-FFF2-40B4-BE49-F238E27FC236}">
                <a16:creationId xmlns:a16="http://schemas.microsoft.com/office/drawing/2014/main" id="{2235D3A9-1947-430D-ABDF-CED8626C6E62}"/>
              </a:ext>
            </a:extLst>
          </p:cNvPr>
          <p:cNvSpPr>
            <a:spLocks noGrp="1" noChangeArrowheads="1"/>
          </p:cNvSpPr>
          <p:nvPr>
            <p:ph idx="1"/>
          </p:nvPr>
        </p:nvSpPr>
        <p:spPr>
          <a:xfrm>
            <a:off x="533400" y="1146175"/>
            <a:ext cx="8001000" cy="4724400"/>
          </a:xfrm>
        </p:spPr>
        <p:txBody>
          <a:bodyPr/>
          <a:lstStyle/>
          <a:p>
            <a:r>
              <a:rPr lang="en-US" altLang="en-US" sz="2800" b="1" dirty="0"/>
              <a:t>Number 1:</a:t>
            </a:r>
            <a:r>
              <a:rPr lang="en-US" altLang="en-US" sz="2800" b="1" dirty="0">
                <a:cs typeface="Arial" panose="020B0604020202020204" pitchFamily="34" charset="0"/>
              </a:rPr>
              <a:t> </a:t>
            </a:r>
            <a:r>
              <a:rPr lang="en-US" altLang="en-US" sz="2800" b="1" dirty="0"/>
              <a:t>Residential Construction </a:t>
            </a:r>
          </a:p>
          <a:p>
            <a:endParaRPr lang="en-US" altLang="en-US" sz="1000" dirty="0"/>
          </a:p>
          <a:p>
            <a:pPr lvl="1"/>
            <a:r>
              <a:rPr lang="en-US" altLang="en-US" sz="2400" dirty="0"/>
              <a:t>Each employee engaged in residential construction activities 6 feet (1.8 m) or more above lower levels shall be protected</a:t>
            </a:r>
          </a:p>
        </p:txBody>
      </p:sp>
      <p:sp>
        <p:nvSpPr>
          <p:cNvPr id="11268" name="Content Placeholder 1">
            <a:extLst>
              <a:ext uri="{FF2B5EF4-FFF2-40B4-BE49-F238E27FC236}">
                <a16:creationId xmlns:a16="http://schemas.microsoft.com/office/drawing/2014/main" id="{107245AC-6D13-496B-9AE8-67D13F81DBC7}"/>
              </a:ext>
            </a:extLst>
          </p:cNvPr>
          <p:cNvSpPr>
            <a:spLocks noGrp="1" noChangeArrowheads="1"/>
          </p:cNvSpPr>
          <p:nvPr>
            <p:ph sz="quarter" idx="10"/>
          </p:nvPr>
        </p:nvSpPr>
        <p:spPr>
          <a:xfrm>
            <a:off x="6553200" y="685800"/>
            <a:ext cx="2133600" cy="381000"/>
          </a:xfrm>
        </p:spPr>
        <p:txBody>
          <a:bodyPr/>
          <a:lstStyle/>
          <a:p>
            <a:r>
              <a:rPr lang="en-US" altLang="en-US">
                <a:sym typeface="WP MathA"/>
              </a:rPr>
              <a:t>1926.501(b)(13)</a:t>
            </a:r>
          </a:p>
          <a:p>
            <a:endParaRPr lang="en-US" altLang="en-US"/>
          </a:p>
        </p:txBody>
      </p:sp>
      <p:sp>
        <p:nvSpPr>
          <p:cNvPr id="7" name="Rectangle 6">
            <a:extLst>
              <a:ext uri="{FF2B5EF4-FFF2-40B4-BE49-F238E27FC236}">
                <a16:creationId xmlns:a16="http://schemas.microsoft.com/office/drawing/2014/main" id="{A4B2A329-CCDB-4F1B-B0F1-752C48B833EE}"/>
              </a:ext>
            </a:extLst>
          </p:cNvPr>
          <p:cNvSpPr txBox="1">
            <a:spLocks noChangeArrowheads="1"/>
          </p:cNvSpPr>
          <p:nvPr/>
        </p:nvSpPr>
        <p:spPr bwMode="auto">
          <a:xfrm>
            <a:off x="501650" y="2959100"/>
            <a:ext cx="375285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4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000">
                <a:solidFill>
                  <a:schemeClr val="tx1"/>
                </a:solidFill>
                <a:latin typeface="+mn-lt"/>
              </a:defRPr>
            </a:lvl2pPr>
            <a:lvl3pPr marL="1084263" indent="-169863" algn="l" rtl="0" eaLnBrk="0" fontAlgn="base" hangingPunct="0">
              <a:spcBef>
                <a:spcPct val="0"/>
              </a:spcBef>
              <a:spcAft>
                <a:spcPct val="0"/>
              </a:spcAft>
              <a:buClr>
                <a:srgbClr val="012D9A"/>
              </a:buClr>
              <a:buChar char="»"/>
              <a:defRPr sz="18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lvl="2">
              <a:defRPr/>
            </a:pPr>
            <a:r>
              <a:rPr lang="en-US" altLang="en-US" sz="2000" u="none" kern="0" dirty="0"/>
              <a:t>Personal fall arrest system</a:t>
            </a:r>
            <a:endParaRPr lang="en-US" altLang="en-US" sz="2000" b="1" i="1" u="none" kern="0" dirty="0"/>
          </a:p>
          <a:p>
            <a:pPr lvl="1">
              <a:defRPr/>
            </a:pPr>
            <a:endParaRPr lang="en-US" altLang="en-US" u="none" kern="0" dirty="0"/>
          </a:p>
          <a:p>
            <a:pPr lvl="2">
              <a:defRPr/>
            </a:pPr>
            <a:r>
              <a:rPr lang="en-US" altLang="en-US" sz="2000" u="none" kern="0" dirty="0"/>
              <a:t>Guardrail systems</a:t>
            </a:r>
            <a:endParaRPr lang="en-US" altLang="en-US" sz="2000" b="1" i="1" u="none" kern="0" dirty="0"/>
          </a:p>
          <a:p>
            <a:pPr lvl="1">
              <a:defRPr/>
            </a:pPr>
            <a:endParaRPr lang="en-US" altLang="en-US" u="none" kern="0" dirty="0"/>
          </a:p>
          <a:p>
            <a:pPr lvl="2">
              <a:defRPr/>
            </a:pPr>
            <a:r>
              <a:rPr lang="en-US" altLang="en-US" sz="2000" u="none" kern="0" dirty="0"/>
              <a:t>Safety net system</a:t>
            </a:r>
          </a:p>
        </p:txBody>
      </p:sp>
      <p:pic>
        <p:nvPicPr>
          <p:cNvPr id="4" name="Picture 3" descr="A person standing in front of a brick building&#10;&#10;Description automatically generated">
            <a:extLst>
              <a:ext uri="{FF2B5EF4-FFF2-40B4-BE49-F238E27FC236}">
                <a16:creationId xmlns:a16="http://schemas.microsoft.com/office/drawing/2014/main" id="{ECABBD47-8AD3-45DB-A384-61471452A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528828"/>
            <a:ext cx="3324225" cy="337222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0B80D58D-E76F-439B-A208-99E01D93AE85}"/>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sp>
        <p:nvSpPr>
          <p:cNvPr id="64516" name="Content Placeholder 2">
            <a:extLst>
              <a:ext uri="{FF2B5EF4-FFF2-40B4-BE49-F238E27FC236}">
                <a16:creationId xmlns:a16="http://schemas.microsoft.com/office/drawing/2014/main" id="{B9ED2A40-6A28-448A-9A9F-2356D028F09F}"/>
              </a:ext>
            </a:extLst>
          </p:cNvPr>
          <p:cNvSpPr>
            <a:spLocks noGrp="1" noChangeArrowheads="1"/>
          </p:cNvSpPr>
          <p:nvPr>
            <p:ph idx="1"/>
          </p:nvPr>
        </p:nvSpPr>
        <p:spPr>
          <a:xfrm>
            <a:off x="7086600" y="685800"/>
            <a:ext cx="2133600" cy="381000"/>
          </a:xfrm>
        </p:spPr>
        <p:txBody>
          <a:bodyPr/>
          <a:lstStyle/>
          <a:p>
            <a:pPr marL="0" indent="0">
              <a:buNone/>
            </a:pPr>
            <a:r>
              <a:rPr lang="en-US" altLang="en-US" sz="1600" dirty="0"/>
              <a:t>1926.501(b)(1)</a:t>
            </a:r>
          </a:p>
          <a:p>
            <a:endParaRPr lang="en-US" altLang="en-US" dirty="0"/>
          </a:p>
        </p:txBody>
      </p:sp>
      <p:pic>
        <p:nvPicPr>
          <p:cNvPr id="17" name="Picture 16">
            <a:extLst>
              <a:ext uri="{FF2B5EF4-FFF2-40B4-BE49-F238E27FC236}">
                <a16:creationId xmlns:a16="http://schemas.microsoft.com/office/drawing/2014/main" id="{0848F4E2-8E2E-44AB-93A7-D331880E3B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3104" y="1228754"/>
            <a:ext cx="6717792" cy="4712208"/>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FC44D16C-4D0B-45F7-ADB8-5FA7515E78BF}"/>
              </a:ext>
            </a:extLst>
          </p:cNvPr>
          <p:cNvSpPr>
            <a:spLocks noGrp="1" noChangeArrowheads="1"/>
          </p:cNvSpPr>
          <p:nvPr>
            <p:ph type="title"/>
          </p:nvPr>
        </p:nvSpPr>
        <p:spPr>
          <a:xfrm>
            <a:off x="609600" y="457200"/>
            <a:ext cx="7924800" cy="554038"/>
          </a:xfrm>
        </p:spPr>
        <p:txBody>
          <a:bodyPr/>
          <a:lstStyle/>
          <a:p>
            <a:r>
              <a:rPr lang="en-US" altLang="en-US">
                <a:sym typeface="WP MathA"/>
              </a:rPr>
              <a:t>Hazard Recognition</a:t>
            </a:r>
            <a:endParaRPr lang="en-US" altLang="en-US"/>
          </a:p>
        </p:txBody>
      </p:sp>
      <p:pic>
        <p:nvPicPr>
          <p:cNvPr id="66563" name="Content Placeholder 4">
            <a:extLst>
              <a:ext uri="{FF2B5EF4-FFF2-40B4-BE49-F238E27FC236}">
                <a16:creationId xmlns:a16="http://schemas.microsoft.com/office/drawing/2014/main" id="{A97029BD-F4DD-47B4-8C4F-2475215F060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08960" y="2067717"/>
            <a:ext cx="4516967" cy="3387725"/>
          </a:xfrm>
        </p:spPr>
      </p:pic>
      <p:sp>
        <p:nvSpPr>
          <p:cNvPr id="66564" name="Content Placeholder 2">
            <a:extLst>
              <a:ext uri="{FF2B5EF4-FFF2-40B4-BE49-F238E27FC236}">
                <a16:creationId xmlns:a16="http://schemas.microsoft.com/office/drawing/2014/main" id="{9FFFBD7F-A9E8-4AC1-9F8F-101320222EBE}"/>
              </a:ext>
            </a:extLst>
          </p:cNvPr>
          <p:cNvSpPr>
            <a:spLocks noGrp="1" noChangeArrowheads="1"/>
          </p:cNvSpPr>
          <p:nvPr>
            <p:ph sz="quarter" idx="10"/>
          </p:nvPr>
        </p:nvSpPr>
        <p:spPr>
          <a:xfrm>
            <a:off x="6553200" y="685800"/>
            <a:ext cx="2133600" cy="381000"/>
          </a:xfrm>
        </p:spPr>
        <p:txBody>
          <a:bodyPr/>
          <a:lstStyle/>
          <a:p>
            <a:r>
              <a:rPr lang="en-US" altLang="en-US"/>
              <a:t>1926.501(b)(1)</a:t>
            </a:r>
          </a:p>
          <a:p>
            <a:endParaRPr lang="en-US" altLang="en-US"/>
          </a:p>
        </p:txBody>
      </p:sp>
      <p:sp>
        <p:nvSpPr>
          <p:cNvPr id="10" name="TextBox 9">
            <a:extLst>
              <a:ext uri="{FF2B5EF4-FFF2-40B4-BE49-F238E27FC236}">
                <a16:creationId xmlns:a16="http://schemas.microsoft.com/office/drawing/2014/main" id="{102E3CF5-48CF-422D-BFD8-8278F4E84851}"/>
              </a:ext>
            </a:extLst>
          </p:cNvPr>
          <p:cNvSpPr txBox="1"/>
          <p:nvPr/>
        </p:nvSpPr>
        <p:spPr>
          <a:xfrm>
            <a:off x="5905500" y="1224170"/>
            <a:ext cx="2895600" cy="368300"/>
          </a:xfrm>
          <a:prstGeom prst="rect">
            <a:avLst/>
          </a:prstGeom>
          <a:noFill/>
        </p:spPr>
        <p:txBody>
          <a:bodyPr>
            <a:spAutoFit/>
          </a:bodyPr>
          <a:lstStyle/>
          <a:p>
            <a:pPr algn="ctr">
              <a:defRPr/>
            </a:pPr>
            <a:r>
              <a:rPr lang="en-US" sz="1800" b="1" u="none" dirty="0">
                <a:latin typeface="+mn-lt"/>
              </a:rPr>
              <a:t>No ground - bypassed</a:t>
            </a:r>
          </a:p>
        </p:txBody>
      </p:sp>
      <p:pic>
        <p:nvPicPr>
          <p:cNvPr id="66566" name="Picture 5">
            <a:extLst>
              <a:ext uri="{FF2B5EF4-FFF2-40B4-BE49-F238E27FC236}">
                <a16:creationId xmlns:a16="http://schemas.microsoft.com/office/drawing/2014/main" id="{6D0A3DB5-A9D7-4DDB-8621-7942F9CFE3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0234" y="1633537"/>
            <a:ext cx="3464166" cy="425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id="{7E789909-F360-4BDC-A81C-778BD8383450}"/>
              </a:ext>
            </a:extLst>
          </p:cNvPr>
          <p:cNvCxnSpPr>
            <a:cxnSpLocks noChangeShapeType="1"/>
            <a:stCxn id="10" idx="2"/>
          </p:cNvCxnSpPr>
          <p:nvPr/>
        </p:nvCxnSpPr>
        <p:spPr bwMode="auto">
          <a:xfrm flipH="1">
            <a:off x="5791643" y="1592470"/>
            <a:ext cx="1561657" cy="2369930"/>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12" name="Straight Arrow Connector 11">
            <a:extLst>
              <a:ext uri="{FF2B5EF4-FFF2-40B4-BE49-F238E27FC236}">
                <a16:creationId xmlns:a16="http://schemas.microsoft.com/office/drawing/2014/main" id="{B60E9715-6E1C-4EF6-BA98-8F2736E7A8BD}"/>
              </a:ext>
            </a:extLst>
          </p:cNvPr>
          <p:cNvCxnSpPr>
            <a:cxnSpLocks noChangeShapeType="1"/>
          </p:cNvCxnSpPr>
          <p:nvPr/>
        </p:nvCxnSpPr>
        <p:spPr bwMode="auto">
          <a:xfrm>
            <a:off x="1407209" y="2067717"/>
            <a:ext cx="726391" cy="1028332"/>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14" name="TextBox 13">
            <a:extLst>
              <a:ext uri="{FF2B5EF4-FFF2-40B4-BE49-F238E27FC236}">
                <a16:creationId xmlns:a16="http://schemas.microsoft.com/office/drawing/2014/main" id="{581B5C59-D1FF-4E01-9F64-7B2CCEABCFA9}"/>
              </a:ext>
            </a:extLst>
          </p:cNvPr>
          <p:cNvSpPr txBox="1"/>
          <p:nvPr/>
        </p:nvSpPr>
        <p:spPr>
          <a:xfrm>
            <a:off x="-40591" y="1669683"/>
            <a:ext cx="2895600" cy="369887"/>
          </a:xfrm>
          <a:prstGeom prst="rect">
            <a:avLst/>
          </a:prstGeom>
          <a:noFill/>
        </p:spPr>
        <p:txBody>
          <a:bodyPr>
            <a:spAutoFit/>
          </a:bodyPr>
          <a:lstStyle/>
          <a:p>
            <a:pPr algn="ctr">
              <a:defRPr/>
            </a:pPr>
            <a:r>
              <a:rPr lang="en-US" sz="1800" b="1" u="none" dirty="0">
                <a:latin typeface="+mn-lt"/>
              </a:rPr>
              <a:t>Listed and labeled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additive="base">
                                        <p:cTn id="1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725C8-5C9C-48E1-8182-AC75427CD845}"/>
              </a:ext>
            </a:extLst>
          </p:cNvPr>
          <p:cNvSpPr>
            <a:spLocks noGrp="1"/>
          </p:cNvSpPr>
          <p:nvPr>
            <p:ph type="title"/>
          </p:nvPr>
        </p:nvSpPr>
        <p:spPr/>
        <p:txBody>
          <a:bodyPr/>
          <a:lstStyle/>
          <a:p>
            <a:r>
              <a:rPr lang="en-US" dirty="0"/>
              <a:t>Hazard Recognition</a:t>
            </a:r>
          </a:p>
        </p:txBody>
      </p:sp>
      <p:pic>
        <p:nvPicPr>
          <p:cNvPr id="5" name="Content Placeholder 4">
            <a:extLst>
              <a:ext uri="{FF2B5EF4-FFF2-40B4-BE49-F238E27FC236}">
                <a16:creationId xmlns:a16="http://schemas.microsoft.com/office/drawing/2014/main" id="{B7278070-51B9-478D-9B77-849DEAF5818E}"/>
              </a:ext>
            </a:extLst>
          </p:cNvPr>
          <p:cNvPicPr>
            <a:picLocks noGrp="1" noChangeAspect="1"/>
          </p:cNvPicPr>
          <p:nvPr>
            <p:ph idx="1"/>
          </p:nvPr>
        </p:nvPicPr>
        <p:blipFill>
          <a:blip r:embed="rId2"/>
          <a:stretch>
            <a:fillRect/>
          </a:stretch>
        </p:blipFill>
        <p:spPr>
          <a:xfrm>
            <a:off x="3094600" y="1217490"/>
            <a:ext cx="6038849" cy="4831080"/>
          </a:xfrm>
          <a:prstGeom prst="rect">
            <a:avLst/>
          </a:prstGeom>
        </p:spPr>
      </p:pic>
      <p:cxnSp>
        <p:nvCxnSpPr>
          <p:cNvPr id="6" name="Straight Arrow Connector 5">
            <a:extLst>
              <a:ext uri="{FF2B5EF4-FFF2-40B4-BE49-F238E27FC236}">
                <a16:creationId xmlns:a16="http://schemas.microsoft.com/office/drawing/2014/main" id="{2357FBFB-9F7A-4FD6-B353-F407F8BD673E}"/>
              </a:ext>
            </a:extLst>
          </p:cNvPr>
          <p:cNvCxnSpPr>
            <a:cxnSpLocks noChangeShapeType="1"/>
          </p:cNvCxnSpPr>
          <p:nvPr/>
        </p:nvCxnSpPr>
        <p:spPr bwMode="auto">
          <a:xfrm>
            <a:off x="2292062" y="1371600"/>
            <a:ext cx="4899033" cy="1184193"/>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7" name="Straight Arrow Connector 6">
            <a:extLst>
              <a:ext uri="{FF2B5EF4-FFF2-40B4-BE49-F238E27FC236}">
                <a16:creationId xmlns:a16="http://schemas.microsoft.com/office/drawing/2014/main" id="{DA089E11-C90F-4B58-8A25-0FB2B0844DC1}"/>
              </a:ext>
            </a:extLst>
          </p:cNvPr>
          <p:cNvCxnSpPr>
            <a:cxnSpLocks noChangeShapeType="1"/>
          </p:cNvCxnSpPr>
          <p:nvPr/>
        </p:nvCxnSpPr>
        <p:spPr bwMode="auto">
          <a:xfrm>
            <a:off x="2292062" y="1371600"/>
            <a:ext cx="3552545" cy="1567656"/>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8" name="Rectangle 7">
            <a:extLst>
              <a:ext uri="{FF2B5EF4-FFF2-40B4-BE49-F238E27FC236}">
                <a16:creationId xmlns:a16="http://schemas.microsoft.com/office/drawing/2014/main" id="{E72E927A-B776-4EC7-B1D0-7BFD1FD99BDD}"/>
              </a:ext>
            </a:extLst>
          </p:cNvPr>
          <p:cNvSpPr/>
          <p:nvPr/>
        </p:nvSpPr>
        <p:spPr>
          <a:xfrm>
            <a:off x="443953" y="2305615"/>
            <a:ext cx="2608317" cy="2677656"/>
          </a:xfrm>
          <a:prstGeom prst="rect">
            <a:avLst/>
          </a:prstGeom>
        </p:spPr>
        <p:txBody>
          <a:bodyPr wrap="square">
            <a:spAutoFit/>
          </a:bodyPr>
          <a:lstStyle/>
          <a:p>
            <a:pPr marL="285750" indent="-285750">
              <a:buFont typeface="Arial" panose="020B0604020202020204" pitchFamily="34" charset="0"/>
              <a:buChar char="•"/>
            </a:pPr>
            <a:r>
              <a:rPr lang="en-US" sz="2800" b="1" u="none" dirty="0">
                <a:latin typeface="+mj-lt"/>
              </a:rPr>
              <a:t>No fall protection</a:t>
            </a:r>
          </a:p>
          <a:p>
            <a:pPr marL="285750" indent="-285750">
              <a:buFont typeface="Arial" panose="020B0604020202020204" pitchFamily="34" charset="0"/>
              <a:buChar char="•"/>
            </a:pPr>
            <a:endParaRPr lang="en-US" sz="2800" b="1" u="none" dirty="0">
              <a:latin typeface="+mj-lt"/>
            </a:endParaRPr>
          </a:p>
          <a:p>
            <a:pPr marL="285750" indent="-285750">
              <a:buFont typeface="Arial" panose="020B0604020202020204" pitchFamily="34" charset="0"/>
              <a:buChar char="•"/>
            </a:pPr>
            <a:r>
              <a:rPr lang="en-US" sz="2800" b="1" u="none" dirty="0">
                <a:latin typeface="+mj-lt"/>
              </a:rPr>
              <a:t>EEs &gt; 20 ft above ground</a:t>
            </a:r>
            <a:endParaRPr lang="en-US" sz="2800" dirty="0">
              <a:latin typeface="+mj-lt"/>
            </a:endParaRPr>
          </a:p>
        </p:txBody>
      </p:sp>
    </p:spTree>
    <p:extLst>
      <p:ext uri="{BB962C8B-B14F-4D97-AF65-F5344CB8AC3E}">
        <p14:creationId xmlns:p14="http://schemas.microsoft.com/office/powerpoint/2010/main" val="38622558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1000"/>
                                        <p:tgtEl>
                                          <p:spTgt spid="8">
                                            <p:txEl>
                                              <p:pRg st="0" end="0"/>
                                            </p:txEl>
                                          </p:spTgt>
                                        </p:tgtEl>
                                      </p:cBhvr>
                                    </p:animEffect>
                                    <p:anim calcmode="lin" valueType="num">
                                      <p:cBhvr>
                                        <p:cTn id="1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1000"/>
                                        <p:tgtEl>
                                          <p:spTgt spid="8">
                                            <p:txEl>
                                              <p:pRg st="2" end="2"/>
                                            </p:txEl>
                                          </p:spTgt>
                                        </p:tgtEl>
                                      </p:cBhvr>
                                    </p:animEffect>
                                    <p:anim calcmode="lin" valueType="num">
                                      <p:cBhvr>
                                        <p:cTn id="2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B92D1-F2E1-40C4-9823-01110BECF735}"/>
              </a:ext>
            </a:extLst>
          </p:cNvPr>
          <p:cNvSpPr>
            <a:spLocks noGrp="1"/>
          </p:cNvSpPr>
          <p:nvPr>
            <p:ph type="title"/>
          </p:nvPr>
        </p:nvSpPr>
        <p:spPr/>
        <p:txBody>
          <a:bodyPr/>
          <a:lstStyle/>
          <a:p>
            <a:r>
              <a:rPr lang="en-US" dirty="0"/>
              <a:t>Hazard Recognition</a:t>
            </a:r>
          </a:p>
        </p:txBody>
      </p:sp>
      <p:pic>
        <p:nvPicPr>
          <p:cNvPr id="5" name="Content Placeholder 4">
            <a:extLst>
              <a:ext uri="{FF2B5EF4-FFF2-40B4-BE49-F238E27FC236}">
                <a16:creationId xmlns:a16="http://schemas.microsoft.com/office/drawing/2014/main" id="{855EC21F-1CED-476B-B9A0-C0987E065A45}"/>
              </a:ext>
            </a:extLst>
          </p:cNvPr>
          <p:cNvPicPr>
            <a:picLocks noGrp="1" noChangeAspect="1"/>
          </p:cNvPicPr>
          <p:nvPr>
            <p:ph idx="1"/>
          </p:nvPr>
        </p:nvPicPr>
        <p:blipFill>
          <a:blip r:embed="rId2"/>
          <a:stretch>
            <a:fillRect/>
          </a:stretch>
        </p:blipFill>
        <p:spPr>
          <a:xfrm>
            <a:off x="2924238" y="1235075"/>
            <a:ext cx="6209211" cy="4724400"/>
          </a:xfrm>
          <a:prstGeom prst="rect">
            <a:avLst/>
          </a:prstGeom>
        </p:spPr>
      </p:pic>
      <p:cxnSp>
        <p:nvCxnSpPr>
          <p:cNvPr id="6" name="Straight Arrow Connector 5">
            <a:extLst>
              <a:ext uri="{FF2B5EF4-FFF2-40B4-BE49-F238E27FC236}">
                <a16:creationId xmlns:a16="http://schemas.microsoft.com/office/drawing/2014/main" id="{2C922635-BBE5-4162-AACD-3359021C93EB}"/>
              </a:ext>
            </a:extLst>
          </p:cNvPr>
          <p:cNvCxnSpPr>
            <a:cxnSpLocks noChangeShapeType="1"/>
          </p:cNvCxnSpPr>
          <p:nvPr/>
        </p:nvCxnSpPr>
        <p:spPr bwMode="auto">
          <a:xfrm>
            <a:off x="2362200" y="2620587"/>
            <a:ext cx="1752600" cy="427413"/>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7" name="Straight Arrow Connector 6">
            <a:extLst>
              <a:ext uri="{FF2B5EF4-FFF2-40B4-BE49-F238E27FC236}">
                <a16:creationId xmlns:a16="http://schemas.microsoft.com/office/drawing/2014/main" id="{DA333CF5-508E-43E8-A9ED-A82528CBD52F}"/>
              </a:ext>
            </a:extLst>
          </p:cNvPr>
          <p:cNvCxnSpPr>
            <a:cxnSpLocks noChangeShapeType="1"/>
          </p:cNvCxnSpPr>
          <p:nvPr/>
        </p:nvCxnSpPr>
        <p:spPr bwMode="auto">
          <a:xfrm flipV="1">
            <a:off x="2743200" y="3596791"/>
            <a:ext cx="2971800" cy="441809"/>
          </a:xfrm>
          <a:prstGeom prst="straightConnector1">
            <a:avLst/>
          </a:prstGeom>
          <a:noFill/>
          <a:ln w="5715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9" name="Rectangle 8">
            <a:extLst>
              <a:ext uri="{FF2B5EF4-FFF2-40B4-BE49-F238E27FC236}">
                <a16:creationId xmlns:a16="http://schemas.microsoft.com/office/drawing/2014/main" id="{DF9641DA-9DDA-4153-BDE0-7AFF8B93E633}"/>
              </a:ext>
            </a:extLst>
          </p:cNvPr>
          <p:cNvSpPr/>
          <p:nvPr/>
        </p:nvSpPr>
        <p:spPr>
          <a:xfrm>
            <a:off x="309822" y="1874728"/>
            <a:ext cx="2689110" cy="3539430"/>
          </a:xfrm>
          <a:prstGeom prst="rect">
            <a:avLst/>
          </a:prstGeom>
        </p:spPr>
        <p:txBody>
          <a:bodyPr wrap="square">
            <a:spAutoFit/>
          </a:bodyPr>
          <a:lstStyle/>
          <a:p>
            <a:pPr marL="285750" indent="-285750">
              <a:buFont typeface="Arial" panose="020B0604020202020204" pitchFamily="34" charset="0"/>
              <a:buChar char="•"/>
            </a:pPr>
            <a:r>
              <a:rPr lang="en-US" sz="2800" b="1" u="none" dirty="0">
                <a:latin typeface="+mn-lt"/>
              </a:rPr>
              <a:t>No fall protection</a:t>
            </a:r>
          </a:p>
          <a:p>
            <a:pPr marL="742950" lvl="1" indent="-285750">
              <a:buFont typeface="Arial" panose="020B0604020202020204" pitchFamily="34" charset="0"/>
              <a:buChar char="•"/>
            </a:pPr>
            <a:r>
              <a:rPr lang="en-US" sz="2800" b="1" u="none" dirty="0">
                <a:latin typeface="+mn-lt"/>
              </a:rPr>
              <a:t>EE &gt; 6 ft</a:t>
            </a:r>
          </a:p>
          <a:p>
            <a:pPr marL="285750" indent="-285750">
              <a:buFont typeface="Arial" panose="020B0604020202020204" pitchFamily="34" charset="0"/>
              <a:buChar char="•"/>
            </a:pPr>
            <a:endParaRPr lang="en-US" sz="2800" b="1" u="none" dirty="0">
              <a:latin typeface="+mn-lt"/>
            </a:endParaRPr>
          </a:p>
          <a:p>
            <a:pPr marL="285750" indent="-285750">
              <a:buFont typeface="Arial" panose="020B0604020202020204" pitchFamily="34" charset="0"/>
              <a:buChar char="•"/>
            </a:pPr>
            <a:r>
              <a:rPr lang="en-US" sz="2800" b="1" u="none" dirty="0">
                <a:latin typeface="+mn-lt"/>
              </a:rPr>
              <a:t>Ladder – at least one hand must grasp</a:t>
            </a:r>
          </a:p>
        </p:txBody>
      </p:sp>
    </p:spTree>
    <p:extLst>
      <p:ext uri="{BB962C8B-B14F-4D97-AF65-F5344CB8AC3E}">
        <p14:creationId xmlns:p14="http://schemas.microsoft.com/office/powerpoint/2010/main" val="14337837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1000"/>
                                        <p:tgtEl>
                                          <p:spTgt spid="9">
                                            <p:txEl>
                                              <p:pRg st="1" end="1"/>
                                            </p:txEl>
                                          </p:spTgt>
                                        </p:tgtEl>
                                      </p:cBhvr>
                                    </p:animEffect>
                                    <p:anim calcmode="lin" valueType="num">
                                      <p:cBhvr>
                                        <p:cTn id="1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fade">
                                      <p:cBhvr>
                                        <p:cTn id="24" dur="1000"/>
                                        <p:tgtEl>
                                          <p:spTgt spid="9">
                                            <p:txEl>
                                              <p:pRg st="3" end="3"/>
                                            </p:txEl>
                                          </p:spTgt>
                                        </p:tgtEl>
                                      </p:cBhvr>
                                    </p:animEffect>
                                    <p:anim calcmode="lin" valueType="num">
                                      <p:cBhvr>
                                        <p:cTn id="2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FBB467A4-B747-4E92-89C9-FE5E55BCA66D}"/>
              </a:ext>
            </a:extLst>
          </p:cNvPr>
          <p:cNvSpPr>
            <a:spLocks noGrp="1" noChangeArrowheads="1"/>
          </p:cNvSpPr>
          <p:nvPr>
            <p:ph type="title"/>
          </p:nvPr>
        </p:nvSpPr>
        <p:spPr/>
        <p:txBody>
          <a:bodyPr/>
          <a:lstStyle/>
          <a:p>
            <a:r>
              <a:rPr lang="en-US" altLang="en-US"/>
              <a:t>Summary</a:t>
            </a:r>
          </a:p>
        </p:txBody>
      </p:sp>
      <p:sp>
        <p:nvSpPr>
          <p:cNvPr id="68611" name="Content Placeholder 2">
            <a:extLst>
              <a:ext uri="{FF2B5EF4-FFF2-40B4-BE49-F238E27FC236}">
                <a16:creationId xmlns:a16="http://schemas.microsoft.com/office/drawing/2014/main" id="{3F5D5877-6F6B-4600-9365-4C3A14EEB8D3}"/>
              </a:ext>
            </a:extLst>
          </p:cNvPr>
          <p:cNvSpPr>
            <a:spLocks noGrp="1" noChangeArrowheads="1"/>
          </p:cNvSpPr>
          <p:nvPr>
            <p:ph idx="1"/>
          </p:nvPr>
        </p:nvSpPr>
        <p:spPr>
          <a:xfrm>
            <a:off x="533400" y="1295400"/>
            <a:ext cx="8001000" cy="4724400"/>
          </a:xfrm>
        </p:spPr>
        <p:txBody>
          <a:bodyPr/>
          <a:lstStyle/>
          <a:p>
            <a:r>
              <a:rPr lang="en-US" altLang="en-US" sz="2800" dirty="0"/>
              <a:t>In this course, we discussed the </a:t>
            </a:r>
            <a:r>
              <a:rPr lang="en-US" altLang="en-US" sz="2800" b="1" dirty="0"/>
              <a:t>Top Ten</a:t>
            </a:r>
            <a:r>
              <a:rPr lang="en-US" altLang="en-US" sz="2800" dirty="0"/>
              <a:t> most frequently cited </a:t>
            </a:r>
            <a:r>
              <a:rPr lang="en-US" altLang="en-US" sz="2800" b="1" dirty="0"/>
              <a:t>serious</a:t>
            </a:r>
            <a:r>
              <a:rPr lang="en-US" altLang="en-US" sz="2800" dirty="0"/>
              <a:t> Construction Industry violations for FFY 2019</a:t>
            </a:r>
          </a:p>
          <a:p>
            <a:endParaRPr lang="en-US" altLang="en-US" sz="2800" dirty="0">
              <a:sym typeface="WP MathA"/>
            </a:endParaRPr>
          </a:p>
          <a:p>
            <a:r>
              <a:rPr lang="en-US" altLang="en-US" sz="2800" dirty="0">
                <a:sym typeface="WP MathA"/>
              </a:rPr>
              <a:t>You should now understand and be able to identify hazards associated with the Top Ten most cited serious OSH violations in the Construction Industry </a:t>
            </a:r>
          </a:p>
          <a:p>
            <a:pPr>
              <a:buFont typeface="Wingdings" panose="05000000000000000000" pitchFamily="2" charset="2"/>
              <a:buNone/>
            </a:pPr>
            <a:endParaRPr lang="en-US" altLang="en-US" sz="2800" b="1" dirty="0"/>
          </a:p>
          <a:p>
            <a:endParaRPr lang="en-US" altLang="en-US" b="1" dirty="0"/>
          </a:p>
          <a:p>
            <a:pPr lvl="1"/>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8B44F21D-3B08-478E-A8A1-1BD6F66D5D8F}"/>
              </a:ext>
            </a:extLst>
          </p:cNvPr>
          <p:cNvSpPr>
            <a:spLocks noGrp="1" noChangeArrowheads="1"/>
          </p:cNvSpPr>
          <p:nvPr>
            <p:ph type="title"/>
          </p:nvPr>
        </p:nvSpPr>
        <p:spPr>
          <a:xfrm>
            <a:off x="533400" y="457200"/>
            <a:ext cx="8305800" cy="549275"/>
          </a:xfrm>
        </p:spPr>
        <p:txBody>
          <a:bodyPr/>
          <a:lstStyle/>
          <a:p>
            <a:r>
              <a:rPr lang="en-US" altLang="en-US"/>
              <a:t>Thank You For Attending!</a:t>
            </a:r>
          </a:p>
        </p:txBody>
      </p:sp>
      <p:sp>
        <p:nvSpPr>
          <p:cNvPr id="70659" name="Rectangle 3">
            <a:extLst>
              <a:ext uri="{FF2B5EF4-FFF2-40B4-BE49-F238E27FC236}">
                <a16:creationId xmlns:a16="http://schemas.microsoft.com/office/drawing/2014/main" id="{92203D0C-A915-447D-ADEE-3E2E38815ADA}"/>
              </a:ext>
            </a:extLst>
          </p:cNvPr>
          <p:cNvSpPr>
            <a:spLocks noGrp="1" noChangeArrowheads="1"/>
          </p:cNvSpPr>
          <p:nvPr>
            <p:ph idx="1"/>
          </p:nvPr>
        </p:nvSpPr>
        <p:spPr>
          <a:xfrm>
            <a:off x="1428750" y="1531938"/>
            <a:ext cx="6705600" cy="838200"/>
          </a:xfrm>
        </p:spPr>
        <p:txBody>
          <a:bodyPr/>
          <a:lstStyle/>
          <a:p>
            <a:pPr algn="ctr">
              <a:buFont typeface="Wingdings" panose="05000000000000000000" pitchFamily="2" charset="2"/>
              <a:buNone/>
            </a:pPr>
            <a:r>
              <a:rPr lang="en-US" altLang="en-US" sz="6000">
                <a:solidFill>
                  <a:srgbClr val="000000"/>
                </a:solidFill>
              </a:rPr>
              <a:t>Final Questions?</a:t>
            </a:r>
            <a:endParaRPr lang="en-US" altLang="en-US" sz="6000"/>
          </a:p>
        </p:txBody>
      </p:sp>
      <p:sp>
        <p:nvSpPr>
          <p:cNvPr id="87044" name="Text Box 5">
            <a:extLst>
              <a:ext uri="{FF2B5EF4-FFF2-40B4-BE49-F238E27FC236}">
                <a16:creationId xmlns:a16="http://schemas.microsoft.com/office/drawing/2014/main" id="{CA441E9A-3EEC-4ACF-B178-54DB0BD92DC6}"/>
              </a:ext>
            </a:extLst>
          </p:cNvPr>
          <p:cNvSpPr txBox="1">
            <a:spLocks noChangeArrowheads="1"/>
          </p:cNvSpPr>
          <p:nvPr/>
        </p:nvSpPr>
        <p:spPr bwMode="auto">
          <a:xfrm>
            <a:off x="1428750" y="2667000"/>
            <a:ext cx="6477000" cy="3108325"/>
          </a:xfrm>
          <a:prstGeom prst="rect">
            <a:avLst/>
          </a:prstGeom>
          <a:noFill/>
          <a:ln w="12700">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lgn="ctr">
              <a:defRPr/>
            </a:pPr>
            <a:endParaRPr lang="en-US" altLang="en-US" sz="2800" b="1" u="none" dirty="0">
              <a:solidFill>
                <a:srgbClr val="FF0000"/>
              </a:solidFill>
              <a:latin typeface="Arial" panose="020B0604020202020204" pitchFamily="34" charset="0"/>
            </a:endParaRPr>
          </a:p>
          <a:p>
            <a:pPr algn="ctr">
              <a:defRPr/>
            </a:pPr>
            <a:r>
              <a:rPr lang="en-US" altLang="en-US" sz="2800" b="1" u="none" dirty="0">
                <a:solidFill>
                  <a:srgbClr val="008000"/>
                </a:solidFill>
                <a:latin typeface="Arial" panose="020B0604020202020204" pitchFamily="34" charset="0"/>
              </a:rPr>
              <a:t>1-800-NC-LABOR</a:t>
            </a:r>
          </a:p>
          <a:p>
            <a:pPr algn="ctr">
              <a:defRPr/>
            </a:pPr>
            <a:endParaRPr lang="en-US" altLang="en-US" sz="2800" i="1" u="none" dirty="0">
              <a:latin typeface="Arial" panose="020B0604020202020204" pitchFamily="34" charset="0"/>
            </a:endParaRPr>
          </a:p>
          <a:p>
            <a:pPr algn="ctr">
              <a:defRPr/>
            </a:pPr>
            <a:r>
              <a:rPr lang="en-US" altLang="en-US" sz="2800" i="1" u="none" dirty="0">
                <a:latin typeface="Arial" panose="020B0604020202020204" pitchFamily="34" charset="0"/>
              </a:rPr>
              <a:t>(1-800-625-2267)</a:t>
            </a:r>
          </a:p>
          <a:p>
            <a:pPr algn="ctr">
              <a:defRPr/>
            </a:pPr>
            <a:endParaRPr lang="en-US" altLang="en-US" sz="2800" b="1" u="none" dirty="0">
              <a:latin typeface="Arial" panose="020B0604020202020204" pitchFamily="34" charset="0"/>
            </a:endParaRPr>
          </a:p>
          <a:p>
            <a:pPr algn="ctr">
              <a:defRPr/>
            </a:pPr>
            <a:r>
              <a:rPr lang="en-US" altLang="en-US" sz="2800" b="1" u="none" dirty="0">
                <a:solidFill>
                  <a:schemeClr val="tx2">
                    <a:lumMod val="75000"/>
                  </a:schemeClr>
                </a:solidFill>
                <a:latin typeface="Arial" panose="020B0604020202020204" pitchFamily="34" charset="0"/>
              </a:rPr>
              <a:t>www.labor.nc.gov</a:t>
            </a:r>
          </a:p>
          <a:p>
            <a:pPr algn="ctr">
              <a:defRPr/>
            </a:pPr>
            <a:endParaRPr lang="en-US" altLang="en-US" sz="2800" u="none" dirty="0">
              <a:latin typeface="Arial" panose="020B0604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A267D524-A789-4B6A-9E87-CF735140A14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2870200" y="1970088"/>
            <a:ext cx="5480050" cy="3938587"/>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3315" name="Rectangle 2">
            <a:extLst>
              <a:ext uri="{FF2B5EF4-FFF2-40B4-BE49-F238E27FC236}">
                <a16:creationId xmlns:a16="http://schemas.microsoft.com/office/drawing/2014/main" id="{840E3114-8FB5-433A-A2E8-FF61FBCD41A7}"/>
              </a:ext>
            </a:extLst>
          </p:cNvPr>
          <p:cNvSpPr>
            <a:spLocks noGrp="1" noChangeArrowheads="1"/>
          </p:cNvSpPr>
          <p:nvPr>
            <p:ph type="title"/>
          </p:nvPr>
        </p:nvSpPr>
        <p:spPr/>
        <p:txBody>
          <a:bodyPr/>
          <a:lstStyle/>
          <a:p>
            <a:r>
              <a:rPr lang="en-US" altLang="en-US"/>
              <a:t>Fall Protection</a:t>
            </a:r>
          </a:p>
        </p:txBody>
      </p:sp>
      <p:sp>
        <p:nvSpPr>
          <p:cNvPr id="13316" name="Rectangle 8">
            <a:extLst>
              <a:ext uri="{FF2B5EF4-FFF2-40B4-BE49-F238E27FC236}">
                <a16:creationId xmlns:a16="http://schemas.microsoft.com/office/drawing/2014/main" id="{5CEC97DA-6D83-4B64-B121-5EBE2013A331}"/>
              </a:ext>
            </a:extLst>
          </p:cNvPr>
          <p:cNvSpPr>
            <a:spLocks noGrp="1" noChangeArrowheads="1"/>
          </p:cNvSpPr>
          <p:nvPr>
            <p:ph idx="1"/>
          </p:nvPr>
        </p:nvSpPr>
        <p:spPr>
          <a:xfrm>
            <a:off x="533400" y="1219200"/>
            <a:ext cx="5076825" cy="4724400"/>
          </a:xfrm>
        </p:spPr>
        <p:txBody>
          <a:bodyPr/>
          <a:lstStyle/>
          <a:p>
            <a:pPr marL="0" indent="0">
              <a:buFont typeface="Wingdings" panose="05000000000000000000" pitchFamily="2" charset="2"/>
              <a:buNone/>
            </a:pPr>
            <a:r>
              <a:rPr lang="en-US" altLang="en-US" sz="2800" b="1"/>
              <a:t>Do they have fall protection?</a:t>
            </a:r>
          </a:p>
        </p:txBody>
      </p:sp>
      <p:sp>
        <p:nvSpPr>
          <p:cNvPr id="13317" name="Content Placeholder 1">
            <a:extLst>
              <a:ext uri="{FF2B5EF4-FFF2-40B4-BE49-F238E27FC236}">
                <a16:creationId xmlns:a16="http://schemas.microsoft.com/office/drawing/2014/main" id="{6CC710BB-14E3-400E-B667-E5E294DAD1EA}"/>
              </a:ext>
            </a:extLst>
          </p:cNvPr>
          <p:cNvSpPr>
            <a:spLocks noGrp="1" noChangeArrowheads="1"/>
          </p:cNvSpPr>
          <p:nvPr>
            <p:ph sz="quarter" idx="10"/>
          </p:nvPr>
        </p:nvSpPr>
        <p:spPr>
          <a:xfrm>
            <a:off x="6553200" y="685800"/>
            <a:ext cx="2133600" cy="381000"/>
          </a:xfrm>
        </p:spPr>
        <p:txBody>
          <a:bodyPr/>
          <a:lstStyle/>
          <a:p>
            <a:r>
              <a:rPr lang="en-US" altLang="en-US">
                <a:sym typeface="WP MathA"/>
              </a:rPr>
              <a:t>1926.501(b)(13)</a:t>
            </a:r>
          </a:p>
          <a:p>
            <a:endParaRPr lang="en-US" altLang="en-US"/>
          </a:p>
        </p:txBody>
      </p:sp>
      <p:sp>
        <p:nvSpPr>
          <p:cNvPr id="12292" name="Line 9">
            <a:extLst>
              <a:ext uri="{FF2B5EF4-FFF2-40B4-BE49-F238E27FC236}">
                <a16:creationId xmlns:a16="http://schemas.microsoft.com/office/drawing/2014/main" id="{FD42CCD1-0CB5-48BD-B316-571D1AD25A80}"/>
              </a:ext>
            </a:extLst>
          </p:cNvPr>
          <p:cNvSpPr>
            <a:spLocks noChangeShapeType="1"/>
          </p:cNvSpPr>
          <p:nvPr/>
        </p:nvSpPr>
        <p:spPr bwMode="auto">
          <a:xfrm>
            <a:off x="1885950" y="1790700"/>
            <a:ext cx="2724150" cy="1485900"/>
          </a:xfrm>
          <a:prstGeom prst="line">
            <a:avLst/>
          </a:prstGeom>
          <a:noFill/>
          <a:ln w="38100">
            <a:solidFill>
              <a:srgbClr val="FF0000"/>
            </a:solidFill>
            <a:round/>
            <a:headEnd type="none" w="sm" len="sm"/>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2293" name="Line 9">
            <a:extLst>
              <a:ext uri="{FF2B5EF4-FFF2-40B4-BE49-F238E27FC236}">
                <a16:creationId xmlns:a16="http://schemas.microsoft.com/office/drawing/2014/main" id="{9396D36A-26B8-4DA7-A51D-65660D47C47B}"/>
              </a:ext>
            </a:extLst>
          </p:cNvPr>
          <p:cNvSpPr>
            <a:spLocks noChangeShapeType="1"/>
          </p:cNvSpPr>
          <p:nvPr/>
        </p:nvSpPr>
        <p:spPr bwMode="auto">
          <a:xfrm>
            <a:off x="1866900" y="1790700"/>
            <a:ext cx="3943350" cy="1485900"/>
          </a:xfrm>
          <a:prstGeom prst="line">
            <a:avLst/>
          </a:prstGeom>
          <a:noFill/>
          <a:ln w="38100">
            <a:solidFill>
              <a:srgbClr val="FF0000"/>
            </a:solidFill>
            <a:round/>
            <a:headEnd type="none" w="sm" len="sm"/>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3320" name="TextBox 1">
            <a:extLst>
              <a:ext uri="{FF2B5EF4-FFF2-40B4-BE49-F238E27FC236}">
                <a16:creationId xmlns:a16="http://schemas.microsoft.com/office/drawing/2014/main" id="{A653573E-4530-4771-9344-C5FF1E3F28EC}"/>
              </a:ext>
            </a:extLst>
          </p:cNvPr>
          <p:cNvSpPr txBox="1">
            <a:spLocks noChangeArrowheads="1"/>
          </p:cNvSpPr>
          <p:nvPr/>
        </p:nvSpPr>
        <p:spPr bwMode="auto">
          <a:xfrm>
            <a:off x="3314700" y="5730875"/>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fade">
                                      <p:cBhvr>
                                        <p:cTn id="7" dur="500"/>
                                        <p:tgtEl>
                                          <p:spTgt spid="12293"/>
                                        </p:tgtEl>
                                      </p:cBhvr>
                                    </p:animEffect>
                                  </p:childTnLst>
                                </p:cTn>
                              </p:par>
                              <p:par>
                                <p:cTn id="8" presetID="10" presetClass="entr" presetSubtype="0" fill="hold" nodeType="withEffect">
                                  <p:stCondLst>
                                    <p:cond delay="0"/>
                                  </p:stCondLst>
                                  <p:childTnLst>
                                    <p:set>
                                      <p:cBhvr>
                                        <p:cTn id="9" dur="1" fill="hold">
                                          <p:stCondLst>
                                            <p:cond delay="0"/>
                                          </p:stCondLst>
                                        </p:cTn>
                                        <p:tgtEl>
                                          <p:spTgt spid="12292"/>
                                        </p:tgtEl>
                                        <p:attrNameLst>
                                          <p:attrName>style.visibility</p:attrName>
                                        </p:attrNameLst>
                                      </p:cBhvr>
                                      <p:to>
                                        <p:strVal val="visible"/>
                                      </p:to>
                                    </p:set>
                                    <p:animEffect transition="in" filter="fade">
                                      <p:cBhvr>
                                        <p:cTn id="10"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tanding in front of a brick building&#10;&#10;Description automatically generated">
            <a:extLst>
              <a:ext uri="{FF2B5EF4-FFF2-40B4-BE49-F238E27FC236}">
                <a16:creationId xmlns:a16="http://schemas.microsoft.com/office/drawing/2014/main" id="{59CDCEE0-24DE-46F5-97D0-A4C885016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3257516"/>
            <a:ext cx="2667000" cy="2705512"/>
          </a:xfrm>
          <a:prstGeom prst="rect">
            <a:avLst/>
          </a:prstGeom>
        </p:spPr>
      </p:pic>
      <p:sp>
        <p:nvSpPr>
          <p:cNvPr id="19458" name="Rectangle 2">
            <a:extLst>
              <a:ext uri="{FF2B5EF4-FFF2-40B4-BE49-F238E27FC236}">
                <a16:creationId xmlns:a16="http://schemas.microsoft.com/office/drawing/2014/main" id="{C1BF91BE-0B95-434C-A378-8BDF51F4AAD1}"/>
              </a:ext>
            </a:extLst>
          </p:cNvPr>
          <p:cNvSpPr>
            <a:spLocks noGrp="1" noChangeArrowheads="1"/>
          </p:cNvSpPr>
          <p:nvPr>
            <p:ph type="title"/>
          </p:nvPr>
        </p:nvSpPr>
        <p:spPr>
          <a:xfrm>
            <a:off x="609600" y="517525"/>
            <a:ext cx="7924800" cy="549275"/>
          </a:xfrm>
        </p:spPr>
        <p:txBody>
          <a:bodyPr/>
          <a:lstStyle/>
          <a:p>
            <a:r>
              <a:rPr lang="en-US" altLang="en-US" sz="3400"/>
              <a:t>Personal Protective Equipment</a:t>
            </a:r>
          </a:p>
        </p:txBody>
      </p:sp>
      <p:sp>
        <p:nvSpPr>
          <p:cNvPr id="19459" name="Rectangle 6">
            <a:extLst>
              <a:ext uri="{FF2B5EF4-FFF2-40B4-BE49-F238E27FC236}">
                <a16:creationId xmlns:a16="http://schemas.microsoft.com/office/drawing/2014/main" id="{3798A2E0-5E5A-4BAA-850B-A41E7EEF0601}"/>
              </a:ext>
            </a:extLst>
          </p:cNvPr>
          <p:cNvSpPr>
            <a:spLocks noGrp="1" noChangeArrowheads="1"/>
          </p:cNvSpPr>
          <p:nvPr>
            <p:ph idx="1"/>
          </p:nvPr>
        </p:nvSpPr>
        <p:spPr>
          <a:xfrm>
            <a:off x="533400" y="1143000"/>
            <a:ext cx="8001000" cy="3962400"/>
          </a:xfrm>
        </p:spPr>
        <p:txBody>
          <a:bodyPr/>
          <a:lstStyle/>
          <a:p>
            <a:r>
              <a:rPr lang="en-US" altLang="en-US" sz="2800" b="1" dirty="0"/>
              <a:t>Number 2: E</a:t>
            </a:r>
            <a:r>
              <a:rPr lang="en-US" altLang="en-US" sz="2800" b="1" dirty="0">
                <a:sym typeface="WP MathA"/>
              </a:rPr>
              <a:t>ye and Face Protection - General Requirements</a:t>
            </a:r>
          </a:p>
          <a:p>
            <a:endParaRPr lang="en-US" altLang="en-US" sz="800" dirty="0">
              <a:sym typeface="WP MathA"/>
            </a:endParaRPr>
          </a:p>
          <a:p>
            <a:pPr lvl="1"/>
            <a:r>
              <a:rPr lang="en-US" altLang="en-US" sz="2400" dirty="0"/>
              <a:t>Provide employees with eye and face protection when machines or operations present potential eye or face injury from physical, chemical, or radiation agents</a:t>
            </a:r>
          </a:p>
        </p:txBody>
      </p:sp>
      <p:sp>
        <p:nvSpPr>
          <p:cNvPr id="19460" name="Content Placeholder 1">
            <a:extLst>
              <a:ext uri="{FF2B5EF4-FFF2-40B4-BE49-F238E27FC236}">
                <a16:creationId xmlns:a16="http://schemas.microsoft.com/office/drawing/2014/main" id="{73D81EE2-959C-42B8-B994-CB84E3F0A30E}"/>
              </a:ext>
            </a:extLst>
          </p:cNvPr>
          <p:cNvSpPr>
            <a:spLocks noGrp="1" noChangeArrowheads="1"/>
          </p:cNvSpPr>
          <p:nvPr>
            <p:ph sz="quarter" idx="10"/>
          </p:nvPr>
        </p:nvSpPr>
        <p:spPr>
          <a:xfrm>
            <a:off x="6553200" y="685800"/>
            <a:ext cx="2133600" cy="381000"/>
          </a:xfrm>
        </p:spPr>
        <p:txBody>
          <a:bodyPr/>
          <a:lstStyle/>
          <a:p>
            <a:r>
              <a:rPr lang="en-US" altLang="en-US">
                <a:sym typeface="WP MathA"/>
              </a:rPr>
              <a:t>1926.102(a)(1)</a:t>
            </a:r>
          </a:p>
          <a:p>
            <a:endParaRPr lang="en-US" altLang="en-US"/>
          </a:p>
        </p:txBody>
      </p:sp>
      <p:cxnSp>
        <p:nvCxnSpPr>
          <p:cNvPr id="3" name="Straight Arrow Connector 2">
            <a:extLst>
              <a:ext uri="{FF2B5EF4-FFF2-40B4-BE49-F238E27FC236}">
                <a16:creationId xmlns:a16="http://schemas.microsoft.com/office/drawing/2014/main" id="{FF81CDC7-3421-4F88-88C3-28D380531D17}"/>
              </a:ext>
            </a:extLst>
          </p:cNvPr>
          <p:cNvCxnSpPr/>
          <p:nvPr/>
        </p:nvCxnSpPr>
        <p:spPr bwMode="auto">
          <a:xfrm>
            <a:off x="5105400" y="3581400"/>
            <a:ext cx="2362200" cy="152400"/>
          </a:xfrm>
          <a:prstGeom prst="straightConnector1">
            <a:avLst/>
          </a:prstGeom>
          <a:ln>
            <a:headEnd type="none" w="sm" len="sm"/>
            <a:tailEnd type="triangle"/>
          </a:ln>
        </p:spPr>
        <p:style>
          <a:lnRef idx="3">
            <a:schemeClr val="accent2"/>
          </a:lnRef>
          <a:fillRef idx="0">
            <a:schemeClr val="accent2"/>
          </a:fillRef>
          <a:effectRef idx="2">
            <a:schemeClr val="accent2"/>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C18AC8F-0279-4AEA-AFD2-C0FFE0D5524B}"/>
              </a:ext>
            </a:extLst>
          </p:cNvPr>
          <p:cNvSpPr>
            <a:spLocks noGrp="1" noChangeArrowheads="1"/>
          </p:cNvSpPr>
          <p:nvPr>
            <p:ph type="title"/>
          </p:nvPr>
        </p:nvSpPr>
        <p:spPr/>
        <p:txBody>
          <a:bodyPr/>
          <a:lstStyle/>
          <a:p>
            <a:r>
              <a:rPr lang="en-US" altLang="en-US"/>
              <a:t>Eye and Face Protection</a:t>
            </a:r>
          </a:p>
        </p:txBody>
      </p:sp>
      <p:sp>
        <p:nvSpPr>
          <p:cNvPr id="21507" name="Content Placeholder 1">
            <a:extLst>
              <a:ext uri="{FF2B5EF4-FFF2-40B4-BE49-F238E27FC236}">
                <a16:creationId xmlns:a16="http://schemas.microsoft.com/office/drawing/2014/main" id="{5627337B-F010-444B-BCE7-8745D09A9295}"/>
              </a:ext>
            </a:extLst>
          </p:cNvPr>
          <p:cNvSpPr>
            <a:spLocks noGrp="1" noChangeArrowheads="1"/>
          </p:cNvSpPr>
          <p:nvPr>
            <p:ph idx="1"/>
          </p:nvPr>
        </p:nvSpPr>
        <p:spPr>
          <a:xfrm>
            <a:off x="533400" y="1219200"/>
            <a:ext cx="8001000" cy="4724400"/>
          </a:xfrm>
        </p:spPr>
        <p:txBody>
          <a:bodyPr/>
          <a:lstStyle/>
          <a:p>
            <a:r>
              <a:rPr lang="en-US" altLang="en-US" sz="2800" dirty="0"/>
              <a:t>Does she have adequate protection? Look very close!</a:t>
            </a:r>
          </a:p>
          <a:p>
            <a:endParaRPr lang="en-US" altLang="en-US" sz="800" dirty="0"/>
          </a:p>
          <a:p>
            <a:pPr lvl="1"/>
            <a:r>
              <a:rPr lang="en-US" altLang="en-US" sz="2400" dirty="0"/>
              <a:t>ANSI Z87.1-1989</a:t>
            </a:r>
          </a:p>
        </p:txBody>
      </p:sp>
      <p:sp>
        <p:nvSpPr>
          <p:cNvPr id="21508" name="Content Placeholder 2">
            <a:extLst>
              <a:ext uri="{FF2B5EF4-FFF2-40B4-BE49-F238E27FC236}">
                <a16:creationId xmlns:a16="http://schemas.microsoft.com/office/drawing/2014/main" id="{D726D956-1792-4779-B9E4-C1CA325E2FFC}"/>
              </a:ext>
            </a:extLst>
          </p:cNvPr>
          <p:cNvSpPr>
            <a:spLocks noGrp="1" noChangeArrowheads="1"/>
          </p:cNvSpPr>
          <p:nvPr>
            <p:ph sz="quarter" idx="10"/>
          </p:nvPr>
        </p:nvSpPr>
        <p:spPr>
          <a:xfrm>
            <a:off x="6553200" y="685800"/>
            <a:ext cx="2133600" cy="381000"/>
          </a:xfrm>
        </p:spPr>
        <p:txBody>
          <a:bodyPr/>
          <a:lstStyle/>
          <a:p>
            <a:r>
              <a:rPr lang="en-US" altLang="en-US">
                <a:sym typeface="WP MathA"/>
              </a:rPr>
              <a:t>1926.102(a)(1)</a:t>
            </a:r>
          </a:p>
          <a:p>
            <a:endParaRPr lang="en-US" altLang="en-US"/>
          </a:p>
        </p:txBody>
      </p:sp>
      <p:pic>
        <p:nvPicPr>
          <p:cNvPr id="26628" name="Picture 1">
            <a:extLst>
              <a:ext uri="{FF2B5EF4-FFF2-40B4-BE49-F238E27FC236}">
                <a16:creationId xmlns:a16="http://schemas.microsoft.com/office/drawing/2014/main" id="{F959DAAF-B20F-4196-AA84-E8FFBC1F3206}"/>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0" y="2476500"/>
            <a:ext cx="4622800" cy="3467100"/>
          </a:xfrm>
          <a:prstGeom prst="rect">
            <a:avLst/>
          </a:prstGeom>
          <a:ln w="9525">
            <a:solidFill>
              <a:schemeClr val="bg1">
                <a:lumMod val="85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9">
            <a:extLst>
              <a:ext uri="{FF2B5EF4-FFF2-40B4-BE49-F238E27FC236}">
                <a16:creationId xmlns:a16="http://schemas.microsoft.com/office/drawing/2014/main" id="{D4F86305-19F7-439E-8FF0-B175C123E8F3}"/>
              </a:ext>
            </a:extLst>
          </p:cNvPr>
          <p:cNvSpPr>
            <a:spLocks noGrp="1" noChangeArrowheads="1"/>
          </p:cNvSpPr>
          <p:nvPr>
            <p:ph type="title"/>
          </p:nvPr>
        </p:nvSpPr>
        <p:spPr>
          <a:xfrm>
            <a:off x="609600" y="457200"/>
            <a:ext cx="7924800" cy="523875"/>
          </a:xfrm>
        </p:spPr>
        <p:txBody>
          <a:bodyPr/>
          <a:lstStyle/>
          <a:p>
            <a:r>
              <a:rPr lang="en-US" altLang="en-US" sz="3400"/>
              <a:t>Examples of Eye and Face Protection</a:t>
            </a:r>
          </a:p>
        </p:txBody>
      </p:sp>
      <p:sp>
        <p:nvSpPr>
          <p:cNvPr id="23555" name="Content Placeholder 1">
            <a:extLst>
              <a:ext uri="{FF2B5EF4-FFF2-40B4-BE49-F238E27FC236}">
                <a16:creationId xmlns:a16="http://schemas.microsoft.com/office/drawing/2014/main" id="{6C7C407E-42F6-4D13-A439-472536C2D6C0}"/>
              </a:ext>
            </a:extLst>
          </p:cNvPr>
          <p:cNvSpPr>
            <a:spLocks noGrp="1" noChangeArrowheads="1"/>
          </p:cNvSpPr>
          <p:nvPr>
            <p:ph idx="1"/>
          </p:nvPr>
        </p:nvSpPr>
        <p:spPr>
          <a:xfrm>
            <a:off x="533400" y="1219200"/>
            <a:ext cx="8001000" cy="4724400"/>
          </a:xfrm>
        </p:spPr>
        <p:txBody>
          <a:bodyPr/>
          <a:lstStyle/>
          <a:p>
            <a:r>
              <a:rPr lang="en-US" altLang="en-US" sz="2800"/>
              <a:t>Eye or face protection</a:t>
            </a:r>
          </a:p>
        </p:txBody>
      </p:sp>
      <p:sp>
        <p:nvSpPr>
          <p:cNvPr id="23556" name="Text Box 10">
            <a:extLst>
              <a:ext uri="{FF2B5EF4-FFF2-40B4-BE49-F238E27FC236}">
                <a16:creationId xmlns:a16="http://schemas.microsoft.com/office/drawing/2014/main" id="{4F85BF28-2126-495A-90D9-EF452A25F897}"/>
              </a:ext>
            </a:extLst>
          </p:cNvPr>
          <p:cNvSpPr txBox="1">
            <a:spLocks noChangeArrowheads="1"/>
          </p:cNvSpPr>
          <p:nvPr/>
        </p:nvSpPr>
        <p:spPr bwMode="auto">
          <a:xfrm>
            <a:off x="3623811" y="2225542"/>
            <a:ext cx="2101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Font typeface="Wingdings" panose="05000000000000000000" pitchFamily="2" charset="2"/>
              <a:buNone/>
            </a:pPr>
            <a:r>
              <a:rPr lang="en-US" altLang="en-US" sz="2000" b="1" u="none" dirty="0"/>
              <a:t>Welding Helmet</a:t>
            </a:r>
          </a:p>
        </p:txBody>
      </p:sp>
      <p:pic>
        <p:nvPicPr>
          <p:cNvPr id="16" name="Picture 15">
            <a:extLst>
              <a:ext uri="{FF2B5EF4-FFF2-40B4-BE49-F238E27FC236}">
                <a16:creationId xmlns:a16="http://schemas.microsoft.com/office/drawing/2014/main" id="{2D8E203D-30F3-4DC5-93FA-892C1CA9F9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10238" y="3727450"/>
            <a:ext cx="2614612" cy="221615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cxnSp>
        <p:nvCxnSpPr>
          <p:cNvPr id="23559" name="Straight Arrow Connector 16">
            <a:extLst>
              <a:ext uri="{FF2B5EF4-FFF2-40B4-BE49-F238E27FC236}">
                <a16:creationId xmlns:a16="http://schemas.microsoft.com/office/drawing/2014/main" id="{A9E56F20-C03C-471C-9023-FDC5DE65F02A}"/>
              </a:ext>
            </a:extLst>
          </p:cNvPr>
          <p:cNvCxnSpPr>
            <a:cxnSpLocks noChangeShapeType="1"/>
          </p:cNvCxnSpPr>
          <p:nvPr/>
        </p:nvCxnSpPr>
        <p:spPr bwMode="auto">
          <a:xfrm flipV="1">
            <a:off x="5660231" y="4191000"/>
            <a:ext cx="664369" cy="1207714"/>
          </a:xfrm>
          <a:prstGeom prst="straightConnector1">
            <a:avLst/>
          </a:prstGeom>
          <a:noFill/>
          <a:ln w="3810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sp>
        <p:nvSpPr>
          <p:cNvPr id="23560" name="Text Box 11">
            <a:extLst>
              <a:ext uri="{FF2B5EF4-FFF2-40B4-BE49-F238E27FC236}">
                <a16:creationId xmlns:a16="http://schemas.microsoft.com/office/drawing/2014/main" id="{A09032ED-E56E-4D96-B59C-6EA4455D7807}"/>
              </a:ext>
            </a:extLst>
          </p:cNvPr>
          <p:cNvSpPr txBox="1">
            <a:spLocks noChangeArrowheads="1"/>
          </p:cNvSpPr>
          <p:nvPr/>
        </p:nvSpPr>
        <p:spPr bwMode="auto">
          <a:xfrm>
            <a:off x="3581742" y="5261048"/>
            <a:ext cx="218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lgn="ctr">
              <a:buFont typeface="Wingdings" panose="05000000000000000000" pitchFamily="2" charset="2"/>
              <a:buNone/>
            </a:pPr>
            <a:r>
              <a:rPr lang="en-US" altLang="en-US" sz="2000" b="1" u="none" dirty="0"/>
              <a:t>ANSI/ISEA Z87.1</a:t>
            </a:r>
          </a:p>
        </p:txBody>
      </p:sp>
      <p:sp>
        <p:nvSpPr>
          <p:cNvPr id="23561" name="Text Box 11">
            <a:extLst>
              <a:ext uri="{FF2B5EF4-FFF2-40B4-BE49-F238E27FC236}">
                <a16:creationId xmlns:a16="http://schemas.microsoft.com/office/drawing/2014/main" id="{3EBE5B91-DB60-4ACA-AF35-CBD48FF7CF5E}"/>
              </a:ext>
            </a:extLst>
          </p:cNvPr>
          <p:cNvSpPr txBox="1">
            <a:spLocks noChangeArrowheads="1"/>
          </p:cNvSpPr>
          <p:nvPr/>
        </p:nvSpPr>
        <p:spPr bwMode="auto">
          <a:xfrm>
            <a:off x="3757954" y="4908683"/>
            <a:ext cx="2006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Font typeface="Wingdings" panose="05000000000000000000" pitchFamily="2" charset="2"/>
              <a:buNone/>
            </a:pPr>
            <a:r>
              <a:rPr lang="en-US" altLang="en-US" sz="2000" b="1" u="none" dirty="0"/>
              <a:t>Safety Glasses</a:t>
            </a:r>
          </a:p>
        </p:txBody>
      </p:sp>
      <p:sp>
        <p:nvSpPr>
          <p:cNvPr id="23562" name="TextBox 1">
            <a:extLst>
              <a:ext uri="{FF2B5EF4-FFF2-40B4-BE49-F238E27FC236}">
                <a16:creationId xmlns:a16="http://schemas.microsoft.com/office/drawing/2014/main" id="{7ACB05B1-0388-4A47-89FD-7DD70A233023}"/>
              </a:ext>
            </a:extLst>
          </p:cNvPr>
          <p:cNvSpPr txBox="1">
            <a:spLocks noChangeArrowheads="1"/>
          </p:cNvSpPr>
          <p:nvPr/>
        </p:nvSpPr>
        <p:spPr bwMode="auto">
          <a:xfrm>
            <a:off x="6164263" y="573563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t>NCDOL Photo Library</a:t>
            </a:r>
          </a:p>
        </p:txBody>
      </p:sp>
      <p:grpSp>
        <p:nvGrpSpPr>
          <p:cNvPr id="4" name="Group 3">
            <a:extLst>
              <a:ext uri="{FF2B5EF4-FFF2-40B4-BE49-F238E27FC236}">
                <a16:creationId xmlns:a16="http://schemas.microsoft.com/office/drawing/2014/main" id="{B2EB3461-6CCE-4E00-89E8-890F1DF5C687}"/>
              </a:ext>
            </a:extLst>
          </p:cNvPr>
          <p:cNvGrpSpPr/>
          <p:nvPr/>
        </p:nvGrpSpPr>
        <p:grpSpPr>
          <a:xfrm>
            <a:off x="5710238" y="1129219"/>
            <a:ext cx="2614612" cy="2414081"/>
            <a:chOff x="5710238" y="1129219"/>
            <a:chExt cx="2614612" cy="2414081"/>
          </a:xfrm>
        </p:grpSpPr>
        <p:pic>
          <p:nvPicPr>
            <p:cNvPr id="15" name="Picture 14">
              <a:extLst>
                <a:ext uri="{FF2B5EF4-FFF2-40B4-BE49-F238E27FC236}">
                  <a16:creationId xmlns:a16="http://schemas.microsoft.com/office/drawing/2014/main" id="{D1FB1B7A-BA46-4308-9560-BD734D24084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710238" y="1129219"/>
              <a:ext cx="2614612" cy="2414081"/>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23564" name="TextBox 1">
              <a:extLst>
                <a:ext uri="{FF2B5EF4-FFF2-40B4-BE49-F238E27FC236}">
                  <a16:creationId xmlns:a16="http://schemas.microsoft.com/office/drawing/2014/main" id="{B0A0F22E-3C10-42A0-82EB-2378516583CD}"/>
                </a:ext>
              </a:extLst>
            </p:cNvPr>
            <p:cNvSpPr txBox="1">
              <a:spLocks noChangeArrowheads="1"/>
            </p:cNvSpPr>
            <p:nvPr/>
          </p:nvSpPr>
          <p:spPr bwMode="auto">
            <a:xfrm>
              <a:off x="5725661" y="1196902"/>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dirty="0">
                  <a:solidFill>
                    <a:schemeClr val="bg1"/>
                  </a:solidFill>
                </a:rPr>
                <a:t>NCDOL Photo Library</a:t>
              </a:r>
            </a:p>
          </p:txBody>
        </p:sp>
      </p:grpSp>
      <p:cxnSp>
        <p:nvCxnSpPr>
          <p:cNvPr id="23565" name="Straight Arrow Connector 16">
            <a:extLst>
              <a:ext uri="{FF2B5EF4-FFF2-40B4-BE49-F238E27FC236}">
                <a16:creationId xmlns:a16="http://schemas.microsoft.com/office/drawing/2014/main" id="{DC56CB5A-99FF-4860-93B5-D10A5BAF9B55}"/>
              </a:ext>
            </a:extLst>
          </p:cNvPr>
          <p:cNvCxnSpPr>
            <a:cxnSpLocks noChangeShapeType="1"/>
          </p:cNvCxnSpPr>
          <p:nvPr/>
        </p:nvCxnSpPr>
        <p:spPr bwMode="auto">
          <a:xfrm flipV="1">
            <a:off x="5710238" y="1846130"/>
            <a:ext cx="1307306" cy="603382"/>
          </a:xfrm>
          <a:prstGeom prst="straightConnector1">
            <a:avLst/>
          </a:prstGeom>
          <a:noFill/>
          <a:ln w="38100" algn="ctr">
            <a:solidFill>
              <a:srgbClr val="C00000"/>
            </a:solidFill>
            <a:round/>
            <a:headEnd type="none" w="sm" len="sm"/>
            <a:tailEnd type="triangle" w="med" len="med"/>
          </a:ln>
          <a:extLst>
            <a:ext uri="{909E8E84-426E-40DD-AFC4-6F175D3DCCD1}">
              <a14:hiddenFill xmlns:a14="http://schemas.microsoft.com/office/drawing/2010/main">
                <a:noFill/>
              </a14:hiddenFill>
            </a:ext>
          </a:extLst>
        </p:spPr>
      </p:cxnSp>
      <p:grpSp>
        <p:nvGrpSpPr>
          <p:cNvPr id="3" name="Group 2">
            <a:extLst>
              <a:ext uri="{FF2B5EF4-FFF2-40B4-BE49-F238E27FC236}">
                <a16:creationId xmlns:a16="http://schemas.microsoft.com/office/drawing/2014/main" id="{543559A1-543A-4C34-B0BD-DE38F1AD5E32}"/>
              </a:ext>
            </a:extLst>
          </p:cNvPr>
          <p:cNvGrpSpPr/>
          <p:nvPr/>
        </p:nvGrpSpPr>
        <p:grpSpPr>
          <a:xfrm>
            <a:off x="640522" y="2280950"/>
            <a:ext cx="2793241" cy="2893000"/>
            <a:chOff x="640522" y="2286000"/>
            <a:chExt cx="2793241" cy="2893000"/>
          </a:xfrm>
        </p:grpSpPr>
        <p:pic>
          <p:nvPicPr>
            <p:cNvPr id="14" name="Picture 8" descr="https://lh3.googleusercontent.com/p/AF1QipMLsf2S2JRj_QHwARUG4AFR1InVAtNE_7WWesOS=s512-p-qv=p2vhmi7t5fo3eur15odoopigghj72p9ic,m=125c92681186c4bc075c03d779ba3597,x=,t=25-iv4297?key=Ull3cXpjNmJfVW1RdkdNOTRzdndEaklaWmdTcFhB">
              <a:extLst>
                <a:ext uri="{FF2B5EF4-FFF2-40B4-BE49-F238E27FC236}">
                  <a16:creationId xmlns:a16="http://schemas.microsoft.com/office/drawing/2014/main" id="{56EE65AC-EAB5-406D-8672-CA71117CD409}"/>
                </a:ext>
              </a:extLst>
            </p:cNvPr>
            <p:cNvPicPr>
              <a:picLocks noChangeAspect="1" noChangeArrowheads="1"/>
            </p:cNvPicPr>
            <p:nvPr/>
          </p:nvPicPr>
          <p:blipFill>
            <a:blip r:embed="rId5" r:link="rId6"/>
            <a:srcRect/>
            <a:stretch>
              <a:fillRect/>
            </a:stretch>
          </p:blipFill>
          <p:spPr bwMode="auto">
            <a:xfrm>
              <a:off x="640522" y="2286000"/>
              <a:ext cx="2793241" cy="2893000"/>
            </a:xfrm>
            <a:prstGeom prst="rect">
              <a:avLst/>
            </a:prstGeom>
            <a:ln w="9525">
              <a:solidFill>
                <a:schemeClr val="bg1">
                  <a:lumMod val="85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3566" name="TextBox 1">
              <a:extLst>
                <a:ext uri="{FF2B5EF4-FFF2-40B4-BE49-F238E27FC236}">
                  <a16:creationId xmlns:a16="http://schemas.microsoft.com/office/drawing/2014/main" id="{BCBBE0FF-EC2F-4368-823D-83AC512EE379}"/>
                </a:ext>
              </a:extLst>
            </p:cNvPr>
            <p:cNvSpPr txBox="1">
              <a:spLocks noChangeArrowheads="1"/>
            </p:cNvSpPr>
            <p:nvPr/>
          </p:nvSpPr>
          <p:spPr bwMode="auto">
            <a:xfrm>
              <a:off x="692150" y="234950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dirty="0">
                  <a:solidFill>
                    <a:schemeClr val="bg1"/>
                  </a:solidFill>
                </a:rPr>
                <a:t>NCDOL Photo Library</a:t>
              </a:r>
            </a:p>
          </p:txBody>
        </p:sp>
      </p:grpSp>
      <p:sp>
        <p:nvSpPr>
          <p:cNvPr id="21" name="Text Box 11">
            <a:extLst>
              <a:ext uri="{FF2B5EF4-FFF2-40B4-BE49-F238E27FC236}">
                <a16:creationId xmlns:a16="http://schemas.microsoft.com/office/drawing/2014/main" id="{4C40A052-D462-41CA-874F-D6A62D38899E}"/>
              </a:ext>
            </a:extLst>
          </p:cNvPr>
          <p:cNvSpPr txBox="1">
            <a:spLocks noChangeArrowheads="1"/>
          </p:cNvSpPr>
          <p:nvPr/>
        </p:nvSpPr>
        <p:spPr bwMode="auto">
          <a:xfrm>
            <a:off x="1011861" y="5263987"/>
            <a:ext cx="20505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marL="342900" indent="-342900">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Font typeface="Wingdings" panose="05000000000000000000" pitchFamily="2" charset="2"/>
              <a:buNone/>
            </a:pPr>
            <a:r>
              <a:rPr lang="en-US" altLang="en-US" sz="2000" b="1" u="none" dirty="0"/>
              <a:t>Safety Goggles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ADA773-09C5-42E5-87E3-BD529092BDF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0" y="2971800"/>
            <a:ext cx="2170113" cy="2914650"/>
          </a:xfrm>
          <a:prstGeom prst="rect">
            <a:avLst/>
          </a:prstGeom>
          <a:noFill/>
          <a:ln w="3175" cap="sq">
            <a:solidFill>
              <a:schemeClr val="bg1">
                <a:lumMod val="85000"/>
              </a:schemeClr>
            </a:solidFill>
            <a:miter lim="800000"/>
            <a:headEnd/>
            <a:tailEnd/>
          </a:ln>
          <a:effectLst>
            <a:outerShdw blurRad="508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
        <p:nvSpPr>
          <p:cNvPr id="15363" name="Rectangle 2">
            <a:extLst>
              <a:ext uri="{FF2B5EF4-FFF2-40B4-BE49-F238E27FC236}">
                <a16:creationId xmlns:a16="http://schemas.microsoft.com/office/drawing/2014/main" id="{7FF5C4AA-C55F-450E-9D63-B126967C5BEA}"/>
              </a:ext>
            </a:extLst>
          </p:cNvPr>
          <p:cNvSpPr>
            <a:spLocks noGrp="1" noChangeArrowheads="1"/>
          </p:cNvSpPr>
          <p:nvPr>
            <p:ph type="title"/>
          </p:nvPr>
        </p:nvSpPr>
        <p:spPr/>
        <p:txBody>
          <a:bodyPr/>
          <a:lstStyle/>
          <a:p>
            <a:r>
              <a:rPr lang="en-US" altLang="en-US" dirty="0">
                <a:latin typeface="Arial Narrow" panose="020B0606020202030204" pitchFamily="34" charset="0"/>
              </a:rPr>
              <a:t>General Safety &amp; Health Provisions</a:t>
            </a:r>
          </a:p>
        </p:txBody>
      </p:sp>
      <p:sp>
        <p:nvSpPr>
          <p:cNvPr id="25603" name="Rectangle 6">
            <a:extLst>
              <a:ext uri="{FF2B5EF4-FFF2-40B4-BE49-F238E27FC236}">
                <a16:creationId xmlns:a16="http://schemas.microsoft.com/office/drawing/2014/main" id="{0EDD82BD-7B94-445B-80A5-2916E80A35F9}"/>
              </a:ext>
            </a:extLst>
          </p:cNvPr>
          <p:cNvSpPr>
            <a:spLocks noGrp="1" noChangeArrowheads="1"/>
          </p:cNvSpPr>
          <p:nvPr>
            <p:ph idx="1"/>
          </p:nvPr>
        </p:nvSpPr>
        <p:spPr>
          <a:xfrm>
            <a:off x="533400" y="1219200"/>
            <a:ext cx="8305800" cy="1828800"/>
          </a:xfrm>
          <a:solidFill>
            <a:schemeClr val="accent3"/>
          </a:solidFill>
        </p:spPr>
        <p:txBody>
          <a:bodyPr/>
          <a:lstStyle/>
          <a:p>
            <a:pPr>
              <a:defRPr/>
            </a:pPr>
            <a:r>
              <a:rPr lang="en-US" altLang="en-US" sz="2600" b="1" dirty="0">
                <a:latin typeface="+mj-lt"/>
              </a:rPr>
              <a:t>Number 3: </a:t>
            </a:r>
            <a:r>
              <a:rPr lang="en-US" altLang="en-US" sz="2600" b="1" spc="-20" dirty="0">
                <a:latin typeface="+mj-lt"/>
              </a:rPr>
              <a:t>Accident Prevention Responsibilities</a:t>
            </a:r>
          </a:p>
          <a:p>
            <a:pPr>
              <a:defRPr/>
            </a:pPr>
            <a:endParaRPr lang="en-US" altLang="en-US" sz="800" spc="-20" dirty="0"/>
          </a:p>
          <a:p>
            <a:pPr lvl="1">
              <a:defRPr/>
            </a:pPr>
            <a:r>
              <a:rPr lang="en-US" altLang="en-US" sz="2400" dirty="0"/>
              <a:t>Provide for </a:t>
            </a:r>
            <a:r>
              <a:rPr lang="en-US" altLang="en-US" sz="2400" i="1" dirty="0"/>
              <a:t>frequent and regular inspections </a:t>
            </a:r>
            <a:r>
              <a:rPr lang="en-US" altLang="en-US" sz="2400" dirty="0"/>
              <a:t>of job sites, materials, and equipment to be made by </a:t>
            </a:r>
            <a:r>
              <a:rPr lang="en-US" altLang="en-US" sz="2400" i="1" dirty="0"/>
              <a:t>competent persons </a:t>
            </a:r>
            <a:r>
              <a:rPr lang="en-US" altLang="en-US" sz="2400" dirty="0"/>
              <a:t>designated by employers</a:t>
            </a:r>
          </a:p>
          <a:p>
            <a:pPr lvl="1">
              <a:defRPr/>
            </a:pPr>
            <a:endParaRPr lang="en-US" altLang="en-US" dirty="0"/>
          </a:p>
        </p:txBody>
      </p:sp>
      <p:sp>
        <p:nvSpPr>
          <p:cNvPr id="15365" name="Content Placeholder 1">
            <a:extLst>
              <a:ext uri="{FF2B5EF4-FFF2-40B4-BE49-F238E27FC236}">
                <a16:creationId xmlns:a16="http://schemas.microsoft.com/office/drawing/2014/main" id="{037815E8-6875-4D9D-AEAE-C18700C78F40}"/>
              </a:ext>
            </a:extLst>
          </p:cNvPr>
          <p:cNvSpPr>
            <a:spLocks noGrp="1" noChangeArrowheads="1"/>
          </p:cNvSpPr>
          <p:nvPr>
            <p:ph sz="quarter" idx="10"/>
          </p:nvPr>
        </p:nvSpPr>
        <p:spPr>
          <a:xfrm>
            <a:off x="6553200" y="685800"/>
            <a:ext cx="2133600" cy="381000"/>
          </a:xfrm>
        </p:spPr>
        <p:txBody>
          <a:bodyPr/>
          <a:lstStyle/>
          <a:p>
            <a:r>
              <a:rPr lang="en-US" altLang="en-US"/>
              <a:t>1926.20(b)(2)</a:t>
            </a:r>
          </a:p>
          <a:p>
            <a:endParaRPr lang="en-US" altLang="en-US"/>
          </a:p>
        </p:txBody>
      </p:sp>
      <p:pic>
        <p:nvPicPr>
          <p:cNvPr id="4" name="Picture 3">
            <a:extLst>
              <a:ext uri="{FF2B5EF4-FFF2-40B4-BE49-F238E27FC236}">
                <a16:creationId xmlns:a16="http://schemas.microsoft.com/office/drawing/2014/main" id="{1B817BA6-DA56-4DF0-B6E7-D11ED3E2E9E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914400" y="3048000"/>
            <a:ext cx="3521075" cy="2768600"/>
          </a:xfrm>
          <a:prstGeom prst="rect">
            <a:avLst/>
          </a:prstGeom>
          <a:ln w="3175" cap="sq">
            <a:solidFill>
              <a:schemeClr val="bg1">
                <a:lumMod val="85000"/>
              </a:schemeClr>
            </a:solidFill>
            <a:prstDash val="solid"/>
            <a:miter lim="800000"/>
          </a:ln>
          <a:effectLst>
            <a:outerShdw blurRad="50800" dist="38100" dir="2700000" algn="tl" rotWithShape="0">
              <a:srgbClr val="000000">
                <a:alpha val="43000"/>
              </a:srgbClr>
            </a:outerShdw>
          </a:effectLst>
        </p:spPr>
      </p:pic>
      <p:sp>
        <p:nvSpPr>
          <p:cNvPr id="15367" name="TextBox 1">
            <a:extLst>
              <a:ext uri="{FF2B5EF4-FFF2-40B4-BE49-F238E27FC236}">
                <a16:creationId xmlns:a16="http://schemas.microsoft.com/office/drawing/2014/main" id="{C3CBDFEC-5B10-4268-8BC6-739305232145}"/>
              </a:ext>
            </a:extLst>
          </p:cNvPr>
          <p:cNvSpPr txBox="1">
            <a:spLocks noChangeArrowheads="1"/>
          </p:cNvSpPr>
          <p:nvPr/>
        </p:nvSpPr>
        <p:spPr bwMode="auto">
          <a:xfrm>
            <a:off x="3314700" y="5562600"/>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
        <p:nvSpPr>
          <p:cNvPr id="15368" name="TextBox 1">
            <a:extLst>
              <a:ext uri="{FF2B5EF4-FFF2-40B4-BE49-F238E27FC236}">
                <a16:creationId xmlns:a16="http://schemas.microsoft.com/office/drawing/2014/main" id="{91E809B6-62F5-4997-AC4E-CEE3FE5BD934}"/>
              </a:ext>
            </a:extLst>
          </p:cNvPr>
          <p:cNvSpPr txBox="1">
            <a:spLocks noChangeArrowheads="1"/>
          </p:cNvSpPr>
          <p:nvPr/>
        </p:nvSpPr>
        <p:spPr bwMode="auto">
          <a:xfrm>
            <a:off x="6094413" y="3100388"/>
            <a:ext cx="1295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910046"/>
              </a:buClr>
              <a:buSzPct val="84000"/>
              <a:buFont typeface="Wingdings" panose="05000000000000000000" pitchFamily="2" charset="2"/>
              <a:buChar char="l"/>
              <a:defRPr sz="2800">
                <a:solidFill>
                  <a:schemeClr val="tx1"/>
                </a:solidFill>
                <a:latin typeface="Arial" panose="020B0604020202020204" pitchFamily="34" charset="0"/>
              </a:defRPr>
            </a:lvl1pPr>
            <a:lvl2pPr marL="742950" indent="-285750">
              <a:buClr>
                <a:srgbClr val="012D9A"/>
              </a:buClr>
              <a:buFont typeface="Symbol" panose="05050102010706020507" pitchFamily="18" charset="2"/>
              <a:buChar char="-"/>
              <a:defRPr sz="2400">
                <a:solidFill>
                  <a:schemeClr val="tx1"/>
                </a:solidFill>
                <a:latin typeface="Arial" panose="020B0604020202020204" pitchFamily="34" charset="0"/>
              </a:defRPr>
            </a:lvl2pPr>
            <a:lvl3pPr marL="1143000" indent="-228600">
              <a:buClr>
                <a:srgbClr val="012D9A"/>
              </a:buClr>
              <a:buChar char="»"/>
              <a:defRPr sz="2000">
                <a:solidFill>
                  <a:schemeClr val="tx1"/>
                </a:solidFill>
                <a:latin typeface="Arial" panose="020B0604020202020204" pitchFamily="34" charset="0"/>
              </a:defRPr>
            </a:lvl3pPr>
            <a:lvl4pPr marL="1600200" indent="-228600">
              <a:buClr>
                <a:srgbClr val="012D9A"/>
              </a:buClr>
              <a:buChar char="•"/>
              <a:defRPr sz="2000">
                <a:solidFill>
                  <a:schemeClr val="tx1"/>
                </a:solidFill>
                <a:latin typeface="Arial" panose="020B0604020202020204" pitchFamily="34" charset="0"/>
              </a:defRPr>
            </a:lvl4pPr>
            <a:lvl5pPr marL="2057400" indent="-228600">
              <a:buClr>
                <a:srgbClr val="012D9A"/>
              </a:buClr>
              <a:buChar char="–"/>
              <a:defRPr sz="1600">
                <a:solidFill>
                  <a:schemeClr val="tx1"/>
                </a:solidFill>
                <a:latin typeface="Arial" panose="020B0604020202020204" pitchFamily="34" charset="0"/>
              </a:defRPr>
            </a:lvl5pPr>
            <a:lvl6pPr marL="25146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6pPr>
            <a:lvl7pPr marL="29718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7pPr>
            <a:lvl8pPr marL="34290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8pPr>
            <a:lvl9pPr marL="3886200" indent="-228600" eaLnBrk="0" fontAlgn="base" hangingPunct="0">
              <a:spcBef>
                <a:spcPct val="0"/>
              </a:spcBef>
              <a:spcAft>
                <a:spcPct val="0"/>
              </a:spcAft>
              <a:buClr>
                <a:srgbClr val="012D9A"/>
              </a:buClr>
              <a:buChar char="–"/>
              <a:defRPr sz="1600">
                <a:solidFill>
                  <a:schemeClr val="tx1"/>
                </a:solidFill>
                <a:latin typeface="Arial" panose="020B0604020202020204" pitchFamily="34" charset="0"/>
              </a:defRPr>
            </a:lvl9pPr>
          </a:lstStyle>
          <a:p>
            <a:pPr>
              <a:buClrTx/>
              <a:buSzTx/>
              <a:buFontTx/>
              <a:buNone/>
            </a:pPr>
            <a:r>
              <a:rPr lang="en-US" altLang="en-US" sz="700" b="1" u="none">
                <a:solidFill>
                  <a:schemeClr val="bg1"/>
                </a:solidFill>
              </a:rPr>
              <a:t>NCDOL Photo Library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44A98-2D40-4C8F-955E-9CDE80AF47EB}"/>
              </a:ext>
            </a:extLst>
          </p:cNvPr>
          <p:cNvSpPr>
            <a:spLocks noGrp="1"/>
          </p:cNvSpPr>
          <p:nvPr>
            <p:ph type="title"/>
          </p:nvPr>
        </p:nvSpPr>
        <p:spPr/>
        <p:txBody>
          <a:bodyPr/>
          <a:lstStyle/>
          <a:p>
            <a:r>
              <a:rPr lang="en-US" dirty="0"/>
              <a:t>Any other hazards?</a:t>
            </a:r>
          </a:p>
        </p:txBody>
      </p:sp>
      <p:pic>
        <p:nvPicPr>
          <p:cNvPr id="4" name="Content Placeholder 3">
            <a:extLst>
              <a:ext uri="{FF2B5EF4-FFF2-40B4-BE49-F238E27FC236}">
                <a16:creationId xmlns:a16="http://schemas.microsoft.com/office/drawing/2014/main" id="{C5B19A99-6F5B-4BE3-9320-73CB67230FE7}"/>
              </a:ext>
            </a:extLst>
          </p:cNvPr>
          <p:cNvPicPr>
            <a:picLocks noGrp="1" noChangeAspect="1"/>
          </p:cNvPicPr>
          <p:nvPr>
            <p:ph idx="1"/>
          </p:nvPr>
        </p:nvPicPr>
        <p:blipFill>
          <a:blip r:embed="rId2"/>
          <a:stretch>
            <a:fillRect/>
          </a:stretch>
        </p:blipFill>
        <p:spPr>
          <a:xfrm>
            <a:off x="3886200" y="1143000"/>
            <a:ext cx="5404898" cy="5013325"/>
          </a:xfrm>
          <a:prstGeom prst="rect">
            <a:avLst/>
          </a:prstGeom>
        </p:spPr>
      </p:pic>
      <p:sp>
        <p:nvSpPr>
          <p:cNvPr id="5" name="TextBox 4">
            <a:extLst>
              <a:ext uri="{FF2B5EF4-FFF2-40B4-BE49-F238E27FC236}">
                <a16:creationId xmlns:a16="http://schemas.microsoft.com/office/drawing/2014/main" id="{08B18711-30EC-418F-A110-BEC089415DF6}"/>
              </a:ext>
            </a:extLst>
          </p:cNvPr>
          <p:cNvSpPr txBox="1"/>
          <p:nvPr/>
        </p:nvSpPr>
        <p:spPr>
          <a:xfrm>
            <a:off x="533400" y="1874728"/>
            <a:ext cx="2840842" cy="3108543"/>
          </a:xfrm>
          <a:prstGeom prst="rect">
            <a:avLst/>
          </a:prstGeom>
          <a:noFill/>
        </p:spPr>
        <p:txBody>
          <a:bodyPr wrap="none" rtlCol="0">
            <a:spAutoFit/>
          </a:bodyPr>
          <a:lstStyle/>
          <a:p>
            <a:pPr marL="571500" indent="-571500">
              <a:buFont typeface="Arial" panose="020B0604020202020204" pitchFamily="34" charset="0"/>
              <a:buChar char="•"/>
            </a:pPr>
            <a:r>
              <a:rPr lang="en-US" sz="2800" b="1" u="none" dirty="0">
                <a:latin typeface="+mn-lt"/>
              </a:rPr>
              <a:t>Ventilation</a:t>
            </a:r>
          </a:p>
          <a:p>
            <a:pPr marL="571500" indent="-571500">
              <a:buFont typeface="Arial" panose="020B0604020202020204" pitchFamily="34" charset="0"/>
              <a:buChar char="•"/>
            </a:pPr>
            <a:endParaRPr lang="en-US" sz="2800" b="1" u="none" dirty="0">
              <a:latin typeface="+mn-lt"/>
            </a:endParaRPr>
          </a:p>
          <a:p>
            <a:pPr marL="571500" indent="-571500">
              <a:buFont typeface="Arial" panose="020B0604020202020204" pitchFamily="34" charset="0"/>
              <a:buChar char="•"/>
            </a:pPr>
            <a:r>
              <a:rPr lang="en-US" sz="2800" b="1" u="none" dirty="0">
                <a:latin typeface="+mn-lt"/>
              </a:rPr>
              <a:t>Noise</a:t>
            </a:r>
          </a:p>
          <a:p>
            <a:pPr marL="571500" indent="-571500">
              <a:buFont typeface="Arial" panose="020B0604020202020204" pitchFamily="34" charset="0"/>
              <a:buChar char="•"/>
            </a:pPr>
            <a:endParaRPr lang="en-US" sz="2800" b="1" u="none" dirty="0">
              <a:latin typeface="+mn-lt"/>
            </a:endParaRPr>
          </a:p>
          <a:p>
            <a:pPr marL="571500" indent="-571500">
              <a:buFont typeface="Arial" panose="020B0604020202020204" pitchFamily="34" charset="0"/>
              <a:buChar char="•"/>
            </a:pPr>
            <a:r>
              <a:rPr lang="en-US" sz="2800" b="1" u="none" dirty="0">
                <a:latin typeface="+mn-lt"/>
              </a:rPr>
              <a:t>UV/IR rays</a:t>
            </a:r>
          </a:p>
          <a:p>
            <a:pPr marL="571500" indent="-571500">
              <a:buFont typeface="Arial" panose="020B0604020202020204" pitchFamily="34" charset="0"/>
              <a:buChar char="•"/>
            </a:pPr>
            <a:endParaRPr lang="en-US" sz="2800" b="1" u="none" dirty="0">
              <a:latin typeface="+mn-lt"/>
            </a:endParaRPr>
          </a:p>
          <a:p>
            <a:pPr marL="571500" indent="-571500">
              <a:buFont typeface="Arial" panose="020B0604020202020204" pitchFamily="34" charset="0"/>
              <a:buChar char="•"/>
            </a:pPr>
            <a:r>
              <a:rPr lang="en-US" sz="2800" b="1" u="none" dirty="0">
                <a:latin typeface="+mn-lt"/>
              </a:rPr>
              <a:t>Metal fumes</a:t>
            </a:r>
          </a:p>
        </p:txBody>
      </p:sp>
    </p:spTree>
    <p:extLst>
      <p:ext uri="{BB962C8B-B14F-4D97-AF65-F5344CB8AC3E}">
        <p14:creationId xmlns:p14="http://schemas.microsoft.com/office/powerpoint/2010/main" val="106612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1000"/>
                                        <p:tgtEl>
                                          <p:spTgt spid="5">
                                            <p:txEl>
                                              <p:pRg st="4" end="4"/>
                                            </p:txEl>
                                          </p:spTgt>
                                        </p:tgtEl>
                                      </p:cBhvr>
                                    </p:animEffect>
                                    <p:anim calcmode="lin" valueType="num">
                                      <p:cBhvr>
                                        <p:cTn id="1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1000"/>
                                        <p:tgtEl>
                                          <p:spTgt spid="5">
                                            <p:txEl>
                                              <p:pRg st="6" end="6"/>
                                            </p:txEl>
                                          </p:spTgt>
                                        </p:tgtEl>
                                      </p:cBhvr>
                                    </p:animEffect>
                                    <p:anim calcmode="lin" valueType="num">
                                      <p:cBhvr>
                                        <p:cTn id="2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NCDOL  Standard">
  <a:themeElements>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fontScheme name="NCDOL  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lnDef>
  </a:objectDefaults>
  <a:extraClrSchemeLst>
    <a:extraClrScheme>
      <a:clrScheme name="NCDOL  Standar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DOL  Standar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NCDOL  Standar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DOL  Standar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DOL  Standar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DOL  Standar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NCDOL  Standar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CDOL  Standard">
  <a:themeElements>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fontScheme name="NCDOL  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lnDef>
  </a:objectDefaults>
  <a:extraClrSchemeLst>
    <a:extraClrScheme>
      <a:clrScheme name="NCDOL  Standar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DOL  Standar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NCDOL  Standar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DOL  Standar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DOL  Standar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DOL  Standar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NCDOL  Standar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Top10-2017-ci - Internal_09.17.18 Tom Wilder 10-09-18</Template>
  <TotalTime>1243</TotalTime>
  <Pages>1</Pages>
  <Words>1639</Words>
  <Application>Microsoft Office PowerPoint</Application>
  <PresentationFormat>Letter Paper (8.5x11 in)</PresentationFormat>
  <Paragraphs>286</Paragraphs>
  <Slides>35</Slides>
  <Notes>32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Arial</vt:lpstr>
      <vt:lpstr>Arial Narrow</vt:lpstr>
      <vt:lpstr>Symbol</vt:lpstr>
      <vt:lpstr>Times New Roman</vt:lpstr>
      <vt:lpstr>Wingdings</vt:lpstr>
      <vt:lpstr>1_NCDOL  Standard</vt:lpstr>
      <vt:lpstr>NCDOL  Standard</vt:lpstr>
      <vt:lpstr>Top 10 Most Frequently Cited Serious Violations in FFY 2019 </vt:lpstr>
      <vt:lpstr>Objectives</vt:lpstr>
      <vt:lpstr>Fall Protection</vt:lpstr>
      <vt:lpstr>Fall Protection</vt:lpstr>
      <vt:lpstr>Personal Protective Equipment</vt:lpstr>
      <vt:lpstr>Eye and Face Protection</vt:lpstr>
      <vt:lpstr>Examples of Eye and Face Protection</vt:lpstr>
      <vt:lpstr>General Safety &amp; Health Provisions</vt:lpstr>
      <vt:lpstr>Any other hazards?</vt:lpstr>
      <vt:lpstr>Competent Person</vt:lpstr>
      <vt:lpstr>Portable Ladders </vt:lpstr>
      <vt:lpstr>Portable Ladders</vt:lpstr>
      <vt:lpstr>Portable Ladders</vt:lpstr>
      <vt:lpstr>Personal Protective Equipment</vt:lpstr>
      <vt:lpstr>Head Protection</vt:lpstr>
      <vt:lpstr>Fall Protection</vt:lpstr>
      <vt:lpstr>Fall Protection</vt:lpstr>
      <vt:lpstr>Fall Protection </vt:lpstr>
      <vt:lpstr>Fall Protection </vt:lpstr>
      <vt:lpstr>General Safety &amp; Health Provisions</vt:lpstr>
      <vt:lpstr>Scaffold Access</vt:lpstr>
      <vt:lpstr>Stairways and Ladder Training</vt:lpstr>
      <vt:lpstr>Hazard Recognition in the Construction Industry </vt:lpstr>
      <vt:lpstr>Hazard Recognition</vt:lpstr>
      <vt:lpstr>Hazard Recognition</vt:lpstr>
      <vt:lpstr>Hazard Recognition</vt:lpstr>
      <vt:lpstr>Hazard Recognition</vt:lpstr>
      <vt:lpstr>Hazard Recognition</vt:lpstr>
      <vt:lpstr>Hazard Recognition</vt:lpstr>
      <vt:lpstr>Hazard Recognition</vt:lpstr>
      <vt:lpstr>Hazard Recognition</vt:lpstr>
      <vt:lpstr>Hazard Recognition</vt:lpstr>
      <vt:lpstr>Hazard Recognition</vt:lpstr>
      <vt:lpstr>Summary</vt:lpstr>
      <vt:lpstr>Thank You For Attending!</vt:lpstr>
    </vt:vector>
  </TitlesOfParts>
  <Company>NC OSH/ETTA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Most Frequently Cited Serious Violations in FFY 2017</dc:title>
  <dc:creator>Wilder, Tom</dc:creator>
  <cp:lastModifiedBy>Lagoe, Wanda</cp:lastModifiedBy>
  <cp:revision>54</cp:revision>
  <cp:lastPrinted>2019-04-03T19:34:32Z</cp:lastPrinted>
  <dcterms:created xsi:type="dcterms:W3CDTF">2018-10-09T18:48:27Z</dcterms:created>
  <dcterms:modified xsi:type="dcterms:W3CDTF">2021-03-03T13:43:01Z</dcterms:modified>
</cp:coreProperties>
</file>