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3" r:id="rId1"/>
  </p:sldMasterIdLst>
  <p:notesMasterIdLst>
    <p:notesMasterId r:id="rId68"/>
  </p:notesMasterIdLst>
  <p:handoutMasterIdLst>
    <p:handoutMasterId r:id="rId69"/>
  </p:handoutMasterIdLst>
  <p:sldIdLst>
    <p:sldId id="400" r:id="rId2"/>
    <p:sldId id="401" r:id="rId3"/>
    <p:sldId id="402" r:id="rId4"/>
    <p:sldId id="403" r:id="rId5"/>
    <p:sldId id="688" r:id="rId6"/>
    <p:sldId id="404" r:id="rId7"/>
    <p:sldId id="413" r:id="rId8"/>
    <p:sldId id="414" r:id="rId9"/>
    <p:sldId id="420" r:id="rId10"/>
    <p:sldId id="421" r:id="rId11"/>
    <p:sldId id="426" r:id="rId12"/>
    <p:sldId id="415" r:id="rId13"/>
    <p:sldId id="425" r:id="rId14"/>
    <p:sldId id="427" r:id="rId15"/>
    <p:sldId id="424" r:id="rId16"/>
    <p:sldId id="423" r:id="rId17"/>
    <p:sldId id="416" r:id="rId18"/>
    <p:sldId id="417" r:id="rId19"/>
    <p:sldId id="418" r:id="rId20"/>
    <p:sldId id="419" r:id="rId21"/>
    <p:sldId id="428" r:id="rId22"/>
    <p:sldId id="429" r:id="rId23"/>
    <p:sldId id="430" r:id="rId24"/>
    <p:sldId id="431" r:id="rId25"/>
    <p:sldId id="432" r:id="rId26"/>
    <p:sldId id="433" r:id="rId27"/>
    <p:sldId id="434" r:id="rId28"/>
    <p:sldId id="435" r:id="rId29"/>
    <p:sldId id="436" r:id="rId30"/>
    <p:sldId id="437" r:id="rId31"/>
    <p:sldId id="438" r:id="rId32"/>
    <p:sldId id="482" r:id="rId33"/>
    <p:sldId id="439" r:id="rId34"/>
    <p:sldId id="442" r:id="rId35"/>
    <p:sldId id="443" r:id="rId36"/>
    <p:sldId id="445" r:id="rId37"/>
    <p:sldId id="446" r:id="rId38"/>
    <p:sldId id="447" r:id="rId39"/>
    <p:sldId id="448" r:id="rId40"/>
    <p:sldId id="449" r:id="rId41"/>
    <p:sldId id="450" r:id="rId42"/>
    <p:sldId id="451" r:id="rId43"/>
    <p:sldId id="452" r:id="rId44"/>
    <p:sldId id="453" r:id="rId45"/>
    <p:sldId id="454" r:id="rId46"/>
    <p:sldId id="457" r:id="rId47"/>
    <p:sldId id="459" r:id="rId48"/>
    <p:sldId id="460" r:id="rId49"/>
    <p:sldId id="461" r:id="rId50"/>
    <p:sldId id="462" r:id="rId51"/>
    <p:sldId id="463"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391" r:id="rId67"/>
  </p:sldIdLst>
  <p:sldSz cx="9144000" cy="6858000" type="letter"/>
  <p:notesSz cx="6954838" cy="9240838"/>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A"/>
    <a:srgbClr val="0000CC"/>
    <a:srgbClr val="003399"/>
    <a:srgbClr val="008000"/>
    <a:srgbClr val="000099"/>
    <a:srgbClr val="33CC33"/>
    <a:srgbClr val="000000"/>
    <a:srgbClr val="FFFFFF"/>
    <a:srgbClr val="FF5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2B11E-72E1-48AC-975D-32501806D922}" v="3" dt="2025-02-05T15:07:15.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2990" autoAdjust="0"/>
  </p:normalViewPr>
  <p:slideViewPr>
    <p:cSldViewPr>
      <p:cViewPr varScale="1">
        <p:scale>
          <a:sx n="111" d="100"/>
          <a:sy n="111" d="100"/>
        </p:scale>
        <p:origin x="1212" y="114"/>
      </p:cViewPr>
      <p:guideLst>
        <p:guide orient="horz" pos="2160"/>
        <p:guide pos="2880"/>
      </p:guideLst>
    </p:cSldViewPr>
  </p:slideViewPr>
  <p:outlineViewPr>
    <p:cViewPr>
      <p:scale>
        <a:sx n="33" d="100"/>
        <a:sy n="33" d="100"/>
      </p:scale>
      <p:origin x="0" y="-43878"/>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5" d="100"/>
          <a:sy n="85" d="100"/>
        </p:scale>
        <p:origin x="2988" y="8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1182B11E-72E1-48AC-975D-32501806D922}"/>
    <pc:docChg chg="custSel modMainMaster">
      <pc:chgData name="Garcia, Elma" userId="f2cc6a70-af64-4323-8354-63fdb2cbddcb" providerId="ADAL" clId="{1182B11E-72E1-48AC-975D-32501806D922}" dt="2025-02-05T15:07:15.921" v="7"/>
      <pc:docMkLst>
        <pc:docMk/>
      </pc:docMkLst>
      <pc:sldMasterChg chg="addSp delSp modSp mod modSldLayout">
        <pc:chgData name="Garcia, Elma" userId="f2cc6a70-af64-4323-8354-63fdb2cbddcb" providerId="ADAL" clId="{1182B11E-72E1-48AC-975D-32501806D922}" dt="2025-02-05T15:07:15.921" v="7"/>
        <pc:sldMasterMkLst>
          <pc:docMk/>
          <pc:sldMasterMk cId="1239379100" sldId="2147483993"/>
        </pc:sldMasterMkLst>
        <pc:picChg chg="add mod">
          <ac:chgData name="Garcia, Elma" userId="f2cc6a70-af64-4323-8354-63fdb2cbddcb" providerId="ADAL" clId="{1182B11E-72E1-48AC-975D-32501806D922}" dt="2025-02-05T15:06:56.629" v="5" actId="1076"/>
          <ac:picMkLst>
            <pc:docMk/>
            <pc:sldMasterMk cId="1239379100" sldId="2147483993"/>
            <ac:picMk id="3" creationId="{935F2C22-B525-9649-8DFD-8D5886C8A192}"/>
          </ac:picMkLst>
        </pc:picChg>
        <pc:picChg chg="del">
          <ac:chgData name="Garcia, Elma" userId="f2cc6a70-af64-4323-8354-63fdb2cbddcb" providerId="ADAL" clId="{1182B11E-72E1-48AC-975D-32501806D922}" dt="2025-02-05T15:06:47.832" v="3" actId="478"/>
          <ac:picMkLst>
            <pc:docMk/>
            <pc:sldMasterMk cId="1239379100" sldId="2147483993"/>
            <ac:picMk id="4" creationId="{B42BAEE4-B675-13F9-6375-5BFD58C657B6}"/>
          </ac:picMkLst>
        </pc:picChg>
        <pc:sldLayoutChg chg="addSp delSp modSp mod">
          <pc:chgData name="Garcia, Elma" userId="f2cc6a70-af64-4323-8354-63fdb2cbddcb" providerId="ADAL" clId="{1182B11E-72E1-48AC-975D-32501806D922}" dt="2025-02-05T15:07:15.921" v="7"/>
          <pc:sldLayoutMkLst>
            <pc:docMk/>
            <pc:sldMasterMk cId="1239379100" sldId="2147483993"/>
            <pc:sldLayoutMk cId="2060237955" sldId="2147483994"/>
          </pc:sldLayoutMkLst>
          <pc:picChg chg="add del mod">
            <ac:chgData name="Garcia, Elma" userId="f2cc6a70-af64-4323-8354-63fdb2cbddcb" providerId="ADAL" clId="{1182B11E-72E1-48AC-975D-32501806D922}" dt="2025-02-05T15:07:14.247" v="6" actId="478"/>
            <ac:picMkLst>
              <pc:docMk/>
              <pc:sldMasterMk cId="1239379100" sldId="2147483993"/>
              <pc:sldLayoutMk cId="2060237955" sldId="2147483994"/>
              <ac:picMk id="2" creationId="{935F2C22-B525-9649-8DFD-8D5886C8A192}"/>
            </ac:picMkLst>
          </pc:picChg>
          <pc:picChg chg="del">
            <ac:chgData name="Garcia, Elma" userId="f2cc6a70-af64-4323-8354-63fdb2cbddcb" providerId="ADAL" clId="{1182B11E-72E1-48AC-975D-32501806D922}" dt="2025-02-05T15:06:28.716" v="0" actId="478"/>
            <ac:picMkLst>
              <pc:docMk/>
              <pc:sldMasterMk cId="1239379100" sldId="2147483993"/>
              <pc:sldLayoutMk cId="2060237955" sldId="2147483994"/>
              <ac:picMk id="3" creationId="{B42BAEE4-B675-13F9-6375-5BFD58C657B6}"/>
            </ac:picMkLst>
          </pc:picChg>
          <pc:picChg chg="add mod">
            <ac:chgData name="Garcia, Elma" userId="f2cc6a70-af64-4323-8354-63fdb2cbddcb" providerId="ADAL" clId="{1182B11E-72E1-48AC-975D-32501806D922}" dt="2025-02-05T15:07:15.921" v="7"/>
            <ac:picMkLst>
              <pc:docMk/>
              <pc:sldMasterMk cId="1239379100" sldId="2147483993"/>
              <pc:sldLayoutMk cId="2060237955" sldId="2147483994"/>
              <ac:picMk id="4" creationId="{464C5909-A62C-409D-3E1B-1DD222247ED9}"/>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3075" name="Rectangle 3"/>
          <p:cNvSpPr>
            <a:spLocks noGrp="1" noChangeArrowheads="1"/>
          </p:cNvSpPr>
          <p:nvPr>
            <p:ph type="dt" sz="quarter"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3076" name="Rectangle 4"/>
          <p:cNvSpPr>
            <a:spLocks noGrp="1" noChangeArrowheads="1"/>
          </p:cNvSpPr>
          <p:nvPr>
            <p:ph type="ftr" sz="quarter" idx="2"/>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3077" name="Rectangle 5"/>
          <p:cNvSpPr>
            <a:spLocks noGrp="1" noChangeArrowheads="1"/>
          </p:cNvSpPr>
          <p:nvPr>
            <p:ph type="sldNum" sz="quarter" idx="3"/>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2051" name="Rectangle 3"/>
          <p:cNvSpPr>
            <a:spLocks noGrp="1" noChangeArrowheads="1"/>
          </p:cNvSpPr>
          <p:nvPr>
            <p:ph type="dt"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2052" name="Rectangle 4"/>
          <p:cNvSpPr>
            <a:spLocks noGrp="1" noChangeArrowheads="1"/>
          </p:cNvSpPr>
          <p:nvPr>
            <p:ph type="ftr" sz="quarter" idx="4"/>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2053" name="Rectangle 5"/>
          <p:cNvSpPr>
            <a:spLocks noGrp="1" noChangeArrowheads="1"/>
          </p:cNvSpPr>
          <p:nvPr>
            <p:ph type="sldNum" sz="quarter" idx="5"/>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27312" y="4389997"/>
            <a:ext cx="5100215" cy="4158775"/>
          </a:xfrm>
          <a:prstGeom prst="rect">
            <a:avLst/>
          </a:prstGeom>
          <a:noFill/>
          <a:ln w="9525">
            <a:noFill/>
            <a:miter lim="800000"/>
            <a:headEnd/>
            <a:tailEnd/>
          </a:ln>
          <a:effectLst/>
        </p:spPr>
        <p:txBody>
          <a:bodyPr vert="horz" wrap="square" lIns="94618" tIns="47308" rIns="94618" bIns="473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76338" y="698500"/>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383E3C4-F07B-4B94-9C23-3CC390F1C813}" type="slidenum">
              <a:rPr lang="en-US" altLang="en-US" sz="1000">
                <a:latin typeface="Times New Roman" panose="02020603050405020304" pitchFamily="18" charset="0"/>
              </a:rPr>
              <a:pPr/>
              <a:t>1</a:t>
            </a:fld>
            <a:endParaRPr lang="en-US" altLang="en-US" sz="1000" dirty="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556948" y="4347738"/>
            <a:ext cx="5840941"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a:latin typeface="Arial" panose="020B0604020202020204" pitchFamily="34" charset="0"/>
              </a:rPr>
              <a:t>Revised 10/21</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b="1" dirty="0">
              <a:latin typeface="Arial" panose="020B0604020202020204" pitchFamily="34" charset="0"/>
            </a:endParaRPr>
          </a:p>
          <a:p>
            <a:pPr eaLnBrk="1" hangingPunct="1"/>
            <a:r>
              <a:rPr lang="en-US" altLang="en-US" sz="800" b="1" dirty="0">
                <a:latin typeface="Arial" panose="020B0604020202020204" pitchFamily="34" charset="0"/>
              </a:rPr>
              <a:t>NCDOL References:  </a:t>
            </a:r>
            <a:r>
              <a:rPr lang="en-US" sz="800" b="1" dirty="0"/>
              <a:t>MACHINERY AND MACHINE GUARDING </a:t>
            </a:r>
            <a:endParaRPr lang="en-US" sz="800" dirty="0"/>
          </a:p>
          <a:p>
            <a:r>
              <a:rPr lang="en-US" sz="800" dirty="0"/>
              <a:t>CPL 02-01-025 Power Press Brakes, SN 56A Heavy and Light Duty Pneumatic Staplers </a:t>
            </a:r>
          </a:p>
          <a:p>
            <a:r>
              <a:rPr lang="en-US" sz="800" dirty="0"/>
              <a:t>STD 1-12.1 Guarding of Fan Blades, STD 1-12.4 Radial Saws - Labeling </a:t>
            </a:r>
          </a:p>
          <a:p>
            <a:r>
              <a:rPr lang="en-US" sz="800" dirty="0"/>
              <a:t>STD 1-12.5 Circular Meat Cutting Saws, STD 1-12.6 Forging Machines </a:t>
            </a:r>
          </a:p>
          <a:p>
            <a:r>
              <a:rPr lang="en-US" sz="800" dirty="0"/>
              <a:t>STD 1-12.7 Platen Presses, STD 1-12.10 Machine Guarding –Food Waste Disposal Equipment </a:t>
            </a:r>
          </a:p>
          <a:p>
            <a:r>
              <a:rPr lang="en-US" sz="800" dirty="0"/>
              <a:t>STD 1-12.14 Power Transmission Belts, STD 1-12.15 Automatic Cut-off Saws - Guards </a:t>
            </a:r>
          </a:p>
          <a:p>
            <a:r>
              <a:rPr lang="en-US" sz="800" dirty="0"/>
              <a:t>STD 1-12.17 Radial Saws – Guards, STD 1-12.18 Ripsaws, Cutoff Saws, &amp; Radial Saws </a:t>
            </a:r>
          </a:p>
          <a:p>
            <a:r>
              <a:rPr lang="en-US" sz="800" dirty="0"/>
              <a:t>STD 1-12.19 Sewing Machines – Guards, STD 1-12.22 Engraving Presses – Guards </a:t>
            </a:r>
          </a:p>
          <a:p>
            <a:r>
              <a:rPr lang="en-US" sz="800" dirty="0"/>
              <a:t>STD 1-12.23A Three-Roller Printing Ink Mills – Guards, STD 1-12.25A Metal Cutting Shears – Awareness Barriers </a:t>
            </a:r>
          </a:p>
          <a:p>
            <a:r>
              <a:rPr lang="en-US" sz="800" dirty="0"/>
              <a:t>STD 1-12.26A Cutoff Wheels and Masonry Saws, STD 1-12.27 Mechanical Power Presses and Iron Workers </a:t>
            </a:r>
          </a:p>
          <a:p>
            <a:r>
              <a:rPr lang="en-US" sz="800" dirty="0"/>
              <a:t>STD 1-13.4 Portable Belt Sanders – Guards, CFR 170 Mechanical Power Transmission Apparatus </a:t>
            </a:r>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112199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23028A3-6937-40F5-B002-1EBCD9878F7A}" type="slidenum">
              <a:rPr lang="en-US" altLang="en-US" sz="1000">
                <a:latin typeface="Times New Roman" panose="02020603050405020304" pitchFamily="18" charset="0"/>
              </a:rPr>
              <a:pPr/>
              <a:t>10</a:t>
            </a:fld>
            <a:endParaRPr lang="en-US" altLang="en-US" sz="10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706716" y="4332133"/>
            <a:ext cx="561628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00775"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13909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EB8CE09-44F2-4D84-B573-73442FA15A51}" type="slidenum">
              <a:rPr lang="en-US" altLang="en-US" sz="1000">
                <a:latin typeface="Times New Roman" panose="02020603050405020304" pitchFamily="18" charset="0"/>
              </a:rPr>
              <a:pPr/>
              <a:t>11</a:t>
            </a:fld>
            <a:endParaRPr lang="en-US" altLang="en-US" sz="10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0386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2FACDAF9-CE5A-405C-ACD2-3744A726D19B}" type="slidenum">
              <a:rPr lang="en-US" altLang="en-US" sz="1000">
                <a:latin typeface="Times New Roman" panose="02020603050405020304" pitchFamily="18" charset="0"/>
              </a:rPr>
              <a:pPr/>
              <a:t>12</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407180" y="4315560"/>
            <a:ext cx="5915825" cy="41801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347642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C773E88-4893-4FE4-8232-87CCF283D7D3}" type="slidenum">
              <a:rPr lang="en-US" altLang="en-US" sz="1000">
                <a:latin typeface="Times New Roman" panose="02020603050405020304" pitchFamily="18" charset="0"/>
              </a:rPr>
              <a:pPr/>
              <a:t>13</a:t>
            </a:fld>
            <a:endParaRPr lang="en-US" altLang="en-US" sz="10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2652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AF6611C-C36A-4A69-8DDE-4BCEF41CB315}" type="slidenum">
              <a:rPr lang="en-US" altLang="en-US" sz="1000">
                <a:latin typeface="Times New Roman" panose="02020603050405020304" pitchFamily="18" charset="0"/>
              </a:rPr>
              <a:pPr/>
              <a:t>14</a:t>
            </a:fld>
            <a:endParaRPr lang="en-US" altLang="en-US" sz="10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154460" y="4332133"/>
            <a:ext cx="4525793" cy="4104950"/>
          </a:xfrm>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endParaRPr lang="en-US" sz="1200" dirty="0"/>
          </a:p>
        </p:txBody>
      </p:sp>
    </p:spTree>
    <p:extLst>
      <p:ext uri="{BB962C8B-B14F-4D97-AF65-F5344CB8AC3E}">
        <p14:creationId xmlns:p14="http://schemas.microsoft.com/office/powerpoint/2010/main" val="51461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46EF0BB3-0532-4AA1-8E4D-B4AB5B6332FA}" type="slidenum">
              <a:rPr lang="en-US" altLang="en-US" sz="1000">
                <a:latin typeface="Times New Roman" panose="02020603050405020304" pitchFamily="18" charset="0"/>
              </a:rPr>
              <a:pPr/>
              <a:t>15</a:t>
            </a:fld>
            <a:endParaRPr lang="en-US" altLang="en-US" sz="10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781600" y="4332133"/>
            <a:ext cx="498757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4975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02A48D88-7CB7-4E8A-B8FA-BBD0568B9AD3}" type="slidenum">
              <a:rPr lang="en-US" altLang="en-US" sz="1000">
                <a:latin typeface="Times New Roman" panose="02020603050405020304" pitchFamily="18" charset="0"/>
              </a:rPr>
              <a:pPr/>
              <a:t>16</a:t>
            </a:fld>
            <a:endParaRPr lang="en-US" altLang="en-US" sz="10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06716"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7763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39DD945-1C8D-4296-B774-0FF24B30DD66}" type="slidenum">
              <a:rPr lang="en-US" altLang="en-US" sz="1000">
                <a:latin typeface="Times New Roman" panose="02020603050405020304" pitchFamily="18" charset="0"/>
              </a:rPr>
              <a:pPr/>
              <a:t>17</a:t>
            </a:fld>
            <a:endParaRPr lang="en-US" altLang="en-US" sz="10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31832" y="4258494"/>
            <a:ext cx="5466521" cy="410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305511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5A48CBBF-D6E1-4666-A764-B783323CF3C5}" type="slidenum">
              <a:rPr lang="en-US" altLang="en-US" sz="1000">
                <a:latin typeface="Times New Roman" panose="02020603050405020304" pitchFamily="18" charset="0"/>
              </a:rPr>
              <a:pPr/>
              <a:t>18</a:t>
            </a:fld>
            <a:endParaRPr lang="en-US" altLang="en-US" sz="10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482064" y="4332133"/>
            <a:ext cx="591582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387615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998E861D-C477-4CA8-8021-ED39716AABBC}" type="slidenum">
              <a:rPr lang="en-US" altLang="en-US" sz="1000">
                <a:latin typeface="Times New Roman" panose="02020603050405020304" pitchFamily="18" charset="0"/>
              </a:rPr>
              <a:pPr/>
              <a:t>19</a:t>
            </a:fld>
            <a:endParaRPr lang="en-US" altLang="en-US" sz="10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482064" y="4332133"/>
            <a:ext cx="591582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163495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62A312B-7E6C-44EA-A0E5-8B2BDA3339B3}" type="slidenum">
              <a:rPr lang="en-US" altLang="en-US" sz="1000">
                <a:latin typeface="Times New Roman" panose="02020603050405020304" pitchFamily="18" charset="0"/>
              </a:rPr>
              <a:pPr/>
              <a:t>2</a:t>
            </a:fld>
            <a:endParaRPr lang="en-US" altLang="en-US" sz="10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01379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178ECE7-8ABE-4884-9BB5-43C33196C82F}" type="slidenum">
              <a:rPr lang="en-US" altLang="en-US" sz="1000">
                <a:latin typeface="Times New Roman" panose="02020603050405020304" pitchFamily="18" charset="0"/>
              </a:rPr>
              <a:pPr/>
              <a:t>20</a:t>
            </a:fld>
            <a:endParaRPr lang="en-US" altLang="en-US" sz="10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31832" y="4326649"/>
            <a:ext cx="554140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173826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9E4767F-8EC6-418A-AD29-3F50F71C57BE}" type="slidenum">
              <a:rPr lang="en-US" altLang="en-US" sz="1000">
                <a:latin typeface="Times New Roman" panose="02020603050405020304" pitchFamily="18" charset="0"/>
              </a:rPr>
              <a:pPr/>
              <a:t>21</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61220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EA0AF41-9DE2-4559-9F46-1EB0AA0C0288}" type="slidenum">
              <a:rPr lang="en-US" altLang="en-US" sz="1000">
                <a:latin typeface="Times New Roman" panose="02020603050405020304" pitchFamily="18" charset="0"/>
              </a:rPr>
              <a:pPr/>
              <a:t>22</a:t>
            </a:fld>
            <a:endParaRPr lang="en-US" altLang="en-US" sz="10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1138238" y="684213"/>
            <a:ext cx="4559300" cy="3421062"/>
          </a:xfrm>
          <a:ln/>
        </p:spPr>
      </p:sp>
      <p:sp>
        <p:nvSpPr>
          <p:cNvPr id="128004" name="Rectangle 3"/>
          <p:cNvSpPr>
            <a:spLocks noGrp="1" noChangeArrowheads="1"/>
          </p:cNvSpPr>
          <p:nvPr>
            <p:ph type="body" idx="1"/>
          </p:nvPr>
        </p:nvSpPr>
        <p:spPr>
          <a:xfrm>
            <a:off x="1148219" y="4332133"/>
            <a:ext cx="4539835"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baseline="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555539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D59A85C6-7827-4188-8156-9F889AF21E15}" type="slidenum">
              <a:rPr lang="en-US" altLang="en-US" sz="1000">
                <a:latin typeface="Times New Roman" panose="02020603050405020304" pitchFamily="18" charset="0"/>
              </a:rPr>
              <a:pPr/>
              <a:t>23</a:t>
            </a:fld>
            <a:endParaRPr lang="en-US" altLang="en-US" sz="10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5231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504B987-1477-467E-AF57-AD1589C38591}" type="slidenum">
              <a:rPr lang="en-US" altLang="en-US" sz="1000">
                <a:latin typeface="Times New Roman" panose="02020603050405020304" pitchFamily="18" charset="0"/>
              </a:rPr>
              <a:pPr/>
              <a:t>24</a:t>
            </a:fld>
            <a:endParaRPr lang="en-US" altLang="en-US" sz="10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2472366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B440CD9-C270-485B-8F96-0BFD7678B49B}" type="slidenum">
              <a:rPr lang="en-US" altLang="en-US" sz="1000">
                <a:latin typeface="Times New Roman" panose="02020603050405020304" pitchFamily="18" charset="0"/>
              </a:rPr>
              <a:pPr/>
              <a:t>25</a:t>
            </a:fld>
            <a:endParaRPr lang="en-US" altLang="en-US" sz="10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516891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05E8BEC-B6C9-48A1-B50C-86DF3BA5E976}" type="slidenum">
              <a:rPr lang="en-US" altLang="en-US" sz="1000">
                <a:latin typeface="Times New Roman" panose="02020603050405020304" pitchFamily="18" charset="0"/>
              </a:rPr>
              <a:pPr/>
              <a:t>26</a:t>
            </a:fld>
            <a:endParaRPr lang="en-US" altLang="en-US" sz="10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1795685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9B0E6F5-2C3C-494B-ACF3-21082B34486A}" type="slidenum">
              <a:rPr lang="en-US" altLang="en-US" sz="1000">
                <a:latin typeface="Times New Roman" panose="02020603050405020304" pitchFamily="18" charset="0"/>
              </a:rPr>
              <a:pPr/>
              <a:t>27</a:t>
            </a:fld>
            <a:endParaRPr lang="en-US" altLang="en-US" sz="10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365604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BD6314F-EEEB-45E9-8E43-F655F4A567A5}" type="slidenum">
              <a:rPr lang="en-US" altLang="en-US" sz="1000">
                <a:latin typeface="Times New Roman" panose="02020603050405020304" pitchFamily="18" charset="0"/>
              </a:rPr>
              <a:pPr/>
              <a:t>28</a:t>
            </a:fld>
            <a:endParaRPr lang="en-US" altLang="en-US" sz="10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180654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A6B63DC-2AA4-44F2-AD1E-6018F1447DAE}" type="slidenum">
              <a:rPr lang="en-US" altLang="en-US" sz="1000">
                <a:latin typeface="Times New Roman" panose="02020603050405020304" pitchFamily="18" charset="0"/>
              </a:rPr>
              <a:pPr/>
              <a:t>29</a:t>
            </a:fld>
            <a:endParaRPr lang="en-US" altLang="en-US" sz="10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latin typeface="Arial" panose="020B0604020202020204" pitchFamily="34" charset="0"/>
            </a:endParaRPr>
          </a:p>
        </p:txBody>
      </p:sp>
    </p:spTree>
    <p:extLst>
      <p:ext uri="{BB962C8B-B14F-4D97-AF65-F5344CB8AC3E}">
        <p14:creationId xmlns:p14="http://schemas.microsoft.com/office/powerpoint/2010/main" val="381886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004DAFCA-111A-4BD4-81F5-9E9D1CAA589C}" type="slidenum">
              <a:rPr lang="en-US" altLang="en-US" sz="1000">
                <a:latin typeface="Times New Roman" panose="02020603050405020304" pitchFamily="18" charset="0"/>
              </a:rPr>
              <a:pPr/>
              <a:t>3</a:t>
            </a:fld>
            <a:endParaRPr lang="en-US" altLang="en-US" sz="10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97236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1294492-D304-42DE-80C1-C968477F84E8}" type="slidenum">
              <a:rPr lang="en-US" altLang="en-US" sz="1000">
                <a:latin typeface="Times New Roman" panose="02020603050405020304" pitchFamily="18" charset="0"/>
              </a:rPr>
              <a:pPr/>
              <a:t>30</a:t>
            </a:fld>
            <a:endParaRPr lang="en-US" altLang="en-US" sz="10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3945931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45627092-A3C8-4D78-BE5D-0E6B94201DCF}" type="slidenum">
              <a:rPr lang="en-US" altLang="en-US" sz="1000">
                <a:latin typeface="Times New Roman" panose="02020603050405020304" pitchFamily="18" charset="0"/>
              </a:rPr>
              <a:pPr/>
              <a:t>31</a:t>
            </a:fld>
            <a:endParaRPr lang="en-US" altLang="en-US" sz="10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53223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45627092-A3C8-4D78-BE5D-0E6B94201DCF}" type="slidenum">
              <a:rPr lang="en-US" altLang="en-US" sz="1000">
                <a:latin typeface="Times New Roman" panose="02020603050405020304" pitchFamily="18" charset="0"/>
              </a:rPr>
              <a:pPr/>
              <a:t>32</a:t>
            </a:fld>
            <a:endParaRPr lang="en-US" altLang="en-US" sz="10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85058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B9D966B-06D0-493E-A14C-2CE5DCADA8CB}" type="slidenum">
              <a:rPr lang="en-US" altLang="en-US" sz="1000">
                <a:latin typeface="Times New Roman" panose="02020603050405020304" pitchFamily="18" charset="0"/>
              </a:rPr>
              <a:pPr/>
              <a:t>33</a:t>
            </a:fld>
            <a:endParaRPr lang="en-US" altLang="en-US" sz="10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06716" y="4332133"/>
            <a:ext cx="524186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latin typeface="Arial" panose="020B0604020202020204" pitchFamily="34" charset="0"/>
            </a:endParaRPr>
          </a:p>
        </p:txBody>
      </p:sp>
    </p:spTree>
    <p:extLst>
      <p:ext uri="{BB962C8B-B14F-4D97-AF65-F5344CB8AC3E}">
        <p14:creationId xmlns:p14="http://schemas.microsoft.com/office/powerpoint/2010/main" val="147437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2E22CE0-5377-4388-ADB1-6975E21939C6}" type="slidenum">
              <a:rPr lang="en-US" altLang="en-US" sz="1000">
                <a:latin typeface="Times New Roman" panose="02020603050405020304" pitchFamily="18" charset="0"/>
              </a:rPr>
              <a:pPr/>
              <a:t>34</a:t>
            </a:fld>
            <a:endParaRPr lang="en-US" altLang="en-US" sz="10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347899" y="4181723"/>
            <a:ext cx="599070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s-MX" altLang="en-US" dirty="0">
              <a:latin typeface="Arial" panose="020B0604020202020204" pitchFamily="34" charset="0"/>
            </a:endParaRPr>
          </a:p>
        </p:txBody>
      </p:sp>
    </p:spTree>
    <p:extLst>
      <p:ext uri="{BB962C8B-B14F-4D97-AF65-F5344CB8AC3E}">
        <p14:creationId xmlns:p14="http://schemas.microsoft.com/office/powerpoint/2010/main" val="3831709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0517A1A-7AAF-426C-8D2C-1E5896FCD1A3}" type="slidenum">
              <a:rPr lang="en-US" altLang="en-US" sz="1000">
                <a:latin typeface="Times New Roman" panose="02020603050405020304" pitchFamily="18" charset="0"/>
              </a:rPr>
              <a:pPr/>
              <a:t>35</a:t>
            </a:fld>
            <a:endParaRPr lang="en-US" altLang="en-US" sz="10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706716" y="4332133"/>
            <a:ext cx="539163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latin typeface="Arial" panose="020B0604020202020204" pitchFamily="34" charset="0"/>
            </a:endParaRPr>
          </a:p>
        </p:txBody>
      </p:sp>
    </p:spTree>
    <p:extLst>
      <p:ext uri="{BB962C8B-B14F-4D97-AF65-F5344CB8AC3E}">
        <p14:creationId xmlns:p14="http://schemas.microsoft.com/office/powerpoint/2010/main" val="222252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6756464-8B0B-4279-945A-213700A5998A}" type="slidenum">
              <a:rPr lang="en-US" altLang="en-US" sz="1000">
                <a:latin typeface="Times New Roman" panose="02020603050405020304" pitchFamily="18" charset="0"/>
              </a:rPr>
              <a:pPr/>
              <a:t>36</a:t>
            </a:fld>
            <a:endParaRPr lang="en-US" altLang="en-US" sz="10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631832" y="4332133"/>
            <a:ext cx="576605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latin typeface="Arial" panose="020B0604020202020204" pitchFamily="34" charset="0"/>
            </a:endParaRPr>
          </a:p>
        </p:txBody>
      </p:sp>
    </p:spTree>
    <p:extLst>
      <p:ext uri="{BB962C8B-B14F-4D97-AF65-F5344CB8AC3E}">
        <p14:creationId xmlns:p14="http://schemas.microsoft.com/office/powerpoint/2010/main" val="1201282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3F4028F-04F9-49C4-BB05-4D2D15B3291E}" type="slidenum">
              <a:rPr lang="en-US" altLang="en-US" sz="1000">
                <a:latin typeface="Times New Roman" panose="02020603050405020304" pitchFamily="18" charset="0"/>
              </a:rPr>
              <a:pPr/>
              <a:t>37</a:t>
            </a:fld>
            <a:endParaRPr lang="en-US" altLang="en-US" sz="10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465001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E6FBE717-C6F5-4274-ACDA-FE4AAF08E29C}" type="slidenum">
              <a:rPr lang="en-US" altLang="en-US" sz="1000">
                <a:latin typeface="Times New Roman" panose="02020603050405020304" pitchFamily="18" charset="0"/>
              </a:rPr>
              <a:pPr/>
              <a:t>38</a:t>
            </a:fld>
            <a:endParaRPr lang="en-US" altLang="en-US" sz="10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6484" y="4332133"/>
            <a:ext cx="5166986" cy="4104950"/>
          </a:xfrm>
          <a:ln/>
        </p:spPr>
        <p:txBody>
          <a:bodyPr/>
          <a:lstStyle/>
          <a:p>
            <a:pPr eaLnBrk="1" hangingPunct="1">
              <a:defRPr/>
            </a:pPr>
            <a:endParaRPr lang="en-US" sz="800" dirty="0"/>
          </a:p>
        </p:txBody>
      </p:sp>
    </p:spTree>
    <p:extLst>
      <p:ext uri="{BB962C8B-B14F-4D97-AF65-F5344CB8AC3E}">
        <p14:creationId xmlns:p14="http://schemas.microsoft.com/office/powerpoint/2010/main" val="4099869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E6FBE717-C6F5-4274-ACDA-FE4AAF08E29C}" type="slidenum">
              <a:rPr lang="en-US" altLang="en-US" sz="1000">
                <a:latin typeface="Times New Roman" panose="02020603050405020304" pitchFamily="18" charset="0"/>
              </a:rPr>
              <a:pPr/>
              <a:t>39</a:t>
            </a:fld>
            <a:endParaRPr lang="en-US" altLang="en-US" sz="10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1154460" y="4332133"/>
            <a:ext cx="4525793" cy="4104950"/>
          </a:xfrm>
          <a:ln/>
        </p:spPr>
        <p:txBody>
          <a:bodyPr/>
          <a:lstStyle/>
          <a:p>
            <a:pPr eaLnBrk="1" hangingPunct="1">
              <a:defRPr/>
            </a:pPr>
            <a:endParaRPr lang="en-US" sz="1000" baseline="0" dirty="0"/>
          </a:p>
        </p:txBody>
      </p:sp>
    </p:spTree>
    <p:extLst>
      <p:ext uri="{BB962C8B-B14F-4D97-AF65-F5344CB8AC3E}">
        <p14:creationId xmlns:p14="http://schemas.microsoft.com/office/powerpoint/2010/main" val="284186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175A3DB-D519-4046-81CA-BC8AD7D9AC7A}" type="slidenum">
              <a:rPr lang="en-US" altLang="en-US" sz="1000">
                <a:latin typeface="Times New Roman" panose="02020603050405020304" pitchFamily="18" charset="0"/>
              </a:rPr>
              <a:pPr/>
              <a:t>4</a:t>
            </a:fld>
            <a:endParaRPr lang="en-US" altLang="en-US" sz="100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59541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8AF7F7D-5997-42C4-B9D5-C56F5CEA8A77}" type="slidenum">
              <a:rPr lang="en-US" altLang="en-US" sz="1000">
                <a:latin typeface="Times New Roman" panose="02020603050405020304" pitchFamily="18" charset="0"/>
              </a:rPr>
              <a:pPr/>
              <a:t>40</a:t>
            </a:fld>
            <a:endParaRPr lang="en-US" altLang="en-US" sz="10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36647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FF64D75-8BF8-4336-9DF9-9C68FE0E6865}" type="slidenum">
              <a:rPr lang="en-US" altLang="en-US" sz="1000">
                <a:latin typeface="Times New Roman" panose="02020603050405020304" pitchFamily="18" charset="0"/>
              </a:rPr>
              <a:pPr/>
              <a:t>41</a:t>
            </a:fld>
            <a:endParaRPr lang="en-US" altLang="en-US" sz="10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410219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51FC0C5-CE68-4375-82EA-C4F70AFF27B1}" type="slidenum">
              <a:rPr lang="en-US" altLang="en-US" sz="1000">
                <a:latin typeface="Times New Roman" panose="02020603050405020304" pitchFamily="18" charset="0"/>
              </a:rPr>
              <a:pPr/>
              <a:t>42</a:t>
            </a:fld>
            <a:endParaRPr lang="en-US" altLang="en-US" sz="10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67686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1BB7650-713B-4B27-8BD6-6E20C1DBC8CB}" type="slidenum">
              <a:rPr lang="en-US" altLang="en-US" sz="1000">
                <a:latin typeface="Times New Roman" panose="02020603050405020304" pitchFamily="18" charset="0"/>
              </a:rPr>
              <a:pPr/>
              <a:t>43</a:t>
            </a:fld>
            <a:endParaRPr lang="en-US" altLang="en-US" sz="10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781600"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97520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0EF41E4-134E-4CE4-89CD-4FA98E9F490A}" type="slidenum">
              <a:rPr lang="en-US" altLang="en-US" sz="1000">
                <a:latin typeface="Times New Roman" panose="02020603050405020304" pitchFamily="18" charset="0"/>
              </a:rPr>
              <a:pPr/>
              <a:t>44</a:t>
            </a:fld>
            <a:endParaRPr lang="en-US" altLang="en-US" sz="10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781600" y="4332133"/>
            <a:ext cx="554140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915531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FDF56D1-2FE8-4F57-9872-6A7F4DC25300}" type="slidenum">
              <a:rPr lang="en-US" altLang="en-US" sz="1000">
                <a:latin typeface="Times New Roman" panose="02020603050405020304" pitchFamily="18" charset="0"/>
              </a:rPr>
              <a:pPr/>
              <a:t>45</a:t>
            </a:fld>
            <a:endParaRPr lang="en-US" altLang="en-US" sz="10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1154460" y="4332133"/>
            <a:ext cx="443452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ts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288600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97FA3FE-A1DA-41CF-B13E-1DBDBB1D1423}" type="slidenum">
              <a:rPr lang="en-US" altLang="en-US" sz="1000">
                <a:latin typeface="Times New Roman" panose="02020603050405020304" pitchFamily="18" charset="0"/>
              </a:rPr>
              <a:pPr/>
              <a:t>46</a:t>
            </a:fld>
            <a:endParaRPr lang="en-US" altLang="en-US" sz="100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1154460" y="4332133"/>
            <a:ext cx="443452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408503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E106FFF7-4F0F-44C1-BA7F-8DAE2896998D}" type="slidenum">
              <a:rPr lang="en-US" altLang="en-US" sz="1000">
                <a:latin typeface="Times New Roman" panose="02020603050405020304" pitchFamily="18" charset="0"/>
              </a:rPr>
              <a:pPr/>
              <a:t>47</a:t>
            </a:fld>
            <a:endParaRPr lang="en-US" altLang="en-US" sz="10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1" dirty="0">
              <a:latin typeface="Arial" panose="020B0604020202020204" pitchFamily="34" charset="0"/>
            </a:endParaRPr>
          </a:p>
        </p:txBody>
      </p:sp>
    </p:spTree>
    <p:extLst>
      <p:ext uri="{BB962C8B-B14F-4D97-AF65-F5344CB8AC3E}">
        <p14:creationId xmlns:p14="http://schemas.microsoft.com/office/powerpoint/2010/main" val="834538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51D98A93-CDD0-491C-A60D-D39120A29770}" type="slidenum">
              <a:rPr lang="en-US" altLang="en-US" sz="1000">
                <a:latin typeface="Times New Roman" panose="02020603050405020304" pitchFamily="18" charset="0"/>
              </a:rPr>
              <a:pPr/>
              <a:t>48</a:t>
            </a:fld>
            <a:endParaRPr lang="en-US" altLang="en-US" sz="1000">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1154461"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dirty="0">
              <a:latin typeface="Arial" panose="020B0604020202020204" pitchFamily="34" charset="0"/>
            </a:endParaRPr>
          </a:p>
        </p:txBody>
      </p:sp>
    </p:spTree>
    <p:extLst>
      <p:ext uri="{BB962C8B-B14F-4D97-AF65-F5344CB8AC3E}">
        <p14:creationId xmlns:p14="http://schemas.microsoft.com/office/powerpoint/2010/main" val="2939085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09D606D-ABF2-4BD0-BB18-AD893FD20CA8}" type="slidenum">
              <a:rPr lang="en-US" altLang="en-US" sz="1000">
                <a:latin typeface="Times New Roman" panose="02020603050405020304" pitchFamily="18" charset="0"/>
              </a:rPr>
              <a:pPr/>
              <a:t>49</a:t>
            </a:fld>
            <a:endParaRPr lang="en-US" altLang="en-US" sz="100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18317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1272124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042AE3E-C4E8-4745-9A17-D085E268E137}" type="slidenum">
              <a:rPr lang="en-US" altLang="en-US" sz="1000">
                <a:latin typeface="Times New Roman" panose="02020603050405020304" pitchFamily="18" charset="0"/>
              </a:rPr>
              <a:pPr/>
              <a:t>50</a:t>
            </a:fld>
            <a:endParaRPr lang="en-US" altLang="en-US" sz="1000">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b="0" dirty="0">
              <a:latin typeface="Arial" panose="020B0604020202020204" pitchFamily="34" charset="0"/>
            </a:endParaRPr>
          </a:p>
        </p:txBody>
      </p:sp>
    </p:spTree>
    <p:extLst>
      <p:ext uri="{BB962C8B-B14F-4D97-AF65-F5344CB8AC3E}">
        <p14:creationId xmlns:p14="http://schemas.microsoft.com/office/powerpoint/2010/main" val="2933398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24F21BC-D381-4246-9B20-7900546DF64E}" type="slidenum">
              <a:rPr lang="en-US" altLang="en-US" sz="1000">
                <a:latin typeface="Times New Roman" panose="02020603050405020304" pitchFamily="18" charset="0"/>
              </a:rPr>
              <a:pPr/>
              <a:t>51</a:t>
            </a:fld>
            <a:endParaRPr lang="en-US" altLang="en-US" sz="1000">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70283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096791B-6FA3-4821-B12D-C53022089BC3}" type="slidenum">
              <a:rPr lang="en-US" altLang="en-US" sz="1000">
                <a:latin typeface="Times New Roman" panose="02020603050405020304" pitchFamily="18" charset="0"/>
              </a:rPr>
              <a:pPr/>
              <a:t>52</a:t>
            </a:fld>
            <a:endParaRPr lang="en-US" altLang="en-US" sz="100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latin typeface="Arial" panose="020B0604020202020204" pitchFamily="34" charset="0"/>
            </a:endParaRPr>
          </a:p>
        </p:txBody>
      </p:sp>
    </p:spTree>
    <p:extLst>
      <p:ext uri="{BB962C8B-B14F-4D97-AF65-F5344CB8AC3E}">
        <p14:creationId xmlns:p14="http://schemas.microsoft.com/office/powerpoint/2010/main" val="2997766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4F3A0B4-030F-4DB3-A8F9-72AFA840CDA2}" type="slidenum">
              <a:rPr lang="en-US" altLang="en-US" sz="1000">
                <a:latin typeface="Times New Roman" panose="02020603050405020304" pitchFamily="18" charset="0"/>
              </a:rPr>
              <a:pPr/>
              <a:t>53</a:t>
            </a:fld>
            <a:endParaRPr lang="en-US" altLang="en-US" sz="10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154459" y="4332133"/>
            <a:ext cx="4525794"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756151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28A4BA4-CD63-4916-A2C4-07A19876E753}" type="slidenum">
              <a:rPr lang="en-US" altLang="en-US" sz="1000">
                <a:latin typeface="Times New Roman" panose="02020603050405020304" pitchFamily="18" charset="0"/>
              </a:rPr>
              <a:pPr/>
              <a:t>54</a:t>
            </a:fld>
            <a:endParaRPr lang="en-US" altLang="en-US" sz="100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1154460" y="433918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193737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B89CB94-F7DA-445C-87B1-688324403CB4}" type="slidenum">
              <a:rPr lang="en-US" altLang="en-US" sz="1000">
                <a:latin typeface="Times New Roman" panose="02020603050405020304" pitchFamily="18" charset="0"/>
              </a:rPr>
              <a:pPr/>
              <a:t>55</a:t>
            </a:fld>
            <a:endParaRPr lang="en-US" altLang="en-US" sz="1000">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latin typeface="Arial" panose="020B0604020202020204" pitchFamily="34" charset="0"/>
            </a:endParaRPr>
          </a:p>
        </p:txBody>
      </p:sp>
    </p:spTree>
    <p:extLst>
      <p:ext uri="{BB962C8B-B14F-4D97-AF65-F5344CB8AC3E}">
        <p14:creationId xmlns:p14="http://schemas.microsoft.com/office/powerpoint/2010/main" val="2401042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D6696A93-A234-4230-984D-0391855CC9FD}" type="slidenum">
              <a:rPr lang="en-US" altLang="en-US" sz="1000">
                <a:latin typeface="Times New Roman" panose="02020603050405020304" pitchFamily="18" charset="0"/>
              </a:rPr>
              <a:pPr/>
              <a:t>56</a:t>
            </a:fld>
            <a:endParaRPr lang="en-US" altLang="en-US" sz="1000">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ts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767531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D3AF9F7D-CCD4-4001-83D2-8BA367822EB7}" type="slidenum">
              <a:rPr lang="en-US" altLang="en-US" sz="1000">
                <a:latin typeface="Times New Roman" panose="02020603050405020304" pitchFamily="18" charset="0"/>
              </a:rPr>
              <a:pPr/>
              <a:t>57</a:t>
            </a:fld>
            <a:endParaRPr lang="en-US" altLang="en-US" sz="100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090901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677A1A9-B701-45BC-BE80-9CED1B9AAFC3}" type="slidenum">
              <a:rPr lang="en-US" altLang="en-US" sz="1000">
                <a:latin typeface="Times New Roman" panose="02020603050405020304" pitchFamily="18" charset="0"/>
              </a:rPr>
              <a:pPr/>
              <a:t>58</a:t>
            </a:fld>
            <a:endParaRPr lang="en-US" altLang="en-US" sz="1000">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99077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5F9BBE3-77FE-4023-925C-B6CAFE3CA354}" type="slidenum">
              <a:rPr lang="en-US" altLang="en-US" sz="1000">
                <a:latin typeface="Times New Roman" panose="02020603050405020304" pitchFamily="18" charset="0"/>
              </a:rPr>
              <a:pPr/>
              <a:t>59</a:t>
            </a:fld>
            <a:endParaRPr lang="en-US" altLang="en-US" sz="1000">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3245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eaLnBrk="0" hangingPunct="0">
              <a:defRPr sz="9600">
                <a:solidFill>
                  <a:schemeClr val="tx1"/>
                </a:solidFill>
                <a:latin typeface="Arial" panose="020B0604020202020204" pitchFamily="34" charset="0"/>
              </a:defRPr>
            </a:lvl1pPr>
            <a:lvl2pPr marL="742950" indent="-285750" defTabSz="939800" eaLnBrk="0" hangingPunct="0">
              <a:defRPr sz="9600">
                <a:solidFill>
                  <a:schemeClr val="tx1"/>
                </a:solidFill>
                <a:latin typeface="Arial" panose="020B0604020202020204" pitchFamily="34" charset="0"/>
              </a:defRPr>
            </a:lvl2pPr>
            <a:lvl3pPr marL="1143000" indent="-228600" defTabSz="939800" eaLnBrk="0" hangingPunct="0">
              <a:defRPr sz="9600">
                <a:solidFill>
                  <a:schemeClr val="tx1"/>
                </a:solidFill>
                <a:latin typeface="Arial" panose="020B0604020202020204" pitchFamily="34" charset="0"/>
              </a:defRPr>
            </a:lvl3pPr>
            <a:lvl4pPr marL="1600200" indent="-228600" defTabSz="939800" eaLnBrk="0" hangingPunct="0">
              <a:defRPr sz="9600">
                <a:solidFill>
                  <a:schemeClr val="tx1"/>
                </a:solidFill>
                <a:latin typeface="Arial" panose="020B0604020202020204" pitchFamily="34" charset="0"/>
              </a:defRPr>
            </a:lvl4pPr>
            <a:lvl5pPr marL="2057400" indent="-228600" defTabSz="939800" eaLnBrk="0" hangingPunct="0">
              <a:defRPr sz="9600">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9600">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9600">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9600">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9600">
                <a:solidFill>
                  <a:schemeClr val="tx1"/>
                </a:solidFill>
                <a:latin typeface="Arial" panose="020B0604020202020204" pitchFamily="34" charset="0"/>
              </a:defRPr>
            </a:lvl9pPr>
          </a:lstStyle>
          <a:p>
            <a:pPr algn="r"/>
            <a:fld id="{3A3C5E61-1636-41F6-9D51-30B7457C9C43}" type="slidenum">
              <a:rPr lang="en-US" altLang="en-US" sz="1000" i="1">
                <a:latin typeface="Times New Roman" panose="02020603050405020304" pitchFamily="18" charset="0"/>
              </a:rPr>
              <a:pPr algn="r"/>
              <a:t>6</a:t>
            </a:fld>
            <a:endParaRPr lang="en-US" altLang="en-US" sz="1000" i="1">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60472" y="4166204"/>
            <a:ext cx="6633893"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868545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8EFF35A-6470-4EAD-B696-05507B6F3F14}" type="slidenum">
              <a:rPr lang="en-US" altLang="en-US" sz="1000">
                <a:latin typeface="Times New Roman" panose="02020603050405020304" pitchFamily="18" charset="0"/>
              </a:rPr>
              <a:pPr/>
              <a:t>60</a:t>
            </a:fld>
            <a:endParaRPr lang="en-US" altLang="en-US" sz="1000">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1154461"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2773442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4130A85-3901-471A-A2A5-7091B9FF2E96}" type="slidenum">
              <a:rPr lang="en-US" altLang="en-US" sz="1000">
                <a:latin typeface="Times New Roman" panose="02020603050405020304" pitchFamily="18" charset="0"/>
              </a:rPr>
              <a:pPr/>
              <a:t>61</a:t>
            </a:fld>
            <a:endParaRPr lang="en-US" altLang="en-US" sz="100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585777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35A49A5-8713-478D-9A96-B4771B9B21AE}" type="slidenum">
              <a:rPr lang="en-US" altLang="en-US" sz="1000">
                <a:latin typeface="Times New Roman" panose="02020603050405020304" pitchFamily="18" charset="0"/>
              </a:rPr>
              <a:pPr/>
              <a:t>62</a:t>
            </a:fld>
            <a:endParaRPr lang="en-US" altLang="en-US" sz="1000">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18314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06285B2F-E096-461A-AF43-AFD6B40CBD6D}" type="slidenum">
              <a:rPr lang="en-US" altLang="en-US" sz="1000">
                <a:latin typeface="Times New Roman" panose="02020603050405020304" pitchFamily="18" charset="0"/>
              </a:rPr>
              <a:pPr/>
              <a:t>63</a:t>
            </a:fld>
            <a:endParaRPr lang="en-US" altLang="en-US" sz="1000">
              <a:latin typeface="Times New Roman" panose="02020603050405020304"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273448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63FBC1E-6205-4A6E-8066-7EE6A211044A}" type="slidenum">
              <a:rPr lang="en-US" altLang="en-US" sz="1000">
                <a:latin typeface="Times New Roman" panose="02020603050405020304" pitchFamily="18" charset="0"/>
              </a:rPr>
              <a:pPr/>
              <a:t>64</a:t>
            </a:fld>
            <a:endParaRPr lang="en-US" altLang="en-US" sz="1000">
              <a:latin typeface="Times New Roman" panose="02020603050405020304"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1185662" y="4389997"/>
            <a:ext cx="4841865"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00" b="1" dirty="0">
              <a:latin typeface="Arial" panose="020B0604020202020204" pitchFamily="34" charset="0"/>
            </a:endParaRPr>
          </a:p>
        </p:txBody>
      </p:sp>
    </p:spTree>
    <p:extLst>
      <p:ext uri="{BB962C8B-B14F-4D97-AF65-F5344CB8AC3E}">
        <p14:creationId xmlns:p14="http://schemas.microsoft.com/office/powerpoint/2010/main" val="793201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2E1E4D6-9205-41AA-A51B-AB84B1832032}" type="slidenum">
              <a:rPr lang="en-US" altLang="en-US" sz="1000">
                <a:latin typeface="Times New Roman" panose="02020603050405020304" pitchFamily="18" charset="0"/>
              </a:rPr>
              <a:pPr/>
              <a:t>65</a:t>
            </a:fld>
            <a:endParaRPr lang="en-US" altLang="en-US" sz="1000">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826030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66</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47A5DBA-0FDC-4700-BDCE-0E178AE1E570}" type="slidenum">
              <a:rPr lang="en-US" altLang="en-US" sz="1000">
                <a:latin typeface="Times New Roman" panose="02020603050405020304" pitchFamily="18" charset="0"/>
              </a:rPr>
              <a:pPr/>
              <a:t>7</a:t>
            </a:fld>
            <a:endParaRPr lang="en-US" altLang="en-US" sz="10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821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4C657AE-5C74-4A9A-8805-7C5046EF6DAA}" type="slidenum">
              <a:rPr lang="en-US" altLang="en-US" sz="1000">
                <a:latin typeface="Times New Roman" panose="02020603050405020304" pitchFamily="18" charset="0"/>
              </a:rPr>
              <a:pPr/>
              <a:t>8</a:t>
            </a:fld>
            <a:endParaRPr lang="en-US" altLang="en-US" sz="10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31832" y="4332133"/>
            <a:ext cx="561628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67060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EB4D97F-3DDB-4FED-9522-0A5B3489364F}" type="slidenum">
              <a:rPr lang="en-US" altLang="en-US" sz="1000">
                <a:latin typeface="Times New Roman" panose="02020603050405020304" pitchFamily="18" charset="0"/>
              </a:rPr>
              <a:pPr/>
              <a:t>9</a:t>
            </a:fld>
            <a:endParaRPr lang="en-US" altLang="en-US" sz="10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332297" y="4245718"/>
            <a:ext cx="5990708" cy="4532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116574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4" name="Picture 3" descr="A picture containing text, clipart&#10;&#10;Description automatically generated">
            <a:extLst>
              <a:ext uri="{FF2B5EF4-FFF2-40B4-BE49-F238E27FC236}">
                <a16:creationId xmlns:a16="http://schemas.microsoft.com/office/drawing/2014/main" id="{464C5909-A62C-409D-3E1B-1DD222247ED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105525"/>
            <a:ext cx="1905000" cy="590550"/>
          </a:xfrm>
          <a:prstGeom prst="rect">
            <a:avLst/>
          </a:prstGeom>
          <a:noFill/>
          <a:ln>
            <a:noFill/>
          </a:ln>
        </p:spPr>
      </p:pic>
    </p:spTree>
    <p:extLst>
      <p:ext uri="{BB962C8B-B14F-4D97-AF65-F5344CB8AC3E}">
        <p14:creationId xmlns:p14="http://schemas.microsoft.com/office/powerpoint/2010/main" val="20602379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48456694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410992214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40104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92685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98171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05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50766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6043954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092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00588" y="1295400"/>
            <a:ext cx="4038600" cy="4525963"/>
          </a:xfrm>
        </p:spPr>
        <p:txBody>
          <a:bodyPr/>
          <a:lstStyle/>
          <a:p>
            <a:pPr lvl="0"/>
            <a:endParaRPr lang="en-US" noProof="0"/>
          </a:p>
        </p:txBody>
      </p:sp>
      <p:sp>
        <p:nvSpPr>
          <p:cNvPr id="5"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90212384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pic>
        <p:nvPicPr>
          <p:cNvPr id="3" name="Picture 2" descr="A picture containing text, clipart&#10;&#10;Description automatically generated">
            <a:extLst>
              <a:ext uri="{FF2B5EF4-FFF2-40B4-BE49-F238E27FC236}">
                <a16:creationId xmlns:a16="http://schemas.microsoft.com/office/drawing/2014/main" id="{935F2C22-B525-9649-8DFD-8D5886C8A192}"/>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105525"/>
            <a:ext cx="1905000" cy="590550"/>
          </a:xfrm>
          <a:prstGeom prst="rect">
            <a:avLst/>
          </a:prstGeom>
          <a:noFill/>
          <a:ln>
            <a:noFill/>
          </a:ln>
        </p:spPr>
      </p:pic>
    </p:spTree>
    <p:extLst>
      <p:ext uri="{BB962C8B-B14F-4D97-AF65-F5344CB8AC3E}">
        <p14:creationId xmlns:p14="http://schemas.microsoft.com/office/powerpoint/2010/main" val="123937910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609600" y="2438400"/>
            <a:ext cx="7924800" cy="698909"/>
          </a:xfrm>
        </p:spPr>
        <p:txBody>
          <a:bodyPr/>
          <a:lstStyle/>
          <a:p>
            <a:r>
              <a:rPr lang="en-US" altLang="en-US" sz="4000" dirty="0"/>
              <a:t>Machinery </a:t>
            </a:r>
            <a:r>
              <a:rPr lang="en-US" altLang="en-US" sz="3600" dirty="0"/>
              <a:t>and</a:t>
            </a:r>
            <a:r>
              <a:rPr lang="en-US" altLang="en-US" sz="4000" dirty="0"/>
              <a:t> Machine Guarding</a:t>
            </a:r>
          </a:p>
        </p:txBody>
      </p:sp>
      <p:sp>
        <p:nvSpPr>
          <p:cNvPr id="3075" name="Rectangle 3"/>
          <p:cNvSpPr>
            <a:spLocks noGrp="1" noChangeArrowheads="1"/>
          </p:cNvSpPr>
          <p:nvPr>
            <p:ph type="subTitle" sz="quarter" idx="1"/>
          </p:nvPr>
        </p:nvSpPr>
        <p:spPr>
          <a:xfrm>
            <a:off x="1981200" y="3732643"/>
            <a:ext cx="5715000" cy="1191352"/>
          </a:xfrm>
        </p:spPr>
        <p:txBody>
          <a:bodyPr/>
          <a:lstStyle/>
          <a:p>
            <a:pPr marL="344488" indent="-344488"/>
            <a:r>
              <a:rPr lang="en-US" altLang="en-US" b="1" i="1" dirty="0"/>
              <a:t>29 CFR 1910.211–219</a:t>
            </a:r>
          </a:p>
          <a:p>
            <a:pPr marL="344488" indent="-344488"/>
            <a:endParaRPr lang="en-US" altLang="en-US" sz="1600" b="1" i="1" dirty="0"/>
          </a:p>
          <a:p>
            <a:pPr marL="344488" indent="-344488"/>
            <a:r>
              <a:rPr lang="en-US" altLang="en-US" b="1" i="1" dirty="0"/>
              <a:t>29 CFR 1910.241–244</a:t>
            </a:r>
          </a:p>
        </p:txBody>
      </p:sp>
      <p:sp>
        <p:nvSpPr>
          <p:cNvPr id="3076" name="Rectangle 4"/>
          <p:cNvSpPr>
            <a:spLocks noChangeArrowheads="1"/>
          </p:cNvSpPr>
          <p:nvPr/>
        </p:nvSpPr>
        <p:spPr bwMode="auto">
          <a:xfrm>
            <a:off x="762000" y="5476979"/>
            <a:ext cx="72390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eaLnBrk="0" hangingPunct="0">
              <a:defRPr sz="9600">
                <a:solidFill>
                  <a:schemeClr val="tx1"/>
                </a:solidFill>
                <a:latin typeface="Arial" panose="020B0604020202020204" pitchFamily="34" charset="0"/>
              </a:defRPr>
            </a:lvl1pPr>
            <a:lvl2pPr marL="742950" indent="-285750" eaLnBrk="0" hangingPunct="0">
              <a:defRPr sz="9600">
                <a:solidFill>
                  <a:schemeClr val="tx1"/>
                </a:solidFill>
                <a:latin typeface="Arial" panose="020B0604020202020204" pitchFamily="34" charset="0"/>
              </a:defRPr>
            </a:lvl2pPr>
            <a:lvl3pPr marL="1143000" indent="-228600" eaLnBrk="0" hangingPunct="0">
              <a:defRPr sz="9600">
                <a:solidFill>
                  <a:schemeClr val="tx1"/>
                </a:solidFill>
                <a:latin typeface="Arial" panose="020B0604020202020204" pitchFamily="34" charset="0"/>
              </a:defRPr>
            </a:lvl3pPr>
            <a:lvl4pPr marL="1600200" indent="-228600" eaLnBrk="0" hangingPunct="0">
              <a:defRPr sz="9600">
                <a:solidFill>
                  <a:schemeClr val="tx1"/>
                </a:solidFill>
                <a:latin typeface="Arial" panose="020B0604020202020204" pitchFamily="34" charset="0"/>
              </a:defRPr>
            </a:lvl4pPr>
            <a:lvl5pPr marL="2057400" indent="-228600" eaLnBrk="0" hangingPunct="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nSpc>
                <a:spcPct val="110000"/>
              </a:lnSpc>
              <a:buClr>
                <a:srgbClr val="910046"/>
              </a:buClr>
              <a:buSzPct val="90000"/>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42712026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a:spLocks noGrp="1" noChangeArrowheads="1"/>
          </p:cNvSpPr>
          <p:nvPr>
            <p:ph type="title"/>
          </p:nvPr>
        </p:nvSpPr>
        <p:spPr>
          <a:xfrm>
            <a:off x="609600" y="457200"/>
            <a:ext cx="8077200"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25602" name="Rectangle 4"/>
          <p:cNvSpPr>
            <a:spLocks noGrp="1" noChangeArrowheads="1"/>
          </p:cNvSpPr>
          <p:nvPr>
            <p:ph idx="1"/>
          </p:nvPr>
        </p:nvSpPr>
        <p:spPr>
          <a:xfrm>
            <a:off x="533400" y="1295400"/>
            <a:ext cx="4062413" cy="4525963"/>
          </a:xfrm>
        </p:spPr>
        <p:txBody>
          <a:bodyPr/>
          <a:lstStyle/>
          <a:p>
            <a:r>
              <a:rPr lang="en-US" altLang="en-US" dirty="0"/>
              <a:t>Barrier guards</a:t>
            </a:r>
          </a:p>
          <a:p>
            <a:endParaRPr lang="en-US" altLang="en-US" sz="32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793" y="2209800"/>
            <a:ext cx="7628039" cy="3177381"/>
          </a:xfrm>
          <a:prstGeom prst="rect">
            <a:avLst/>
          </a:prstGeom>
        </p:spPr>
      </p:pic>
    </p:spTree>
    <p:extLst>
      <p:ext uri="{BB962C8B-B14F-4D97-AF65-F5344CB8AC3E}">
        <p14:creationId xmlns:p14="http://schemas.microsoft.com/office/powerpoint/2010/main" val="23211594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609600" y="457200"/>
            <a:ext cx="8077200"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31746" name="Rectangle 3"/>
          <p:cNvSpPr>
            <a:spLocks noGrp="1" noChangeArrowheads="1"/>
          </p:cNvSpPr>
          <p:nvPr>
            <p:ph type="body" sz="half" idx="1"/>
          </p:nvPr>
        </p:nvSpPr>
        <p:spPr>
          <a:xfrm>
            <a:off x="533400" y="1295400"/>
            <a:ext cx="4419600" cy="4525963"/>
          </a:xfrm>
        </p:spPr>
        <p:txBody>
          <a:bodyPr/>
          <a:lstStyle/>
          <a:p>
            <a:pPr marL="344488" indent="-344488"/>
            <a:r>
              <a:rPr lang="en-US" altLang="en-US" dirty="0"/>
              <a:t>Adjustable guard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338990"/>
            <a:ext cx="3672595" cy="4438782"/>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183577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p:txBody>
          <a:bodyPr/>
          <a:lstStyle/>
          <a:p>
            <a:r>
              <a:rPr lang="en-US" altLang="en-US"/>
              <a:t>Safeguarding Devices</a:t>
            </a:r>
          </a:p>
        </p:txBody>
      </p:sp>
      <p:sp>
        <p:nvSpPr>
          <p:cNvPr id="19459" name="Rectangle 11"/>
          <p:cNvSpPr>
            <a:spLocks noGrp="1" noChangeArrowheads="1"/>
          </p:cNvSpPr>
          <p:nvPr>
            <p:ph idx="1"/>
          </p:nvPr>
        </p:nvSpPr>
        <p:spPr>
          <a:xfrm>
            <a:off x="533399" y="1265237"/>
            <a:ext cx="6248401" cy="4525963"/>
          </a:xfrm>
        </p:spPr>
        <p:txBody>
          <a:bodyPr/>
          <a:lstStyle/>
          <a:p>
            <a:pPr>
              <a:lnSpc>
                <a:spcPct val="90000"/>
              </a:lnSpc>
            </a:pPr>
            <a:r>
              <a:rPr lang="en-US" altLang="en-US" dirty="0"/>
              <a:t>Photoelectric presence-sensing</a:t>
            </a:r>
          </a:p>
          <a:p>
            <a:pPr>
              <a:lnSpc>
                <a:spcPct val="90000"/>
              </a:lnSpc>
            </a:pPr>
            <a:endParaRPr lang="en-US" altLang="en-US" sz="1000" dirty="0"/>
          </a:p>
          <a:p>
            <a:pPr>
              <a:lnSpc>
                <a:spcPct val="90000"/>
              </a:lnSpc>
            </a:pPr>
            <a:r>
              <a:rPr lang="en-US" altLang="en-US" dirty="0"/>
              <a:t>Radiofrequency</a:t>
            </a:r>
          </a:p>
          <a:p>
            <a:pPr>
              <a:lnSpc>
                <a:spcPct val="90000"/>
              </a:lnSpc>
            </a:pPr>
            <a:endParaRPr lang="en-US" altLang="en-US" sz="1000" dirty="0"/>
          </a:p>
          <a:p>
            <a:pPr>
              <a:lnSpc>
                <a:spcPct val="90000"/>
              </a:lnSpc>
            </a:pPr>
            <a:r>
              <a:rPr lang="en-US" altLang="en-US" dirty="0"/>
              <a:t>Electromechanical sensing device</a:t>
            </a:r>
          </a:p>
          <a:p>
            <a:pPr>
              <a:lnSpc>
                <a:spcPct val="90000"/>
              </a:lnSpc>
            </a:pPr>
            <a:endParaRPr lang="en-US" altLang="en-US" sz="1000" dirty="0"/>
          </a:p>
          <a:p>
            <a:pPr>
              <a:lnSpc>
                <a:spcPct val="90000"/>
              </a:lnSpc>
            </a:pPr>
            <a:r>
              <a:rPr lang="en-US" altLang="en-US" dirty="0"/>
              <a:t>Pullbacks</a:t>
            </a:r>
          </a:p>
          <a:p>
            <a:pPr>
              <a:lnSpc>
                <a:spcPct val="90000"/>
              </a:lnSpc>
            </a:pPr>
            <a:endParaRPr lang="en-US" altLang="en-US" sz="1000" dirty="0"/>
          </a:p>
          <a:p>
            <a:pPr>
              <a:lnSpc>
                <a:spcPct val="90000"/>
              </a:lnSpc>
            </a:pPr>
            <a:r>
              <a:rPr lang="en-US" altLang="en-US" dirty="0"/>
              <a:t>Restraints</a:t>
            </a:r>
          </a:p>
          <a:p>
            <a:pPr>
              <a:lnSpc>
                <a:spcPct val="90000"/>
              </a:lnSpc>
            </a:pPr>
            <a:endParaRPr lang="en-US" altLang="en-US" sz="1000" dirty="0"/>
          </a:p>
          <a:p>
            <a:pPr>
              <a:lnSpc>
                <a:spcPct val="90000"/>
              </a:lnSpc>
            </a:pPr>
            <a:r>
              <a:rPr lang="en-US" altLang="en-US" dirty="0"/>
              <a:t>Safety trip controls</a:t>
            </a:r>
          </a:p>
          <a:p>
            <a:pPr>
              <a:lnSpc>
                <a:spcPct val="90000"/>
              </a:lnSpc>
            </a:pPr>
            <a:endParaRPr lang="en-US" altLang="en-US" sz="1000" dirty="0"/>
          </a:p>
          <a:p>
            <a:pPr>
              <a:lnSpc>
                <a:spcPct val="90000"/>
              </a:lnSpc>
            </a:pPr>
            <a:r>
              <a:rPr lang="en-US" altLang="en-US" dirty="0"/>
              <a:t>Two-hand controls</a:t>
            </a:r>
          </a:p>
          <a:p>
            <a:pPr>
              <a:lnSpc>
                <a:spcPct val="90000"/>
              </a:lnSpc>
            </a:pPr>
            <a:endParaRPr lang="en-US" altLang="en-US" sz="1000" dirty="0"/>
          </a:p>
          <a:p>
            <a:pPr>
              <a:lnSpc>
                <a:spcPct val="90000"/>
              </a:lnSpc>
            </a:pPr>
            <a:r>
              <a:rPr lang="en-US" altLang="en-US" dirty="0"/>
              <a:t>Two-hand trip</a:t>
            </a:r>
          </a:p>
          <a:p>
            <a:pPr>
              <a:lnSpc>
                <a:spcPct val="90000"/>
              </a:lnSpc>
            </a:pPr>
            <a:endParaRPr lang="en-US" altLang="en-US" sz="1000" dirty="0"/>
          </a:p>
          <a:p>
            <a:pPr>
              <a:lnSpc>
                <a:spcPct val="90000"/>
              </a:lnSpc>
            </a:pPr>
            <a:r>
              <a:rPr lang="en-US" altLang="en-US" dirty="0"/>
              <a:t>Gates</a:t>
            </a:r>
          </a:p>
          <a:p>
            <a:pPr>
              <a:lnSpc>
                <a:spcPct val="90000"/>
              </a:lnSpc>
              <a:buSzTx/>
              <a:buFont typeface="Wingdings" panose="05000000000000000000" pitchFamily="2" charset="2"/>
              <a:buChar char="§"/>
            </a:pPr>
            <a:endParaRPr lang="en-US" altLang="en-US" sz="3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2892254"/>
            <a:ext cx="3062635" cy="1679746"/>
          </a:xfrm>
          <a:prstGeom prst="rect">
            <a:avLst/>
          </a:prstGeom>
        </p:spPr>
      </p:pic>
      <p:sp>
        <p:nvSpPr>
          <p:cNvPr id="4" name="TextBox 3"/>
          <p:cNvSpPr txBox="1"/>
          <p:nvPr/>
        </p:nvSpPr>
        <p:spPr>
          <a:xfrm>
            <a:off x="5931239" y="5681246"/>
            <a:ext cx="1935915" cy="338554"/>
          </a:xfrm>
          <a:prstGeom prst="rect">
            <a:avLst/>
          </a:prstGeom>
          <a:noFill/>
        </p:spPr>
        <p:txBody>
          <a:bodyPr wrap="none" rtlCol="0">
            <a:spAutoFit/>
          </a:bodyPr>
          <a:lstStyle/>
          <a:p>
            <a:r>
              <a:rPr lang="en-US" sz="1600" b="1" u="none" dirty="0">
                <a:latin typeface="+mn-lt"/>
                <a:cs typeface="Shonar Bangla" panose="020B0502040204020203" pitchFamily="34" charset="0"/>
              </a:rPr>
              <a:t>Two Hand Control</a:t>
            </a:r>
          </a:p>
        </p:txBody>
      </p:sp>
      <p:grpSp>
        <p:nvGrpSpPr>
          <p:cNvPr id="6" name="Group 5"/>
          <p:cNvGrpSpPr/>
          <p:nvPr/>
        </p:nvGrpSpPr>
        <p:grpSpPr>
          <a:xfrm>
            <a:off x="5859558" y="4876800"/>
            <a:ext cx="2354475" cy="741358"/>
            <a:chOff x="5012419" y="3986628"/>
            <a:chExt cx="3407933" cy="1390217"/>
          </a:xfrm>
        </p:grpSpPr>
        <p:pic>
          <p:nvPicPr>
            <p:cNvPr id="3" name="Picture 2"/>
            <p:cNvPicPr>
              <a:picLocks noChangeAspect="1"/>
            </p:cNvPicPr>
            <p:nvPr/>
          </p:nvPicPr>
          <p:blipFill>
            <a:blip r:embed="rId4"/>
            <a:stretch>
              <a:fillRect/>
            </a:stretch>
          </p:blipFill>
          <p:spPr>
            <a:xfrm>
              <a:off x="5012419" y="3986628"/>
              <a:ext cx="3407932" cy="1349676"/>
            </a:xfrm>
            <a:prstGeom prst="rect">
              <a:avLst/>
            </a:prstGeom>
          </p:spPr>
        </p:pic>
        <p:sp>
          <p:nvSpPr>
            <p:cNvPr id="5" name="TextBox 4"/>
            <p:cNvSpPr txBox="1"/>
            <p:nvPr/>
          </p:nvSpPr>
          <p:spPr>
            <a:xfrm>
              <a:off x="6016418" y="4915124"/>
              <a:ext cx="2403934" cy="461721"/>
            </a:xfrm>
            <a:prstGeom prst="rect">
              <a:avLst/>
            </a:prstGeom>
            <a:noFill/>
          </p:spPr>
          <p:txBody>
            <a:bodyPr wrap="square" rtlCol="0">
              <a:spAutoFit/>
            </a:bodyPr>
            <a:lstStyle/>
            <a:p>
              <a:r>
                <a:rPr lang="en-US" sz="1000" u="none" dirty="0">
                  <a:solidFill>
                    <a:schemeClr val="bg1"/>
                  </a:solidFill>
                  <a:latin typeface="+mj-lt"/>
                </a:rPr>
                <a:t>NCDOL Photo Library</a:t>
              </a:r>
            </a:p>
          </p:txBody>
        </p:sp>
      </p:grpSp>
      <p:sp>
        <p:nvSpPr>
          <p:cNvPr id="7" name="Down Arrow 6"/>
          <p:cNvSpPr/>
          <p:nvPr/>
        </p:nvSpPr>
        <p:spPr bwMode="auto">
          <a:xfrm rot="1035596">
            <a:off x="6771784" y="3296364"/>
            <a:ext cx="87609" cy="1759454"/>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0" name="Down Arrow 9"/>
          <p:cNvSpPr/>
          <p:nvPr/>
        </p:nvSpPr>
        <p:spPr bwMode="auto">
          <a:xfrm rot="21249348">
            <a:off x="7735258" y="3295390"/>
            <a:ext cx="75047" cy="1810895"/>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834254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29702"/>
          <p:cNvPicPr>
            <a:picLocks noChangeAspect="1"/>
          </p:cNvPicPr>
          <p:nvPr/>
        </p:nvPicPr>
        <p:blipFill>
          <a:blip r:embed="rId3"/>
          <a:stretch>
            <a:fillRect/>
          </a:stretch>
        </p:blipFill>
        <p:spPr>
          <a:xfrm>
            <a:off x="838200" y="1676399"/>
            <a:ext cx="7679999" cy="4187077"/>
          </a:xfrm>
          <a:prstGeom prst="rect">
            <a:avLst/>
          </a:prstGeom>
        </p:spPr>
      </p:pic>
      <p:sp>
        <p:nvSpPr>
          <p:cNvPr id="6" name="Rectangle 7"/>
          <p:cNvSpPr>
            <a:spLocks noGrp="1" noChangeArrowheads="1"/>
          </p:cNvSpPr>
          <p:nvPr>
            <p:ph type="title"/>
          </p:nvPr>
        </p:nvSpPr>
        <p:spPr>
          <a:xfrm>
            <a:off x="609600" y="457200"/>
            <a:ext cx="8077200"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29698" name="Rectangle 3"/>
          <p:cNvSpPr>
            <a:spLocks noGrp="1" noChangeArrowheads="1"/>
          </p:cNvSpPr>
          <p:nvPr>
            <p:ph idx="1"/>
          </p:nvPr>
        </p:nvSpPr>
        <p:spPr>
          <a:xfrm>
            <a:off x="549601" y="1217804"/>
            <a:ext cx="6477000" cy="917191"/>
          </a:xfrm>
        </p:spPr>
        <p:txBody>
          <a:bodyPr/>
          <a:lstStyle/>
          <a:p>
            <a:r>
              <a:rPr lang="en-US" altLang="en-US" dirty="0">
                <a:solidFill>
                  <a:schemeClr val="hlink"/>
                </a:solidFill>
              </a:rPr>
              <a:t>Presence-sensing device</a:t>
            </a:r>
            <a:endParaRPr lang="es-MX" altLang="en-US" dirty="0"/>
          </a:p>
        </p:txBody>
      </p:sp>
    </p:spTree>
    <p:extLst>
      <p:ext uri="{BB962C8B-B14F-4D97-AF65-F5344CB8AC3E}">
        <p14:creationId xmlns:p14="http://schemas.microsoft.com/office/powerpoint/2010/main" val="16358254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609600" y="457200"/>
            <a:ext cx="8077200"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32771" name="Rectangle 8"/>
          <p:cNvSpPr>
            <a:spLocks noGrp="1" noChangeArrowheads="1"/>
          </p:cNvSpPr>
          <p:nvPr>
            <p:ph type="body" sz="half" idx="1"/>
          </p:nvPr>
        </p:nvSpPr>
        <p:spPr>
          <a:xfrm>
            <a:off x="533400" y="1341437"/>
            <a:ext cx="4648200" cy="4525963"/>
          </a:xfrm>
        </p:spPr>
        <p:txBody>
          <a:bodyPr/>
          <a:lstStyle/>
          <a:p>
            <a:pPr marL="344488" indent="-344488"/>
            <a:r>
              <a:rPr lang="en-US" altLang="en-US" dirty="0"/>
              <a:t>Pull-out device</a:t>
            </a:r>
            <a:endParaRPr lang="en-US" altLang="en-US" sz="2600" dirty="0"/>
          </a:p>
          <a:p>
            <a:pPr marL="865188" lvl="1"/>
            <a:endParaRPr lang="en-US" altLang="en-US" sz="2600" dirty="0"/>
          </a:p>
        </p:txBody>
      </p:sp>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pic>
        <p:nvPicPr>
          <p:cNvPr id="7" name="Picture 6">
            <a:extLst>
              <a:ext uri="{FF2B5EF4-FFF2-40B4-BE49-F238E27FC236}">
                <a16:creationId xmlns:a16="http://schemas.microsoft.com/office/drawing/2014/main" id="{2C057CF4-636B-41FE-B443-5CBEB0FD9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038126"/>
            <a:ext cx="5124534" cy="3840386"/>
          </a:xfrm>
          <a:prstGeom prst="rect">
            <a:avLst/>
          </a:prstGeom>
        </p:spPr>
      </p:pic>
    </p:spTree>
    <p:extLst>
      <p:ext uri="{BB962C8B-B14F-4D97-AF65-F5344CB8AC3E}">
        <p14:creationId xmlns:p14="http://schemas.microsoft.com/office/powerpoint/2010/main" val="6351632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title"/>
          </p:nvPr>
        </p:nvSpPr>
        <p:spPr>
          <a:xfrm>
            <a:off x="609600" y="457200"/>
            <a:ext cx="8077200"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28674" name="Rectangle 3"/>
          <p:cNvSpPr>
            <a:spLocks noGrp="1" noChangeArrowheads="1"/>
          </p:cNvSpPr>
          <p:nvPr>
            <p:ph idx="1"/>
          </p:nvPr>
        </p:nvSpPr>
        <p:spPr>
          <a:xfrm>
            <a:off x="533400" y="1189037"/>
            <a:ext cx="5943600" cy="4525963"/>
          </a:xfrm>
        </p:spPr>
        <p:txBody>
          <a:bodyPr/>
          <a:lstStyle/>
          <a:p>
            <a:r>
              <a:rPr lang="en-US" altLang="en-US" dirty="0">
                <a:solidFill>
                  <a:schemeClr val="hlink"/>
                </a:solidFill>
              </a:rPr>
              <a:t>A holdout or restraint device</a:t>
            </a:r>
            <a:endParaRPr lang="es-MX" alt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0" y="1752600"/>
            <a:ext cx="5505534" cy="4125912"/>
          </a:xfrm>
          <a:prstGeom prst="rect">
            <a:avLst/>
          </a:prstGeom>
        </p:spPr>
      </p:pic>
    </p:spTree>
    <p:extLst>
      <p:ext uri="{BB962C8B-B14F-4D97-AF65-F5344CB8AC3E}">
        <p14:creationId xmlns:p14="http://schemas.microsoft.com/office/powerpoint/2010/main" val="11665550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title"/>
          </p:nvPr>
        </p:nvSpPr>
        <p:spPr>
          <a:xfrm>
            <a:off x="609600" y="457200"/>
            <a:ext cx="8077200"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27653" name="Rectangle 14"/>
          <p:cNvSpPr>
            <a:spLocks noGrp="1" noChangeArrowheads="1"/>
          </p:cNvSpPr>
          <p:nvPr>
            <p:ph idx="1"/>
          </p:nvPr>
        </p:nvSpPr>
        <p:spPr>
          <a:xfrm>
            <a:off x="533400" y="1295400"/>
            <a:ext cx="5791200" cy="1981200"/>
          </a:xfrm>
        </p:spPr>
        <p:txBody>
          <a:bodyPr/>
          <a:lstStyle/>
          <a:p>
            <a:pPr>
              <a:lnSpc>
                <a:spcPct val="90000"/>
              </a:lnSpc>
            </a:pPr>
            <a:r>
              <a:rPr lang="en-US" altLang="en-US" dirty="0"/>
              <a:t>Two-hand tripping devices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905000"/>
            <a:ext cx="5152790" cy="3843528"/>
          </a:xfrm>
          <a:prstGeom prst="rect">
            <a:avLst/>
          </a:prstGeom>
        </p:spPr>
      </p:pic>
    </p:spTree>
    <p:extLst>
      <p:ext uri="{BB962C8B-B14F-4D97-AF65-F5344CB8AC3E}">
        <p14:creationId xmlns:p14="http://schemas.microsoft.com/office/powerpoint/2010/main" val="25760402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561975" y="441325"/>
            <a:ext cx="8505825" cy="549275"/>
          </a:xfrm>
        </p:spPr>
        <p:txBody>
          <a:bodyPr/>
          <a:lstStyle/>
          <a:p>
            <a:r>
              <a:rPr lang="en-US" altLang="en-US" dirty="0"/>
              <a:t>Location/Distance</a:t>
            </a:r>
          </a:p>
        </p:txBody>
      </p:sp>
      <p:sp>
        <p:nvSpPr>
          <p:cNvPr id="20483" name="Rectangle 11"/>
          <p:cNvSpPr>
            <a:spLocks noGrp="1" noChangeArrowheads="1"/>
          </p:cNvSpPr>
          <p:nvPr>
            <p:ph type="body" sz="half" idx="1"/>
          </p:nvPr>
        </p:nvSpPr>
        <p:spPr>
          <a:xfrm>
            <a:off x="509588" y="1189037"/>
            <a:ext cx="5586412" cy="4525963"/>
          </a:xfrm>
        </p:spPr>
        <p:txBody>
          <a:bodyPr/>
          <a:lstStyle/>
          <a:p>
            <a:pPr marL="344488" indent="-344488"/>
            <a:r>
              <a:rPr lang="en-US" altLang="en-US" dirty="0"/>
              <a:t>Hazard analysis</a:t>
            </a:r>
          </a:p>
          <a:p>
            <a:pPr marL="344488" indent="-344488"/>
            <a:endParaRPr lang="en-US" altLang="en-US" sz="800" dirty="0"/>
          </a:p>
          <a:p>
            <a:pPr marL="344488" indent="-344488"/>
            <a:endParaRPr lang="en-US" altLang="en-US" sz="1000" dirty="0"/>
          </a:p>
          <a:p>
            <a:pPr marL="344488" indent="-344488"/>
            <a:r>
              <a:rPr lang="en-US" altLang="en-US" dirty="0"/>
              <a:t>Hazards are not accessible</a:t>
            </a:r>
          </a:p>
          <a:p>
            <a:pPr marL="344488" indent="-344488"/>
            <a:endParaRPr lang="en-US" altLang="en-US" sz="800" dirty="0"/>
          </a:p>
          <a:p>
            <a:pPr marL="344488" indent="-344488"/>
            <a:endParaRPr lang="en-US" altLang="en-US" sz="1000" dirty="0"/>
          </a:p>
          <a:p>
            <a:pPr marL="344488" indent="-344488"/>
            <a:r>
              <a:rPr lang="en-US" altLang="en-US" dirty="0"/>
              <a:t>Walls</a:t>
            </a:r>
          </a:p>
          <a:p>
            <a:pPr marL="344488" indent="-344488"/>
            <a:endParaRPr lang="en-US" altLang="en-US" sz="800" dirty="0"/>
          </a:p>
          <a:p>
            <a:pPr marL="344488" indent="-344488"/>
            <a:endParaRPr lang="en-US" altLang="en-US" sz="1000" dirty="0"/>
          </a:p>
          <a:p>
            <a:pPr marL="344488" indent="-344488"/>
            <a:r>
              <a:rPr lang="en-US" altLang="en-US" dirty="0"/>
              <a:t>Fences</a:t>
            </a:r>
          </a:p>
          <a:p>
            <a:pPr marL="344488" indent="-344488"/>
            <a:endParaRPr lang="en-US" altLang="en-US" sz="800" dirty="0"/>
          </a:p>
          <a:p>
            <a:pPr marL="344488" indent="-344488"/>
            <a:endParaRPr lang="en-US" altLang="en-US" sz="1000" dirty="0"/>
          </a:p>
          <a:p>
            <a:pPr marL="344488" indent="-344488"/>
            <a:r>
              <a:rPr lang="en-US" altLang="en-US" dirty="0"/>
              <a:t>Height</a:t>
            </a:r>
          </a:p>
          <a:p>
            <a:pPr marL="344488" indent="-344488"/>
            <a:endParaRPr lang="en-US" altLang="en-US" sz="800" dirty="0"/>
          </a:p>
          <a:p>
            <a:pPr marL="344488" indent="-344488"/>
            <a:endParaRPr lang="en-US" altLang="en-US" sz="1000" dirty="0"/>
          </a:p>
          <a:p>
            <a:pPr marL="344488" indent="-344488"/>
            <a:r>
              <a:rPr lang="en-US" altLang="en-US" dirty="0"/>
              <a:t>Stock dimension</a:t>
            </a:r>
          </a:p>
          <a:p>
            <a:pPr marL="344488" indent="-344488"/>
            <a:endParaRPr lang="en-US" altLang="en-US" sz="800" dirty="0"/>
          </a:p>
          <a:p>
            <a:pPr marL="344488" indent="-344488"/>
            <a:endParaRPr lang="en-US" altLang="en-US" sz="1000" dirty="0"/>
          </a:p>
          <a:p>
            <a:pPr marL="344488" indent="-344488"/>
            <a:r>
              <a:rPr lang="en-US" altLang="en-US" dirty="0"/>
              <a:t>Operator’s station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4806" y="2667000"/>
            <a:ext cx="4573394" cy="1905000"/>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540767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p:txBody>
          <a:bodyPr/>
          <a:lstStyle/>
          <a:p>
            <a:r>
              <a:rPr lang="en-US" altLang="en-US"/>
              <a:t>Feed Mechanisms</a:t>
            </a:r>
          </a:p>
        </p:txBody>
      </p:sp>
      <p:sp>
        <p:nvSpPr>
          <p:cNvPr id="21506" name="Rectangle 4"/>
          <p:cNvSpPr>
            <a:spLocks noGrp="1" noChangeArrowheads="1"/>
          </p:cNvSpPr>
          <p:nvPr>
            <p:ph idx="1"/>
          </p:nvPr>
        </p:nvSpPr>
        <p:spPr>
          <a:xfrm>
            <a:off x="533400" y="1265237"/>
            <a:ext cx="4457407" cy="4525963"/>
          </a:xfrm>
        </p:spPr>
        <p:txBody>
          <a:bodyPr/>
          <a:lstStyle/>
          <a:p>
            <a:pPr>
              <a:lnSpc>
                <a:spcPct val="150000"/>
              </a:lnSpc>
            </a:pPr>
            <a:r>
              <a:rPr lang="en-US" altLang="en-US" dirty="0"/>
              <a:t>Automatic feeding</a:t>
            </a:r>
          </a:p>
          <a:p>
            <a:pPr>
              <a:lnSpc>
                <a:spcPct val="150000"/>
              </a:lnSpc>
            </a:pPr>
            <a:endParaRPr lang="en-US" altLang="en-US" sz="1200" dirty="0"/>
          </a:p>
          <a:p>
            <a:pPr>
              <a:lnSpc>
                <a:spcPct val="150000"/>
              </a:lnSpc>
            </a:pPr>
            <a:r>
              <a:rPr lang="en-US" altLang="en-US" dirty="0"/>
              <a:t>Semi-automatic feed</a:t>
            </a:r>
          </a:p>
          <a:p>
            <a:pPr>
              <a:lnSpc>
                <a:spcPct val="150000"/>
              </a:lnSpc>
            </a:pPr>
            <a:endParaRPr lang="en-US" altLang="en-US" sz="1200" dirty="0"/>
          </a:p>
          <a:p>
            <a:pPr>
              <a:lnSpc>
                <a:spcPct val="150000"/>
              </a:lnSpc>
            </a:pPr>
            <a:r>
              <a:rPr lang="en-US" altLang="en-US" dirty="0"/>
              <a:t>Automatic ejection</a:t>
            </a:r>
          </a:p>
          <a:p>
            <a:pPr>
              <a:lnSpc>
                <a:spcPct val="150000"/>
              </a:lnSpc>
            </a:pPr>
            <a:endParaRPr lang="en-US" altLang="en-US" sz="1200" dirty="0"/>
          </a:p>
          <a:p>
            <a:pPr>
              <a:lnSpc>
                <a:spcPct val="150000"/>
              </a:lnSpc>
            </a:pPr>
            <a:r>
              <a:rPr lang="en-US" altLang="en-US" dirty="0"/>
              <a:t>Semi-automatic ejection</a:t>
            </a:r>
          </a:p>
          <a:p>
            <a:pPr>
              <a:lnSpc>
                <a:spcPct val="150000"/>
              </a:lnSpc>
            </a:pPr>
            <a:endParaRPr lang="en-US" altLang="en-US" sz="1200" dirty="0"/>
          </a:p>
          <a:p>
            <a:pPr>
              <a:lnSpc>
                <a:spcPct val="150000"/>
              </a:lnSpc>
            </a:pPr>
            <a:r>
              <a:rPr lang="en-US" altLang="en-US" dirty="0"/>
              <a:t>Robots</a:t>
            </a:r>
          </a:p>
        </p:txBody>
      </p:sp>
    </p:spTree>
    <p:extLst>
      <p:ext uri="{BB962C8B-B14F-4D97-AF65-F5344CB8AC3E}">
        <p14:creationId xmlns:p14="http://schemas.microsoft.com/office/powerpoint/2010/main" val="42036534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Grp="1" noChangeArrowheads="1"/>
          </p:cNvSpPr>
          <p:nvPr>
            <p:ph type="title"/>
          </p:nvPr>
        </p:nvSpPr>
        <p:spPr/>
        <p:txBody>
          <a:bodyPr/>
          <a:lstStyle/>
          <a:p>
            <a:r>
              <a:rPr lang="en-US" altLang="en-US"/>
              <a:t>Miscellaneous Aids</a:t>
            </a:r>
          </a:p>
        </p:txBody>
      </p:sp>
      <p:sp>
        <p:nvSpPr>
          <p:cNvPr id="22530" name="Rectangle 4"/>
          <p:cNvSpPr>
            <a:spLocks noGrp="1" noChangeArrowheads="1"/>
          </p:cNvSpPr>
          <p:nvPr>
            <p:ph idx="1"/>
          </p:nvPr>
        </p:nvSpPr>
        <p:spPr>
          <a:xfrm>
            <a:off x="495300" y="1371600"/>
            <a:ext cx="4114800" cy="4525963"/>
          </a:xfrm>
        </p:spPr>
        <p:txBody>
          <a:bodyPr/>
          <a:lstStyle/>
          <a:p>
            <a:pPr>
              <a:lnSpc>
                <a:spcPct val="150000"/>
              </a:lnSpc>
            </a:pPr>
            <a:r>
              <a:rPr lang="en-US" altLang="en-US" dirty="0"/>
              <a:t>Awareness barriers</a:t>
            </a:r>
          </a:p>
          <a:p>
            <a:pPr>
              <a:lnSpc>
                <a:spcPct val="150000"/>
              </a:lnSpc>
            </a:pPr>
            <a:endParaRPr lang="en-US" altLang="en-US" sz="1200" dirty="0"/>
          </a:p>
          <a:p>
            <a:pPr>
              <a:lnSpc>
                <a:spcPct val="150000"/>
              </a:lnSpc>
            </a:pPr>
            <a:endParaRPr lang="en-US" altLang="en-US" sz="1200" dirty="0"/>
          </a:p>
          <a:p>
            <a:pPr>
              <a:lnSpc>
                <a:spcPct val="150000"/>
              </a:lnSpc>
            </a:pPr>
            <a:r>
              <a:rPr lang="en-US" altLang="en-US" dirty="0"/>
              <a:t>Shields</a:t>
            </a:r>
          </a:p>
          <a:p>
            <a:pPr>
              <a:lnSpc>
                <a:spcPct val="150000"/>
              </a:lnSpc>
            </a:pPr>
            <a:endParaRPr lang="en-US" altLang="en-US" sz="1200" dirty="0"/>
          </a:p>
          <a:p>
            <a:pPr>
              <a:lnSpc>
                <a:spcPct val="150000"/>
              </a:lnSpc>
            </a:pPr>
            <a:endParaRPr lang="en-US" altLang="en-US" sz="1200" dirty="0"/>
          </a:p>
          <a:p>
            <a:pPr>
              <a:lnSpc>
                <a:spcPct val="150000"/>
              </a:lnSpc>
            </a:pPr>
            <a:r>
              <a:rPr lang="en-US" altLang="en-US" dirty="0"/>
              <a:t>Holding tools</a:t>
            </a:r>
          </a:p>
          <a:p>
            <a:pPr>
              <a:lnSpc>
                <a:spcPct val="150000"/>
              </a:lnSpc>
            </a:pPr>
            <a:endParaRPr lang="en-US" altLang="en-US" sz="1200" dirty="0"/>
          </a:p>
          <a:p>
            <a:pPr>
              <a:lnSpc>
                <a:spcPct val="150000"/>
              </a:lnSpc>
            </a:pPr>
            <a:endParaRPr lang="en-US" altLang="en-US" sz="1200" dirty="0"/>
          </a:p>
          <a:p>
            <a:pPr>
              <a:lnSpc>
                <a:spcPct val="150000"/>
              </a:lnSpc>
            </a:pPr>
            <a:r>
              <a:rPr lang="en-US" altLang="en-US" dirty="0"/>
              <a:t>Push stick or block</a:t>
            </a:r>
          </a:p>
        </p:txBody>
      </p:sp>
      <p:pic>
        <p:nvPicPr>
          <p:cNvPr id="3" name="Picture 2"/>
          <p:cNvPicPr>
            <a:picLocks noChangeAspect="1"/>
          </p:cNvPicPr>
          <p:nvPr/>
        </p:nvPicPr>
        <p:blipFill>
          <a:blip r:embed="rId3"/>
          <a:stretch>
            <a:fillRect/>
          </a:stretch>
        </p:blipFill>
        <p:spPr>
          <a:xfrm>
            <a:off x="4736757" y="1828800"/>
            <a:ext cx="3797643" cy="3007946"/>
          </a:xfrm>
          <a:prstGeom prst="rect">
            <a:avLst/>
          </a:prstGeom>
        </p:spPr>
      </p:pic>
    </p:spTree>
    <p:extLst>
      <p:ext uri="{BB962C8B-B14F-4D97-AF65-F5344CB8AC3E}">
        <p14:creationId xmlns:p14="http://schemas.microsoft.com/office/powerpoint/2010/main" val="3798429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Objectives</a:t>
            </a:r>
          </a:p>
        </p:txBody>
      </p:sp>
      <p:sp>
        <p:nvSpPr>
          <p:cNvPr id="4099" name="Rectangle 5"/>
          <p:cNvSpPr>
            <a:spLocks noGrp="1" noChangeArrowheads="1"/>
          </p:cNvSpPr>
          <p:nvPr>
            <p:ph idx="1"/>
          </p:nvPr>
        </p:nvSpPr>
        <p:spPr>
          <a:xfrm>
            <a:off x="533400" y="1371600"/>
            <a:ext cx="8329612" cy="4525963"/>
          </a:xfrm>
        </p:spPr>
        <p:txBody>
          <a:bodyPr/>
          <a:lstStyle/>
          <a:p>
            <a:r>
              <a:rPr lang="en-US" dirty="0"/>
              <a:t>After this course, students will be able to:</a:t>
            </a:r>
          </a:p>
          <a:p>
            <a:pPr marL="0" indent="0">
              <a:buNone/>
            </a:pPr>
            <a:endParaRPr lang="en-US" altLang="en-US" dirty="0"/>
          </a:p>
          <a:p>
            <a:pPr lvl="1"/>
            <a:r>
              <a:rPr lang="en-US" altLang="en-US" dirty="0"/>
              <a:t>Identify machine guarding hazards</a:t>
            </a:r>
          </a:p>
          <a:p>
            <a:pPr lvl="1">
              <a:buFont typeface="Wingdings" panose="05000000000000000000" pitchFamily="2" charset="2"/>
              <a:buNone/>
            </a:pPr>
            <a:endParaRPr lang="en-US" altLang="en-US" dirty="0"/>
          </a:p>
          <a:p>
            <a:pPr lvl="1"/>
            <a:r>
              <a:rPr lang="en-US" altLang="en-US" dirty="0"/>
              <a:t>Understand machine guarding abatement methods</a:t>
            </a:r>
          </a:p>
          <a:p>
            <a:pPr lvl="1"/>
            <a:endParaRPr lang="en-US" altLang="en-US" dirty="0"/>
          </a:p>
          <a:p>
            <a:pPr lvl="1"/>
            <a:r>
              <a:rPr lang="en-US" altLang="en-US" dirty="0"/>
              <a:t>Become familiar with the machine guarding standards</a:t>
            </a:r>
          </a:p>
          <a:p>
            <a:pPr marL="0" indent="0">
              <a:buNone/>
            </a:pPr>
            <a:endParaRPr lang="en-US" altLang="en-US" sz="3200" dirty="0">
              <a:latin typeface="Arial Narrow" panose="020B0606020202030204" pitchFamily="34" charset="0"/>
            </a:endParaRPr>
          </a:p>
        </p:txBody>
      </p:sp>
    </p:spTree>
    <p:extLst>
      <p:ext uri="{BB962C8B-B14F-4D97-AF65-F5344CB8AC3E}">
        <p14:creationId xmlns:p14="http://schemas.microsoft.com/office/powerpoint/2010/main" val="39075533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561975" y="441325"/>
            <a:ext cx="8505825" cy="549275"/>
          </a:xfrm>
        </p:spPr>
        <p:txBody>
          <a:bodyPr/>
          <a:lstStyle/>
          <a:p>
            <a:r>
              <a:rPr lang="en-US" altLang="en-US" dirty="0"/>
              <a:t>Safeguard Requirements</a:t>
            </a:r>
          </a:p>
        </p:txBody>
      </p:sp>
      <p:sp>
        <p:nvSpPr>
          <p:cNvPr id="23554" name="Rectangle 4"/>
          <p:cNvSpPr>
            <a:spLocks noGrp="1" noChangeArrowheads="1"/>
          </p:cNvSpPr>
          <p:nvPr>
            <p:ph type="body" sz="half" idx="1"/>
          </p:nvPr>
        </p:nvSpPr>
        <p:spPr>
          <a:xfrm>
            <a:off x="533400" y="838200"/>
            <a:ext cx="7924800" cy="4525963"/>
          </a:xfrm>
        </p:spPr>
        <p:txBody>
          <a:bodyPr/>
          <a:lstStyle/>
          <a:p>
            <a:pPr marL="344488" indent="-344488">
              <a:lnSpc>
                <a:spcPct val="200000"/>
              </a:lnSpc>
              <a:tabLst>
                <a:tab pos="620713" algn="l"/>
              </a:tabLst>
            </a:pPr>
            <a:r>
              <a:rPr lang="en-US" altLang="en-US" dirty="0"/>
              <a:t>Prevent contact</a:t>
            </a:r>
          </a:p>
          <a:p>
            <a:pPr marL="344488" indent="-344488">
              <a:lnSpc>
                <a:spcPct val="200000"/>
              </a:lnSpc>
              <a:tabLst>
                <a:tab pos="620713" algn="l"/>
              </a:tabLst>
            </a:pPr>
            <a:r>
              <a:rPr lang="en-US" altLang="en-US" dirty="0"/>
              <a:t>Properly secured</a:t>
            </a:r>
          </a:p>
          <a:p>
            <a:pPr marL="344488" indent="-344488">
              <a:lnSpc>
                <a:spcPct val="200000"/>
              </a:lnSpc>
              <a:tabLst>
                <a:tab pos="620713" algn="l"/>
              </a:tabLst>
            </a:pPr>
            <a:r>
              <a:rPr lang="en-US" altLang="en-US" dirty="0"/>
              <a:t>Protect from falling objects</a:t>
            </a:r>
          </a:p>
          <a:p>
            <a:pPr marL="344488" indent="-344488">
              <a:lnSpc>
                <a:spcPct val="200000"/>
              </a:lnSpc>
              <a:tabLst>
                <a:tab pos="620713" algn="l"/>
              </a:tabLst>
            </a:pPr>
            <a:r>
              <a:rPr lang="en-US" altLang="en-US" dirty="0"/>
              <a:t>Create no hazards</a:t>
            </a:r>
          </a:p>
          <a:p>
            <a:pPr marL="344488" indent="-344488">
              <a:lnSpc>
                <a:spcPct val="200000"/>
              </a:lnSpc>
              <a:tabLst>
                <a:tab pos="620713" algn="l"/>
              </a:tabLst>
            </a:pPr>
            <a:r>
              <a:rPr lang="en-US" altLang="en-US" dirty="0"/>
              <a:t>Create no interference (greater hazard)</a:t>
            </a:r>
          </a:p>
          <a:p>
            <a:pPr marL="344488" indent="-344488">
              <a:lnSpc>
                <a:spcPct val="200000"/>
              </a:lnSpc>
              <a:tabLst>
                <a:tab pos="620713" algn="l"/>
              </a:tabLst>
            </a:pPr>
            <a:r>
              <a:rPr lang="en-US" altLang="en-US" dirty="0"/>
              <a:t>Allow safe lubrication (removal of guards)</a:t>
            </a:r>
          </a:p>
        </p:txBody>
      </p:sp>
      <p:sp>
        <p:nvSpPr>
          <p:cNvPr id="4"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3490704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457200"/>
            <a:ext cx="8153400" cy="549275"/>
          </a:xfrm>
        </p:spPr>
        <p:txBody>
          <a:bodyPr/>
          <a:lstStyle/>
          <a:p>
            <a:r>
              <a:rPr lang="en-US" altLang="en-US" dirty="0"/>
              <a:t>General Requirements 	        </a:t>
            </a:r>
            <a:r>
              <a:rPr lang="en-US" altLang="en-US" sz="1800" b="0" dirty="0">
                <a:solidFill>
                  <a:schemeClr val="tx1"/>
                </a:solidFill>
              </a:rPr>
              <a:t>1910.212(a)(2) </a:t>
            </a:r>
          </a:p>
        </p:txBody>
      </p:sp>
      <p:sp>
        <p:nvSpPr>
          <p:cNvPr id="33795" name="Content Placeholder 2"/>
          <p:cNvSpPr>
            <a:spLocks noGrp="1"/>
          </p:cNvSpPr>
          <p:nvPr>
            <p:ph idx="1"/>
          </p:nvPr>
        </p:nvSpPr>
        <p:spPr>
          <a:xfrm>
            <a:off x="533400" y="1295400"/>
            <a:ext cx="8229600" cy="4525963"/>
          </a:xfrm>
        </p:spPr>
        <p:txBody>
          <a:bodyPr/>
          <a:lstStyle/>
          <a:p>
            <a:r>
              <a:rPr lang="en-US" altLang="en-US" dirty="0"/>
              <a:t>Guards affixed to machine where possible </a:t>
            </a:r>
          </a:p>
          <a:p>
            <a:endParaRPr lang="en-US" altLang="en-US" sz="800" dirty="0"/>
          </a:p>
          <a:p>
            <a:pPr lvl="1"/>
            <a:r>
              <a:rPr lang="en-US" altLang="en-US" dirty="0"/>
              <a:t>Guard must not offer an accident hazard in itself</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789338"/>
            <a:ext cx="4815253" cy="3016785"/>
          </a:xfrm>
          <a:prstGeom prst="rect">
            <a:avLst/>
          </a:prstGeom>
        </p:spPr>
      </p:pic>
    </p:spTree>
    <p:extLst>
      <p:ext uri="{BB962C8B-B14F-4D97-AF65-F5344CB8AC3E}">
        <p14:creationId xmlns:p14="http://schemas.microsoft.com/office/powerpoint/2010/main" val="37513101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49275"/>
          </a:xfrm>
        </p:spPr>
        <p:txBody>
          <a:bodyPr/>
          <a:lstStyle/>
          <a:p>
            <a:r>
              <a:rPr lang="en-US" altLang="en-US" dirty="0"/>
              <a:t>General Requirements 	        </a:t>
            </a:r>
            <a:r>
              <a:rPr lang="en-US" altLang="en-US" sz="1800" b="0" dirty="0">
                <a:solidFill>
                  <a:schemeClr val="tx1"/>
                </a:solidFill>
              </a:rPr>
              <a:t>1910.212(a)(3) </a:t>
            </a:r>
          </a:p>
        </p:txBody>
      </p:sp>
      <p:sp>
        <p:nvSpPr>
          <p:cNvPr id="34818" name="Rectangle 5"/>
          <p:cNvSpPr>
            <a:spLocks noGrp="1" noChangeArrowheads="1"/>
          </p:cNvSpPr>
          <p:nvPr>
            <p:ph idx="1"/>
          </p:nvPr>
        </p:nvSpPr>
        <p:spPr>
          <a:xfrm>
            <a:off x="533400" y="1295400"/>
            <a:ext cx="6858000" cy="4876800"/>
          </a:xfrm>
        </p:spPr>
        <p:txBody>
          <a:bodyPr/>
          <a:lstStyle/>
          <a:p>
            <a:r>
              <a:rPr lang="en-US" altLang="en-US" dirty="0"/>
              <a:t>Machine guarding for all machines</a:t>
            </a:r>
          </a:p>
          <a:p>
            <a:pPr marL="0" indent="0">
              <a:buNone/>
            </a:pPr>
            <a:endParaRPr lang="en-US" altLang="en-US" sz="1200" dirty="0"/>
          </a:p>
          <a:p>
            <a:pPr lvl="1"/>
            <a:r>
              <a:rPr lang="en-US" altLang="en-US" b="1" dirty="0"/>
              <a:t>Point of operation</a:t>
            </a:r>
            <a:r>
              <a:rPr lang="en-US" altLang="en-US" dirty="0"/>
              <a:t> of </a:t>
            </a:r>
          </a:p>
          <a:p>
            <a:pPr marL="457200" lvl="1" indent="0">
              <a:buNone/>
            </a:pPr>
            <a:r>
              <a:rPr lang="en-US" altLang="en-US" dirty="0"/>
              <a:t>   machines whose operation </a:t>
            </a:r>
          </a:p>
          <a:p>
            <a:pPr marL="457200" lvl="1" indent="0">
              <a:buNone/>
            </a:pPr>
            <a:r>
              <a:rPr lang="en-US" altLang="en-US" dirty="0"/>
              <a:t>   exposes an employee to injury,</a:t>
            </a:r>
          </a:p>
          <a:p>
            <a:pPr marL="457200" lvl="1" indent="0">
              <a:buNone/>
            </a:pPr>
            <a:r>
              <a:rPr lang="en-US" altLang="en-US" dirty="0"/>
              <a:t>   shall be guarded</a:t>
            </a:r>
          </a:p>
          <a:p>
            <a:pPr marL="0" indent="0">
              <a:buNone/>
            </a:pPr>
            <a:endParaRPr lang="en-US" altLang="en-US" sz="1200" dirty="0"/>
          </a:p>
          <a:p>
            <a:pPr lvl="1"/>
            <a:r>
              <a:rPr lang="en-US" altLang="en-US" dirty="0"/>
              <a:t>Special hand tools for placing</a:t>
            </a:r>
          </a:p>
          <a:p>
            <a:pPr marL="457200" lvl="1" indent="0">
              <a:buNone/>
            </a:pPr>
            <a:r>
              <a:rPr lang="en-US" altLang="en-US" dirty="0"/>
              <a:t>   and removing material must </a:t>
            </a:r>
          </a:p>
          <a:p>
            <a:pPr marL="457200" lvl="1" indent="0">
              <a:buNone/>
            </a:pPr>
            <a:r>
              <a:rPr lang="en-US" altLang="en-US" dirty="0"/>
              <a:t>   permit easy handling of material</a:t>
            </a:r>
          </a:p>
          <a:p>
            <a:endParaRPr lang="en-US" altLang="en-US" sz="900" dirty="0"/>
          </a:p>
          <a:p>
            <a:pPr lvl="2"/>
            <a:r>
              <a:rPr lang="en-US" altLang="en-US" i="0" dirty="0"/>
              <a:t> Without the operator placing a hand in</a:t>
            </a:r>
          </a:p>
          <a:p>
            <a:pPr lvl="2">
              <a:buFontTx/>
              <a:buNone/>
            </a:pPr>
            <a:r>
              <a:rPr lang="en-US" altLang="en-US" i="0" dirty="0"/>
              <a:t>   the danger zone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2133600"/>
            <a:ext cx="2641600" cy="1981200"/>
          </a:xfrm>
          <a:prstGeom prst="rect">
            <a:avLst/>
          </a:prstGeom>
        </p:spPr>
      </p:pic>
    </p:spTree>
    <p:extLst>
      <p:ext uri="{BB962C8B-B14F-4D97-AF65-F5344CB8AC3E}">
        <p14:creationId xmlns:p14="http://schemas.microsoft.com/office/powerpoint/2010/main" val="25840381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33400" y="457200"/>
            <a:ext cx="8153400" cy="549275"/>
          </a:xfrm>
        </p:spPr>
        <p:txBody>
          <a:bodyPr/>
          <a:lstStyle/>
          <a:p>
            <a:r>
              <a:rPr lang="en-US" altLang="en-US" dirty="0"/>
              <a:t>General Requirements 	        </a:t>
            </a:r>
            <a:r>
              <a:rPr lang="en-US" altLang="en-US" sz="1800" b="0" dirty="0">
                <a:solidFill>
                  <a:schemeClr val="tx1"/>
                </a:solidFill>
              </a:rPr>
              <a:t>1910.212(a)(5) </a:t>
            </a:r>
          </a:p>
        </p:txBody>
      </p:sp>
      <p:sp>
        <p:nvSpPr>
          <p:cNvPr id="35843" name="Rectangle 6"/>
          <p:cNvSpPr>
            <a:spLocks noGrp="1" noChangeArrowheads="1"/>
          </p:cNvSpPr>
          <p:nvPr>
            <p:ph type="body" sz="half" idx="1"/>
          </p:nvPr>
        </p:nvSpPr>
        <p:spPr>
          <a:xfrm>
            <a:off x="533400" y="1112837"/>
            <a:ext cx="7924800" cy="4525963"/>
          </a:xfrm>
        </p:spPr>
        <p:txBody>
          <a:bodyPr/>
          <a:lstStyle/>
          <a:p>
            <a:pPr marL="344488" indent="-344488"/>
            <a:r>
              <a:rPr lang="en-US" altLang="en-US" dirty="0"/>
              <a:t>Exposure of blades</a:t>
            </a:r>
          </a:p>
          <a:p>
            <a:pPr marL="344488" indent="-344488"/>
            <a:endParaRPr lang="en-US" altLang="en-US" sz="800" dirty="0"/>
          </a:p>
          <a:p>
            <a:pPr marL="744538" lvl="1"/>
            <a:r>
              <a:rPr lang="en-US" altLang="en-US" dirty="0"/>
              <a:t>Blades of fans less than 7 feet above floor or working level must be guarded</a:t>
            </a:r>
          </a:p>
          <a:p>
            <a:pPr marL="344488" indent="-344488"/>
            <a:endParaRPr lang="en-US" altLang="en-US" sz="1000" dirty="0"/>
          </a:p>
          <a:p>
            <a:pPr marL="744538" lvl="1"/>
            <a:r>
              <a:rPr lang="en-US" altLang="en-US" dirty="0"/>
              <a:t>Guard openings must be no larger than ½ inch</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3139112"/>
            <a:ext cx="3217970" cy="2804488"/>
          </a:xfrm>
          <a:prstGeom prst="rect">
            <a:avLst/>
          </a:prstGeom>
        </p:spPr>
      </p:pic>
      <p:sp>
        <p:nvSpPr>
          <p:cNvPr id="8" name="Line 24"/>
          <p:cNvSpPr>
            <a:spLocks noChangeShapeType="1"/>
          </p:cNvSpPr>
          <p:nvPr/>
        </p:nvSpPr>
        <p:spPr bwMode="auto">
          <a:xfrm flipV="1">
            <a:off x="685800" y="6019800"/>
            <a:ext cx="7772400" cy="0"/>
          </a:xfrm>
          <a:prstGeom prst="line">
            <a:avLst/>
          </a:prstGeom>
          <a:noFill/>
          <a:ln w="25400">
            <a:solidFill>
              <a:srgbClr val="0000CC"/>
            </a:solidFill>
            <a:round/>
            <a:headEnd type="none" w="sm" len="sm"/>
            <a:tailEnd type="none" w="sm" len="sm"/>
          </a:ln>
          <a:effectLst/>
        </p:spPr>
        <p:txBody>
          <a:bodyPr/>
          <a:lstStyle/>
          <a:p>
            <a:pPr>
              <a:defRPr/>
            </a:pPr>
            <a:endParaRPr lang="en-US"/>
          </a:p>
        </p:txBody>
      </p:sp>
      <p:pic>
        <p:nvPicPr>
          <p:cNvPr id="6" name="Picture 5">
            <a:extLst>
              <a:ext uri="{FF2B5EF4-FFF2-40B4-BE49-F238E27FC236}">
                <a16:creationId xmlns:a16="http://schemas.microsoft.com/office/drawing/2014/main" id="{D2E7FE87-30F2-42CD-B459-821D1AAAE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2632" y="3139112"/>
            <a:ext cx="2661654" cy="2804488"/>
          </a:xfrm>
          <a:prstGeom prst="rect">
            <a:avLst/>
          </a:prstGeom>
        </p:spPr>
      </p:pic>
      <p:sp>
        <p:nvSpPr>
          <p:cNvPr id="3" name="TextBox 2">
            <a:extLst>
              <a:ext uri="{FF2B5EF4-FFF2-40B4-BE49-F238E27FC236}">
                <a16:creationId xmlns:a16="http://schemas.microsoft.com/office/drawing/2014/main" id="{79B9D0B4-35CF-4855-AEF4-1DE0B3A739EF}"/>
              </a:ext>
            </a:extLst>
          </p:cNvPr>
          <p:cNvSpPr txBox="1"/>
          <p:nvPr/>
        </p:nvSpPr>
        <p:spPr>
          <a:xfrm>
            <a:off x="4367433" y="4090311"/>
            <a:ext cx="807719" cy="646331"/>
          </a:xfrm>
          <a:prstGeom prst="rect">
            <a:avLst/>
          </a:prstGeom>
          <a:noFill/>
        </p:spPr>
        <p:txBody>
          <a:bodyPr wrap="square" rtlCol="0">
            <a:spAutoFit/>
          </a:bodyPr>
          <a:lstStyle/>
          <a:p>
            <a:r>
              <a:rPr lang="en-US" u="none" dirty="0">
                <a:latin typeface="+mj-lt"/>
              </a:rPr>
              <a:t>vs.</a:t>
            </a:r>
          </a:p>
        </p:txBody>
      </p:sp>
    </p:spTree>
    <p:extLst>
      <p:ext uri="{BB962C8B-B14F-4D97-AF65-F5344CB8AC3E}">
        <p14:creationId xmlns:p14="http://schemas.microsoft.com/office/powerpoint/2010/main" val="5150880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9"/>
          <p:cNvSpPr>
            <a:spLocks noGrp="1" noChangeArrowheads="1"/>
          </p:cNvSpPr>
          <p:nvPr>
            <p:ph type="title"/>
          </p:nvPr>
        </p:nvSpPr>
        <p:spPr>
          <a:xfrm>
            <a:off x="561975" y="441325"/>
            <a:ext cx="8505825" cy="549275"/>
          </a:xfrm>
        </p:spPr>
        <p:txBody>
          <a:bodyPr/>
          <a:lstStyle/>
          <a:p>
            <a:r>
              <a:rPr lang="en-US" altLang="en-US" dirty="0"/>
              <a:t>Fan Blades Not Properly Guarded</a:t>
            </a:r>
          </a:p>
        </p:txBody>
      </p:sp>
      <p:sp>
        <p:nvSpPr>
          <p:cNvPr id="36868" name="Rectangle 7"/>
          <p:cNvSpPr>
            <a:spLocks noGrp="1" noChangeArrowheads="1"/>
          </p:cNvSpPr>
          <p:nvPr>
            <p:ph type="body" sz="half" idx="1"/>
          </p:nvPr>
        </p:nvSpPr>
        <p:spPr>
          <a:xfrm>
            <a:off x="533399" y="1242218"/>
            <a:ext cx="5678329" cy="4525963"/>
          </a:xfrm>
        </p:spPr>
        <p:txBody>
          <a:bodyPr/>
          <a:lstStyle/>
          <a:p>
            <a:pPr marL="344488" indent="-344488"/>
            <a:r>
              <a:rPr lang="en-US" altLang="en-US" dirty="0"/>
              <a:t>Corrective action</a:t>
            </a:r>
          </a:p>
          <a:p>
            <a:pPr marL="344488" indent="-344488"/>
            <a:endParaRPr lang="en-US" altLang="en-US" sz="800" dirty="0"/>
          </a:p>
          <a:p>
            <a:pPr marL="796925" lvl="1"/>
            <a:r>
              <a:rPr lang="en-US" altLang="en-US" dirty="0"/>
              <a:t>Install proper guard over fan blades with opening no larger than ½ inch</a:t>
            </a:r>
          </a:p>
          <a:p>
            <a:pPr marL="344488" indent="-344488"/>
            <a:endParaRPr lang="en-US" alt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0" y="1371600"/>
            <a:ext cx="2133600" cy="445732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3121184"/>
            <a:ext cx="3556000" cy="2667000"/>
          </a:xfrm>
          <a:prstGeom prst="rect">
            <a:avLst/>
          </a:prstGeom>
        </p:spPr>
      </p:pic>
      <p:sp>
        <p:nvSpPr>
          <p:cNvPr id="8"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4093787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t>General Requirements 	          </a:t>
            </a:r>
            <a:r>
              <a:rPr lang="en-US" altLang="en-US" sz="1800" b="0" dirty="0">
                <a:solidFill>
                  <a:schemeClr val="tx1"/>
                </a:solidFill>
              </a:rPr>
              <a:t>1910.212(b) </a:t>
            </a:r>
          </a:p>
        </p:txBody>
      </p:sp>
      <p:sp>
        <p:nvSpPr>
          <p:cNvPr id="37890" name="Rectangle 6"/>
          <p:cNvSpPr>
            <a:spLocks noGrp="1" noChangeArrowheads="1"/>
          </p:cNvSpPr>
          <p:nvPr>
            <p:ph type="body" sz="half" idx="1"/>
          </p:nvPr>
        </p:nvSpPr>
        <p:spPr>
          <a:xfrm>
            <a:off x="533400" y="1334030"/>
            <a:ext cx="5076826" cy="4525963"/>
          </a:xfrm>
        </p:spPr>
        <p:txBody>
          <a:bodyPr/>
          <a:lstStyle/>
          <a:p>
            <a:pPr marL="344488" indent="-344488"/>
            <a:r>
              <a:rPr lang="en-US" altLang="en-US" dirty="0"/>
              <a:t>Anchoring fixed machinery</a:t>
            </a:r>
          </a:p>
          <a:p>
            <a:pPr marL="344488" indent="-344488"/>
            <a:endParaRPr lang="en-US" altLang="en-US" sz="800" dirty="0"/>
          </a:p>
          <a:p>
            <a:pPr marL="796925" lvl="1"/>
            <a:r>
              <a:rPr lang="en-US" altLang="en-US" dirty="0"/>
              <a:t>Machines designed for fixed location must be anchored to prevent walking or moving</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1334030"/>
            <a:ext cx="2438400" cy="4334933"/>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0044235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0963" y="1813718"/>
            <a:ext cx="4572000" cy="3429000"/>
          </a:xfrm>
          <a:prstGeom prst="rect">
            <a:avLst/>
          </a:prstGeom>
        </p:spPr>
      </p:pic>
      <p:sp>
        <p:nvSpPr>
          <p:cNvPr id="7"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1910.213(b)(1) </a:t>
            </a:r>
          </a:p>
        </p:txBody>
      </p:sp>
      <p:sp>
        <p:nvSpPr>
          <p:cNvPr id="38916" name="Rectangle 15"/>
          <p:cNvSpPr>
            <a:spLocks noGrp="1" noChangeArrowheads="1"/>
          </p:cNvSpPr>
          <p:nvPr>
            <p:ph type="body" sz="half" idx="1"/>
          </p:nvPr>
        </p:nvSpPr>
        <p:spPr>
          <a:xfrm>
            <a:off x="533400" y="1265237"/>
            <a:ext cx="4953000" cy="4525963"/>
          </a:xfrm>
          <a:solidFill>
            <a:schemeClr val="bg1"/>
          </a:solidFill>
        </p:spPr>
        <p:txBody>
          <a:bodyPr/>
          <a:lstStyle/>
          <a:p>
            <a:pPr marL="344488" indent="-344488"/>
            <a:r>
              <a:rPr lang="en-US" altLang="en-US" dirty="0"/>
              <a:t>Machine controls and equipment</a:t>
            </a:r>
          </a:p>
          <a:p>
            <a:pPr marL="344488" indent="-344488"/>
            <a:endParaRPr lang="en-US" altLang="en-US" sz="800" dirty="0"/>
          </a:p>
          <a:p>
            <a:pPr marL="744538" lvl="1"/>
            <a:r>
              <a:rPr lang="en-US" altLang="en-US" dirty="0"/>
              <a:t>Mechanical or electrical power control provided for operator to cut off power</a:t>
            </a:r>
          </a:p>
          <a:p>
            <a:pPr marL="344488" indent="-344488"/>
            <a:endParaRPr lang="en-US" altLang="en-US" sz="2400" dirty="0"/>
          </a:p>
          <a:p>
            <a:pPr marL="744538" lvl="1"/>
            <a:r>
              <a:rPr lang="en-US" altLang="en-US" dirty="0"/>
              <a:t>Located on machine</a:t>
            </a:r>
          </a:p>
          <a:p>
            <a:pPr marL="744538" lvl="1">
              <a:buFont typeface="Symbol" panose="05050102010706020507" pitchFamily="18" charset="2"/>
              <a:buNone/>
            </a:pPr>
            <a:r>
              <a:rPr lang="en-US" altLang="en-US" dirty="0"/>
              <a:t>   where operator does</a:t>
            </a:r>
          </a:p>
          <a:p>
            <a:pPr marL="744538" lvl="1">
              <a:buFont typeface="Symbol" panose="05050102010706020507" pitchFamily="18" charset="2"/>
              <a:buNone/>
            </a:pPr>
            <a:r>
              <a:rPr lang="en-US" altLang="en-US" dirty="0"/>
              <a:t>   not have to leave his</a:t>
            </a:r>
          </a:p>
          <a:p>
            <a:pPr marL="744538" lvl="1">
              <a:buFont typeface="Symbol" panose="05050102010706020507" pitchFamily="18" charset="2"/>
              <a:buNone/>
            </a:pPr>
            <a:r>
              <a:rPr lang="en-US" altLang="en-US" dirty="0"/>
              <a:t>   position at the point </a:t>
            </a:r>
          </a:p>
          <a:p>
            <a:pPr marL="744538" lvl="1">
              <a:buFont typeface="Symbol" panose="05050102010706020507" pitchFamily="18" charset="2"/>
              <a:buNone/>
            </a:pPr>
            <a:r>
              <a:rPr lang="en-US" altLang="en-US" dirty="0"/>
              <a:t>   of operation</a:t>
            </a:r>
          </a:p>
        </p:txBody>
      </p:sp>
      <p:sp>
        <p:nvSpPr>
          <p:cNvPr id="6"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4774671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1910.213(b)(3) </a:t>
            </a:r>
          </a:p>
        </p:txBody>
      </p:sp>
      <p:sp>
        <p:nvSpPr>
          <p:cNvPr id="39940" name="Rectangle 8"/>
          <p:cNvSpPr>
            <a:spLocks noGrp="1" noChangeArrowheads="1"/>
          </p:cNvSpPr>
          <p:nvPr>
            <p:ph type="body" sz="half" idx="1"/>
          </p:nvPr>
        </p:nvSpPr>
        <p:spPr>
          <a:xfrm>
            <a:off x="533399" y="1295400"/>
            <a:ext cx="3841957" cy="4525963"/>
          </a:xfrm>
        </p:spPr>
        <p:txBody>
          <a:bodyPr/>
          <a:lstStyle/>
          <a:p>
            <a:pPr marL="346075" indent="-346075"/>
            <a:r>
              <a:rPr lang="en-US" altLang="en-US" dirty="0"/>
              <a:t>Machine controls and equipment</a:t>
            </a:r>
          </a:p>
          <a:p>
            <a:pPr marL="346075" indent="-346075"/>
            <a:endParaRPr lang="en-US" altLang="en-US" sz="800" dirty="0"/>
          </a:p>
          <a:p>
            <a:pPr marL="746125" lvl="1"/>
            <a:r>
              <a:rPr lang="en-US" altLang="en-US" dirty="0"/>
              <a:t>Provision to prevent machines from automatically restarting upon restoration of power</a:t>
            </a:r>
          </a:p>
          <a:p>
            <a:pPr marL="346075" indent="-346075"/>
            <a:endParaRPr lang="en-US" altLang="en-US" sz="1200" dirty="0"/>
          </a:p>
          <a:p>
            <a:pPr marL="746125" lvl="1"/>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0638" y="1447800"/>
            <a:ext cx="4057562" cy="3962400"/>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0611261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1910.213(c)(1)-(c)(3) </a:t>
            </a:r>
          </a:p>
        </p:txBody>
      </p:sp>
      <p:sp>
        <p:nvSpPr>
          <p:cNvPr id="40962" name="Rectangle 8"/>
          <p:cNvSpPr>
            <a:spLocks noGrp="1" noChangeArrowheads="1"/>
          </p:cNvSpPr>
          <p:nvPr>
            <p:ph type="body" sz="half" idx="1"/>
          </p:nvPr>
        </p:nvSpPr>
        <p:spPr>
          <a:xfrm>
            <a:off x="533400" y="1219200"/>
            <a:ext cx="8207261" cy="4525963"/>
          </a:xfrm>
        </p:spPr>
        <p:txBody>
          <a:bodyPr/>
          <a:lstStyle/>
          <a:p>
            <a:pPr marL="346075" indent="-346075"/>
            <a:r>
              <a:rPr lang="en-US" altLang="en-US" dirty="0"/>
              <a:t>Hand-fed ripsaw</a:t>
            </a:r>
          </a:p>
          <a:p>
            <a:pPr marL="346075" indent="-346075"/>
            <a:endParaRPr lang="en-US" altLang="en-US" sz="1000" dirty="0"/>
          </a:p>
          <a:p>
            <a:pPr marL="746125" lvl="1"/>
            <a:r>
              <a:rPr lang="en-US" altLang="en-US" dirty="0"/>
              <a:t>Provided with a hood guard</a:t>
            </a:r>
          </a:p>
          <a:p>
            <a:pPr marL="746125" lvl="1"/>
            <a:endParaRPr lang="en-US" altLang="en-US" sz="800" dirty="0"/>
          </a:p>
          <a:p>
            <a:pPr marL="746125" lvl="1"/>
            <a:r>
              <a:rPr lang="en-US" altLang="en-US" dirty="0"/>
              <a:t>Provided with a spreader</a:t>
            </a:r>
          </a:p>
          <a:p>
            <a:pPr marL="746125" lvl="1"/>
            <a:endParaRPr lang="en-US" altLang="en-US" sz="800" dirty="0"/>
          </a:p>
          <a:p>
            <a:pPr marL="746125" lvl="1"/>
            <a:r>
              <a:rPr lang="en-US" altLang="en-US" dirty="0"/>
              <a:t>Provided with non-kickback fingers or dogs</a:t>
            </a:r>
          </a:p>
          <a:p>
            <a:pPr marL="746125" lvl="1">
              <a:buClr>
                <a:schemeClr val="bg2"/>
              </a:buClr>
              <a:buFontTx/>
              <a:buChar char="•"/>
            </a:pPr>
            <a:endParaRPr lang="en-US" altLang="en-US" dirty="0"/>
          </a:p>
        </p:txBody>
      </p:sp>
      <p:sp>
        <p:nvSpPr>
          <p:cNvPr id="40964" name="Rectangle 13"/>
          <p:cNvSpPr>
            <a:spLocks noChangeArrowheads="1"/>
          </p:cNvSpPr>
          <p:nvPr/>
        </p:nvSpPr>
        <p:spPr bwMode="auto">
          <a:xfrm>
            <a:off x="5257800" y="5410200"/>
            <a:ext cx="184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tIns="0" anchor="ctr">
            <a:spAutoFit/>
          </a:bodyPr>
          <a:lstStyle>
            <a:lvl1pPr eaLnBrk="0" hangingPunct="0">
              <a:defRPr sz="9600">
                <a:solidFill>
                  <a:schemeClr val="tx1"/>
                </a:solidFill>
                <a:latin typeface="Arial" panose="020B0604020202020204" pitchFamily="34" charset="0"/>
              </a:defRPr>
            </a:lvl1pPr>
            <a:lvl2pPr marL="742950" indent="-285750" eaLnBrk="0" hangingPunct="0">
              <a:defRPr sz="9600">
                <a:solidFill>
                  <a:schemeClr val="tx1"/>
                </a:solidFill>
                <a:latin typeface="Arial" panose="020B0604020202020204" pitchFamily="34" charset="0"/>
              </a:defRPr>
            </a:lvl2pPr>
            <a:lvl3pPr marL="1143000" indent="-228600" eaLnBrk="0" hangingPunct="0">
              <a:defRPr sz="9600">
                <a:solidFill>
                  <a:schemeClr val="tx1"/>
                </a:solidFill>
                <a:latin typeface="Arial" panose="020B0604020202020204" pitchFamily="34" charset="0"/>
              </a:defRPr>
            </a:lvl3pPr>
            <a:lvl4pPr marL="1600200" indent="-228600" eaLnBrk="0" hangingPunct="0">
              <a:defRPr sz="9600">
                <a:solidFill>
                  <a:schemeClr val="tx1"/>
                </a:solidFill>
                <a:latin typeface="Arial" panose="020B0604020202020204" pitchFamily="34" charset="0"/>
              </a:defRPr>
            </a:lvl4pPr>
            <a:lvl5pPr marL="2057400" indent="-228600" eaLnBrk="0" hangingPunct="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endParaRPr lang="en-US" altLang="en-US" sz="360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0760" y="3304985"/>
            <a:ext cx="5974080" cy="2700528"/>
          </a:xfrm>
          <a:prstGeom prst="rect">
            <a:avLst/>
          </a:prstGeom>
        </p:spPr>
      </p:pic>
      <p:sp>
        <p:nvSpPr>
          <p:cNvPr id="6"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3094972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1910.213(c)(1) </a:t>
            </a:r>
          </a:p>
        </p:txBody>
      </p:sp>
      <p:sp>
        <p:nvSpPr>
          <p:cNvPr id="41989" name="Rectangle 9"/>
          <p:cNvSpPr>
            <a:spLocks noGrp="1" noChangeArrowheads="1"/>
          </p:cNvSpPr>
          <p:nvPr>
            <p:ph type="body" sz="half" idx="1"/>
          </p:nvPr>
        </p:nvSpPr>
        <p:spPr>
          <a:xfrm>
            <a:off x="561481" y="1295400"/>
            <a:ext cx="7896719" cy="3124200"/>
          </a:xfrm>
        </p:spPr>
        <p:txBody>
          <a:bodyPr/>
          <a:lstStyle/>
          <a:p>
            <a:pPr marL="346075" indent="-346075"/>
            <a:r>
              <a:rPr lang="en-US" altLang="en-US" dirty="0"/>
              <a:t>Hand-fed ripsaw</a:t>
            </a:r>
          </a:p>
          <a:p>
            <a:pPr marL="346075" indent="-346075"/>
            <a:endParaRPr lang="en-US" altLang="en-US" sz="800" dirty="0"/>
          </a:p>
          <a:p>
            <a:pPr marL="746125" lvl="1"/>
            <a:r>
              <a:rPr lang="en-US" altLang="en-US" dirty="0"/>
              <a:t>Hood guard must automatically adjust itself to thickness of material being cut</a:t>
            </a:r>
          </a:p>
          <a:p>
            <a:pPr marL="346075" indent="-346075"/>
            <a:endParaRPr lang="en-US" altLang="en-US" sz="1200" dirty="0"/>
          </a:p>
          <a:p>
            <a:pPr marL="1146175" lvl="2"/>
            <a:r>
              <a:rPr lang="en-US" altLang="en-US" i="0" dirty="0"/>
              <a:t>Remain in contact </a:t>
            </a:r>
          </a:p>
          <a:p>
            <a:pPr marL="976312" lvl="2" indent="0">
              <a:buNone/>
            </a:pPr>
            <a:r>
              <a:rPr lang="en-US" altLang="en-US" dirty="0"/>
              <a:t>   </a:t>
            </a:r>
            <a:r>
              <a:rPr lang="en-US" altLang="en-US" i="0" dirty="0"/>
              <a:t>with material</a:t>
            </a:r>
          </a:p>
        </p:txBody>
      </p:sp>
      <p:sp>
        <p:nvSpPr>
          <p:cNvPr id="20" name="TextBox 19"/>
          <p:cNvSpPr txBox="1"/>
          <p:nvPr/>
        </p:nvSpPr>
        <p:spPr bwMode="auto">
          <a:xfrm>
            <a:off x="6584835" y="5515293"/>
            <a:ext cx="1066800" cy="184150"/>
          </a:xfrm>
          <a:prstGeom prst="rect">
            <a:avLst/>
          </a:prstGeom>
          <a:noFill/>
        </p:spPr>
        <p:txBody>
          <a:bodyPr>
            <a:spAutoFit/>
          </a:bodyPr>
          <a:lstStyle/>
          <a:p>
            <a:pPr>
              <a:defRPr/>
            </a:pPr>
            <a:r>
              <a:rPr lang="en-US" sz="600" dirty="0">
                <a:solidFill>
                  <a:schemeClr val="bg1"/>
                </a:solidFill>
                <a:latin typeface="+mn-lt"/>
              </a:rPr>
              <a:t>USDOL  Photo Library</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4082" y="2743200"/>
            <a:ext cx="4034118" cy="3119718"/>
          </a:xfrm>
          <a:prstGeom prst="rect">
            <a:avLst/>
          </a:prstGeom>
        </p:spPr>
      </p:pic>
      <p:sp>
        <p:nvSpPr>
          <p:cNvPr id="6"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403051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r>
              <a:rPr lang="en-US" altLang="en-US"/>
              <a:t>Machinery and Machine Guarding</a:t>
            </a:r>
          </a:p>
        </p:txBody>
      </p:sp>
      <p:sp>
        <p:nvSpPr>
          <p:cNvPr id="6147" name="Rectangle 15"/>
          <p:cNvSpPr>
            <a:spLocks noGrp="1" noChangeArrowheads="1"/>
          </p:cNvSpPr>
          <p:nvPr>
            <p:ph idx="1"/>
          </p:nvPr>
        </p:nvSpPr>
        <p:spPr>
          <a:xfrm>
            <a:off x="533400" y="1143000"/>
            <a:ext cx="8249356" cy="4724400"/>
          </a:xfrm>
        </p:spPr>
        <p:txBody>
          <a:bodyPr/>
          <a:lstStyle/>
          <a:p>
            <a:r>
              <a:rPr lang="en-US" altLang="en-US" sz="2600" b="1" dirty="0"/>
              <a:t>1910.211</a:t>
            </a:r>
            <a:r>
              <a:rPr lang="en-US" altLang="en-US" sz="2600" dirty="0"/>
              <a:t> – Definitions</a:t>
            </a:r>
          </a:p>
          <a:p>
            <a:endParaRPr lang="en-US" altLang="en-US" sz="2600" dirty="0"/>
          </a:p>
          <a:p>
            <a:r>
              <a:rPr lang="en-US" altLang="en-US" sz="2600" b="1" dirty="0"/>
              <a:t>1910.212</a:t>
            </a:r>
            <a:r>
              <a:rPr lang="en-US" altLang="en-US" sz="2600" dirty="0"/>
              <a:t> – General requirements for all machines</a:t>
            </a:r>
          </a:p>
          <a:p>
            <a:endParaRPr lang="en-US" altLang="en-US" sz="2600" dirty="0"/>
          </a:p>
          <a:p>
            <a:r>
              <a:rPr lang="en-US" altLang="en-US" sz="2600" b="1" dirty="0"/>
              <a:t>1910.213 </a:t>
            </a:r>
            <a:r>
              <a:rPr lang="en-US" altLang="en-US" sz="2600" dirty="0"/>
              <a:t>– Woodworking machinery requirements</a:t>
            </a:r>
          </a:p>
          <a:p>
            <a:endParaRPr lang="en-US" altLang="en-US" sz="2600" dirty="0"/>
          </a:p>
          <a:p>
            <a:r>
              <a:rPr lang="en-US" altLang="en-US" sz="2600" b="1" dirty="0"/>
              <a:t>1910.215 </a:t>
            </a:r>
            <a:r>
              <a:rPr lang="en-US" altLang="en-US" sz="2600" dirty="0"/>
              <a:t>– Abrasive wheel machinery</a:t>
            </a:r>
          </a:p>
          <a:p>
            <a:endParaRPr lang="en-US" altLang="en-US" sz="2600" dirty="0"/>
          </a:p>
          <a:p>
            <a:r>
              <a:rPr lang="en-US" altLang="en-US" sz="2600" b="1" dirty="0"/>
              <a:t>1910.217</a:t>
            </a:r>
            <a:r>
              <a:rPr lang="en-US" altLang="en-US" sz="2600" dirty="0"/>
              <a:t> – Mechanical power presses</a:t>
            </a:r>
          </a:p>
          <a:p>
            <a:endParaRPr lang="en-US" altLang="en-US" sz="2600" dirty="0"/>
          </a:p>
          <a:p>
            <a:r>
              <a:rPr lang="en-US" altLang="en-US" sz="2600" b="1" dirty="0"/>
              <a:t>1910.219</a:t>
            </a:r>
            <a:r>
              <a:rPr lang="en-US" altLang="en-US" sz="2600" dirty="0"/>
              <a:t> – Mechanical power-transmission apparatus</a:t>
            </a:r>
          </a:p>
          <a:p>
            <a:endParaRPr lang="en-US" altLang="en-US" dirty="0"/>
          </a:p>
          <a:p>
            <a:endParaRPr lang="en-US" altLang="en-US" dirty="0"/>
          </a:p>
          <a:p>
            <a:endParaRPr lang="en-US" altLang="en-US" dirty="0">
              <a:latin typeface="Arial Narrow" panose="020B0606020202030204" pitchFamily="34" charset="0"/>
            </a:endParaRPr>
          </a:p>
        </p:txBody>
      </p:sp>
    </p:spTree>
    <p:extLst>
      <p:ext uri="{BB962C8B-B14F-4D97-AF65-F5344CB8AC3E}">
        <p14:creationId xmlns:p14="http://schemas.microsoft.com/office/powerpoint/2010/main" val="16782753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1910.213(h)(1) </a:t>
            </a:r>
          </a:p>
        </p:txBody>
      </p:sp>
      <p:sp>
        <p:nvSpPr>
          <p:cNvPr id="44035" name="Rectangle 9"/>
          <p:cNvSpPr>
            <a:spLocks noGrp="1" noChangeArrowheads="1"/>
          </p:cNvSpPr>
          <p:nvPr>
            <p:ph type="body" sz="half" idx="1"/>
          </p:nvPr>
        </p:nvSpPr>
        <p:spPr>
          <a:xfrm>
            <a:off x="533400" y="1265237"/>
            <a:ext cx="8001000" cy="4525963"/>
          </a:xfrm>
        </p:spPr>
        <p:txBody>
          <a:bodyPr/>
          <a:lstStyle/>
          <a:p>
            <a:pPr marL="346075" indent="-346075"/>
            <a:r>
              <a:rPr lang="en-US" altLang="en-US" dirty="0"/>
              <a:t>Radial saws</a:t>
            </a:r>
          </a:p>
          <a:p>
            <a:pPr marL="346075" indent="-346075"/>
            <a:endParaRPr lang="en-US" altLang="en-US" sz="800" dirty="0"/>
          </a:p>
          <a:p>
            <a:pPr marL="746125" lvl="1"/>
            <a:r>
              <a:rPr lang="en-US" altLang="en-US" dirty="0"/>
              <a:t>Upper hood must completely enclose upper portion of blade</a:t>
            </a:r>
          </a:p>
          <a:p>
            <a:pPr marL="346075" indent="-346075"/>
            <a:endParaRPr lang="en-US" altLang="en-US" sz="800" dirty="0"/>
          </a:p>
          <a:p>
            <a:pPr marL="1146175" lvl="2"/>
            <a:r>
              <a:rPr lang="en-US" altLang="en-US" i="0" dirty="0"/>
              <a:t>Must include the end of </a:t>
            </a:r>
          </a:p>
          <a:p>
            <a:pPr marL="1146175" lvl="2">
              <a:buFontTx/>
              <a:buNone/>
            </a:pPr>
            <a:r>
              <a:rPr lang="en-US" altLang="en-US" i="0" dirty="0"/>
              <a:t>   the saw arbor</a:t>
            </a:r>
            <a:endParaRPr lang="en-US" altLang="en-US" sz="2200" i="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724400" y="2624177"/>
            <a:ext cx="3657600" cy="326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7808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1910.213(h)(1) </a:t>
            </a:r>
          </a:p>
        </p:txBody>
      </p:sp>
      <p:sp>
        <p:nvSpPr>
          <p:cNvPr id="45058" name="Rectangle 6"/>
          <p:cNvSpPr>
            <a:spLocks noGrp="1" noChangeArrowheads="1"/>
          </p:cNvSpPr>
          <p:nvPr>
            <p:ph type="body" sz="half" idx="1"/>
          </p:nvPr>
        </p:nvSpPr>
        <p:spPr>
          <a:xfrm>
            <a:off x="533400" y="1265237"/>
            <a:ext cx="4191000" cy="4525963"/>
          </a:xfrm>
        </p:spPr>
        <p:txBody>
          <a:bodyPr/>
          <a:lstStyle/>
          <a:p>
            <a:pPr marL="346075" indent="-346075"/>
            <a:r>
              <a:rPr lang="en-US" altLang="en-US" dirty="0"/>
              <a:t>Radial saws</a:t>
            </a:r>
          </a:p>
          <a:p>
            <a:pPr marL="346075" indent="-346075"/>
            <a:endParaRPr lang="en-US" altLang="en-US" sz="800" dirty="0"/>
          </a:p>
          <a:p>
            <a:pPr marL="746125" lvl="1"/>
            <a:r>
              <a:rPr lang="en-US" altLang="en-US" dirty="0"/>
              <a:t>Lower portion of blade must be guarded on both sides</a:t>
            </a:r>
          </a:p>
          <a:p>
            <a:pPr marL="346075" indent="-346075"/>
            <a:endParaRPr lang="en-US" altLang="en-US" sz="800" dirty="0"/>
          </a:p>
          <a:p>
            <a:pPr lvl="2"/>
            <a:r>
              <a:rPr lang="en-US" altLang="en-US" dirty="0"/>
              <a:t>Guarded to the full diameter of the blade</a:t>
            </a:r>
          </a:p>
          <a:p>
            <a:pPr marL="746125" lvl="1"/>
            <a:endParaRPr lang="en-US" altLang="en-US" sz="800" dirty="0"/>
          </a:p>
          <a:p>
            <a:pPr lvl="2"/>
            <a:r>
              <a:rPr lang="en-US" altLang="en-US" dirty="0"/>
              <a:t>Will adjust itself to the thickness of the stock</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88856" y="2781796"/>
            <a:ext cx="3950809" cy="311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2136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1524000"/>
            <a:ext cx="4057562" cy="3962400"/>
          </a:xfrm>
          <a:prstGeom prst="rect">
            <a:avLst/>
          </a:prstGeom>
        </p:spPr>
      </p:pic>
      <p:sp>
        <p:nvSpPr>
          <p:cNvPr id="7"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1910.213(h)(1) </a:t>
            </a:r>
          </a:p>
        </p:txBody>
      </p:sp>
    </p:spTree>
    <p:extLst>
      <p:ext uri="{BB962C8B-B14F-4D97-AF65-F5344CB8AC3E}">
        <p14:creationId xmlns:p14="http://schemas.microsoft.com/office/powerpoint/2010/main" val="41975733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1910.213(h)(2)–(h)(5)</a:t>
            </a:r>
          </a:p>
        </p:txBody>
      </p:sp>
      <p:sp>
        <p:nvSpPr>
          <p:cNvPr id="46083" name="Rectangle 10"/>
          <p:cNvSpPr>
            <a:spLocks noGrp="1" noChangeArrowheads="1"/>
          </p:cNvSpPr>
          <p:nvPr>
            <p:ph type="body" sz="half" idx="1"/>
          </p:nvPr>
        </p:nvSpPr>
        <p:spPr>
          <a:xfrm>
            <a:off x="529318" y="1219200"/>
            <a:ext cx="7924800" cy="4800600"/>
          </a:xfrm>
        </p:spPr>
        <p:txBody>
          <a:bodyPr/>
          <a:lstStyle/>
          <a:p>
            <a:pPr marL="346075" indent="-346075"/>
            <a:r>
              <a:rPr lang="en-US" altLang="en-US" dirty="0"/>
              <a:t>Radial saws</a:t>
            </a:r>
          </a:p>
          <a:p>
            <a:pPr marL="346075" indent="-346075"/>
            <a:endParaRPr lang="en-US" altLang="en-US" sz="800" dirty="0"/>
          </a:p>
          <a:p>
            <a:pPr marL="746125" lvl="1"/>
            <a:r>
              <a:rPr lang="en-US" altLang="en-US" dirty="0"/>
              <a:t>Saw used for ripping provided with non-kickback fingers or dogs</a:t>
            </a:r>
          </a:p>
          <a:p>
            <a:pPr marL="512762" lvl="1" indent="0">
              <a:buNone/>
            </a:pPr>
            <a:endParaRPr lang="en-US" altLang="en-US" dirty="0"/>
          </a:p>
          <a:p>
            <a:pPr marL="746125" lvl="1"/>
            <a:r>
              <a:rPr lang="en-US" altLang="en-US" dirty="0"/>
              <a:t>Ripping must be against the direction which the saw turns</a:t>
            </a:r>
          </a:p>
          <a:p>
            <a:pPr marL="512762" lvl="1" indent="0">
              <a:buNone/>
            </a:pPr>
            <a:endParaRPr lang="en-US" altLang="en-US" dirty="0"/>
          </a:p>
          <a:p>
            <a:pPr marL="746125" lvl="1"/>
            <a:r>
              <a:rPr lang="en-US" altLang="en-US" dirty="0"/>
              <a:t>Adjustable stops preventing forward travel of blade beyond position necessary to complete cut</a:t>
            </a:r>
          </a:p>
          <a:p>
            <a:pPr marL="512762" lvl="1" indent="0">
              <a:buNone/>
            </a:pPr>
            <a:endParaRPr lang="en-US" altLang="en-US" dirty="0"/>
          </a:p>
          <a:p>
            <a:pPr marL="746125" lvl="1"/>
            <a:r>
              <a:rPr lang="en-US" altLang="en-US" dirty="0"/>
              <a:t>Cutting head must return to starting position when released</a:t>
            </a:r>
          </a:p>
          <a:p>
            <a:pPr marL="512762" lvl="1" indent="0">
              <a:buNone/>
            </a:pPr>
            <a:endParaRPr lang="en-US" altLang="en-US" dirty="0"/>
          </a:p>
          <a:p>
            <a:pPr marL="746125" lvl="1"/>
            <a:endParaRPr lang="en-US" altLang="en-US" dirty="0"/>
          </a:p>
        </p:txBody>
      </p:sp>
    </p:spTree>
    <p:extLst>
      <p:ext uri="{BB962C8B-B14F-4D97-AF65-F5344CB8AC3E}">
        <p14:creationId xmlns:p14="http://schemas.microsoft.com/office/powerpoint/2010/main" val="17074679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a:t>
            </a:r>
            <a:r>
              <a:rPr lang="en-US" altLang="en-US" sz="1800" b="0" dirty="0" err="1">
                <a:solidFill>
                  <a:schemeClr val="tx1"/>
                </a:solidFill>
              </a:rPr>
              <a:t>i</a:t>
            </a:r>
            <a:r>
              <a:rPr lang="en-US" altLang="en-US" sz="1800" b="0" dirty="0">
                <a:solidFill>
                  <a:schemeClr val="tx1"/>
                </a:solidFill>
              </a:rPr>
              <a:t>)(1) </a:t>
            </a:r>
          </a:p>
        </p:txBody>
      </p:sp>
      <p:sp>
        <p:nvSpPr>
          <p:cNvPr id="49155" name="Rectangle 4"/>
          <p:cNvSpPr>
            <a:spLocks noGrp="1" noChangeArrowheads="1"/>
          </p:cNvSpPr>
          <p:nvPr>
            <p:ph idx="1"/>
          </p:nvPr>
        </p:nvSpPr>
        <p:spPr>
          <a:xfrm>
            <a:off x="533400" y="1295400"/>
            <a:ext cx="4114800" cy="4525963"/>
          </a:xfrm>
        </p:spPr>
        <p:txBody>
          <a:bodyPr/>
          <a:lstStyle/>
          <a:p>
            <a:r>
              <a:rPr lang="en-US" altLang="en-US" dirty="0"/>
              <a:t>Bandsaws and band re-saws</a:t>
            </a:r>
          </a:p>
          <a:p>
            <a:endParaRPr lang="en-US" altLang="en-US" sz="800" dirty="0"/>
          </a:p>
          <a:p>
            <a:pPr lvl="1"/>
            <a:r>
              <a:rPr lang="en-US" altLang="en-US" dirty="0"/>
              <a:t>All portions of saw blade must be enclosed or guarded</a:t>
            </a:r>
          </a:p>
          <a:p>
            <a:endParaRPr lang="en-US" altLang="en-US" sz="800" dirty="0"/>
          </a:p>
          <a:p>
            <a:pPr lvl="2"/>
            <a:r>
              <a:rPr lang="en-US" altLang="en-US" b="1" i="0" dirty="0"/>
              <a:t>Except </a:t>
            </a:r>
            <a:r>
              <a:rPr lang="en-US" altLang="en-US" i="0" dirty="0"/>
              <a:t>working portion between guide rollers and the table</a:t>
            </a:r>
          </a:p>
        </p:txBody>
      </p:sp>
      <p:grpSp>
        <p:nvGrpSpPr>
          <p:cNvPr id="6" name="Group 6"/>
          <p:cNvGrpSpPr>
            <a:grpSpLocks/>
          </p:cNvGrpSpPr>
          <p:nvPr/>
        </p:nvGrpSpPr>
        <p:grpSpPr bwMode="auto">
          <a:xfrm>
            <a:off x="4693508" y="1685910"/>
            <a:ext cx="3993292" cy="4135453"/>
            <a:chOff x="5410200" y="3048000"/>
            <a:chExt cx="2661355" cy="2876550"/>
          </a:xfrm>
        </p:grpSpPr>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3048000"/>
              <a:ext cx="22796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7086599" y="3129722"/>
              <a:ext cx="984956" cy="756478"/>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6781800" y="5715000"/>
              <a:ext cx="1066800" cy="141845"/>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23226018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1910.213(j)(3)-(j)(4) </a:t>
            </a:r>
          </a:p>
        </p:txBody>
      </p:sp>
      <p:sp>
        <p:nvSpPr>
          <p:cNvPr id="51204" name="Rectangle 4"/>
          <p:cNvSpPr>
            <a:spLocks noGrp="1" noChangeArrowheads="1"/>
          </p:cNvSpPr>
          <p:nvPr>
            <p:ph idx="1"/>
          </p:nvPr>
        </p:nvSpPr>
        <p:spPr>
          <a:xfrm>
            <a:off x="533400" y="1189037"/>
            <a:ext cx="4495800" cy="4525963"/>
          </a:xfrm>
        </p:spPr>
        <p:txBody>
          <a:bodyPr/>
          <a:lstStyle/>
          <a:p>
            <a:r>
              <a:rPr lang="en-US" altLang="en-US" sz="2400" dirty="0"/>
              <a:t>Jointers</a:t>
            </a:r>
          </a:p>
          <a:p>
            <a:endParaRPr lang="en-US" altLang="en-US" sz="1200" dirty="0"/>
          </a:p>
          <a:p>
            <a:pPr lvl="1"/>
            <a:r>
              <a:rPr lang="en-US" altLang="en-US" sz="2000" dirty="0"/>
              <a:t>Hand-fed jointers with horizontal cutting heads must have an </a:t>
            </a:r>
            <a:r>
              <a:rPr lang="en-US" altLang="en-US" sz="2000" b="1" dirty="0"/>
              <a:t>automatic guard </a:t>
            </a:r>
            <a:r>
              <a:rPr lang="en-US" altLang="en-US" sz="2000" dirty="0"/>
              <a:t>that covers the working side of the fence or gage and automatically adjusts and covers the unused portion of the head</a:t>
            </a:r>
          </a:p>
          <a:p>
            <a:pPr lvl="1"/>
            <a:endParaRPr lang="en-US" altLang="en-US" sz="2000" dirty="0"/>
          </a:p>
          <a:p>
            <a:pPr lvl="1"/>
            <a:r>
              <a:rPr lang="en-US" altLang="en-US" sz="2000" dirty="0"/>
              <a:t>Hand-fed jointers with horizontal cutting heads must also have a guard that covers the section of head back of the gage or fence</a:t>
            </a:r>
          </a:p>
          <a:p>
            <a:pPr lvl="1"/>
            <a:endParaRPr lang="en-US" altLang="en-US" dirty="0"/>
          </a:p>
          <a:p>
            <a:pPr lvl="1"/>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1676400"/>
            <a:ext cx="3307344" cy="3488505"/>
          </a:xfrm>
          <a:prstGeom prst="rect">
            <a:avLst/>
          </a:prstGeom>
        </p:spPr>
      </p:pic>
    </p:spTree>
    <p:extLst>
      <p:ext uri="{BB962C8B-B14F-4D97-AF65-F5344CB8AC3E}">
        <p14:creationId xmlns:p14="http://schemas.microsoft.com/office/powerpoint/2010/main" val="30782840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1910.213(p)(3) </a:t>
            </a:r>
          </a:p>
        </p:txBody>
      </p:sp>
      <p:sp>
        <p:nvSpPr>
          <p:cNvPr id="53251" name="Rectangle 4"/>
          <p:cNvSpPr>
            <a:spLocks noGrp="1" noChangeArrowheads="1"/>
          </p:cNvSpPr>
          <p:nvPr>
            <p:ph type="body" sz="half" idx="1"/>
          </p:nvPr>
        </p:nvSpPr>
        <p:spPr>
          <a:xfrm>
            <a:off x="533399" y="1219200"/>
            <a:ext cx="7862229" cy="4724400"/>
          </a:xfrm>
        </p:spPr>
        <p:txBody>
          <a:bodyPr/>
          <a:lstStyle/>
          <a:p>
            <a:pPr marL="344488" indent="-344488"/>
            <a:r>
              <a:rPr lang="en-US" altLang="en-US" dirty="0"/>
              <a:t>Disk sanding machine</a:t>
            </a:r>
          </a:p>
          <a:p>
            <a:pPr marL="344488" indent="-344488"/>
            <a:endParaRPr lang="en-US" altLang="en-US" sz="800" b="1" dirty="0"/>
          </a:p>
          <a:p>
            <a:pPr marL="865188" lvl="1"/>
            <a:r>
              <a:rPr lang="en-US" altLang="en-US" dirty="0"/>
              <a:t>Exhaust hood or guard arranged to enclose revolving disk</a:t>
            </a:r>
          </a:p>
          <a:p>
            <a:pPr marL="344488" indent="-344488"/>
            <a:endParaRPr lang="en-US" altLang="en-US" sz="800" dirty="0"/>
          </a:p>
          <a:p>
            <a:pPr marL="1208088" lvl="2"/>
            <a:r>
              <a:rPr lang="en-US" altLang="en-US" b="1" i="0" dirty="0"/>
              <a:t>Except</a:t>
            </a:r>
            <a:r>
              <a:rPr lang="en-US" altLang="en-US" i="0" dirty="0"/>
              <a:t> portion above table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599" y="3048000"/>
            <a:ext cx="3214029" cy="2783983"/>
          </a:xfrm>
          <a:prstGeom prst="rect">
            <a:avLst/>
          </a:prstGeom>
        </p:spPr>
      </p:pic>
    </p:spTree>
    <p:extLst>
      <p:ext uri="{BB962C8B-B14F-4D97-AF65-F5344CB8AC3E}">
        <p14:creationId xmlns:p14="http://schemas.microsoft.com/office/powerpoint/2010/main" val="927620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t>Woodworking Machinery        </a:t>
            </a:r>
            <a:r>
              <a:rPr lang="en-US" altLang="en-US" sz="1800" b="0" dirty="0">
                <a:solidFill>
                  <a:schemeClr val="tx1"/>
                </a:solidFill>
              </a:rPr>
              <a:t>1910.213(p)(4) </a:t>
            </a:r>
          </a:p>
        </p:txBody>
      </p:sp>
      <p:sp>
        <p:nvSpPr>
          <p:cNvPr id="54276" name="Rectangle 4"/>
          <p:cNvSpPr>
            <a:spLocks noGrp="1" noChangeArrowheads="1"/>
          </p:cNvSpPr>
          <p:nvPr>
            <p:ph idx="1"/>
          </p:nvPr>
        </p:nvSpPr>
        <p:spPr>
          <a:xfrm>
            <a:off x="533400" y="1219200"/>
            <a:ext cx="8077200" cy="4525963"/>
          </a:xfrm>
        </p:spPr>
        <p:txBody>
          <a:bodyPr/>
          <a:lstStyle/>
          <a:p>
            <a:r>
              <a:rPr lang="en-US" altLang="en-US" dirty="0"/>
              <a:t>Belt sanding machines</a:t>
            </a:r>
          </a:p>
          <a:p>
            <a:endParaRPr lang="en-US" altLang="en-US" sz="800" b="1" dirty="0"/>
          </a:p>
          <a:p>
            <a:pPr lvl="1"/>
            <a:r>
              <a:rPr lang="en-US" altLang="en-US" dirty="0"/>
              <a:t>Guards provided at each nip point where sanding belt runs on to a pulley</a:t>
            </a:r>
          </a:p>
          <a:p>
            <a:pPr>
              <a:buClr>
                <a:schemeClr val="accent1"/>
              </a:buClr>
              <a:buSzTx/>
              <a:buFont typeface="Wingdings" panose="05000000000000000000" pitchFamily="2" charset="2"/>
              <a:buChar char="§"/>
            </a:pPr>
            <a:endParaRPr lang="en-US" altLang="en-US" sz="36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2640012"/>
            <a:ext cx="4656340" cy="3130551"/>
          </a:xfrm>
          <a:prstGeom prst="rect">
            <a:avLst/>
          </a:prstGeom>
        </p:spPr>
      </p:pic>
    </p:spTree>
    <p:extLst>
      <p:ext uri="{BB962C8B-B14F-4D97-AF65-F5344CB8AC3E}">
        <p14:creationId xmlns:p14="http://schemas.microsoft.com/office/powerpoint/2010/main" val="10316259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0" y="1219200"/>
            <a:ext cx="4343400" cy="4718277"/>
          </a:xfrm>
          <a:prstGeom prst="rect">
            <a:avLst/>
          </a:prstGeom>
        </p:spPr>
      </p:pic>
      <p:sp>
        <p:nvSpPr>
          <p:cNvPr id="55301" name="Rectangle 10"/>
          <p:cNvSpPr>
            <a:spLocks noGrp="1" noChangeArrowheads="1"/>
          </p:cNvSpPr>
          <p:nvPr>
            <p:ph type="title"/>
          </p:nvPr>
        </p:nvSpPr>
        <p:spPr>
          <a:xfrm>
            <a:off x="609600" y="460261"/>
            <a:ext cx="8077200" cy="553998"/>
          </a:xfrm>
        </p:spPr>
        <p:txBody>
          <a:bodyPr/>
          <a:lstStyle/>
          <a:p>
            <a:r>
              <a:rPr lang="en-US" altLang="en-US" dirty="0"/>
              <a:t>Abrasive Wheel Machinery     </a:t>
            </a:r>
            <a:r>
              <a:rPr lang="en-US" altLang="en-US" sz="1800" b="0" dirty="0">
                <a:solidFill>
                  <a:schemeClr val="tx1"/>
                </a:solidFill>
              </a:rPr>
              <a:t>1910.215(a)(4)</a:t>
            </a:r>
            <a:r>
              <a:rPr lang="en-US" altLang="en-US" b="0" dirty="0">
                <a:solidFill>
                  <a:schemeClr val="tx1"/>
                </a:solidFill>
              </a:rPr>
              <a:t> </a:t>
            </a:r>
          </a:p>
        </p:txBody>
      </p:sp>
      <p:sp>
        <p:nvSpPr>
          <p:cNvPr id="55298" name="Rectangle 4"/>
          <p:cNvSpPr>
            <a:spLocks noGrp="1" noChangeArrowheads="1"/>
          </p:cNvSpPr>
          <p:nvPr>
            <p:ph idx="1"/>
          </p:nvPr>
        </p:nvSpPr>
        <p:spPr>
          <a:xfrm>
            <a:off x="533400" y="1219200"/>
            <a:ext cx="3276600" cy="4525963"/>
          </a:xfrm>
        </p:spPr>
        <p:txBody>
          <a:bodyPr/>
          <a:lstStyle/>
          <a:p>
            <a:r>
              <a:rPr lang="en-US" altLang="en-US" dirty="0"/>
              <a:t>Work rests must be adjusted closely to the wheel with a </a:t>
            </a:r>
            <a:r>
              <a:rPr lang="en-US" altLang="en-US" i="1" dirty="0"/>
              <a:t>maximum opening of ⅛ inch</a:t>
            </a:r>
            <a:endParaRPr lang="en-US" altLang="en-US" dirty="0"/>
          </a:p>
        </p:txBody>
      </p:sp>
      <p:sp>
        <p:nvSpPr>
          <p:cNvPr id="4" name="Oval 3"/>
          <p:cNvSpPr/>
          <p:nvPr/>
        </p:nvSpPr>
        <p:spPr bwMode="auto">
          <a:xfrm>
            <a:off x="5029200" y="2819400"/>
            <a:ext cx="1524000" cy="758938"/>
          </a:xfrm>
          <a:prstGeom prst="ellipse">
            <a:avLst/>
          </a:prstGeom>
          <a:noFill/>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215359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1803026"/>
            <a:ext cx="4680945" cy="3510708"/>
          </a:xfrm>
          <a:prstGeom prst="rect">
            <a:avLst/>
          </a:prstGeom>
        </p:spPr>
      </p:pic>
      <p:sp>
        <p:nvSpPr>
          <p:cNvPr id="5" name="Right Arrow 4"/>
          <p:cNvSpPr/>
          <p:nvPr/>
        </p:nvSpPr>
        <p:spPr bwMode="auto">
          <a:xfrm rot="19192905" flipV="1">
            <a:off x="3199779" y="4441262"/>
            <a:ext cx="2799554" cy="16225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sp>
        <p:nvSpPr>
          <p:cNvPr id="7" name="Rectangle 10"/>
          <p:cNvSpPr>
            <a:spLocks noGrp="1" noChangeArrowheads="1"/>
          </p:cNvSpPr>
          <p:nvPr>
            <p:ph type="title"/>
          </p:nvPr>
        </p:nvSpPr>
        <p:spPr>
          <a:xfrm>
            <a:off x="609600" y="460261"/>
            <a:ext cx="8077200" cy="553998"/>
          </a:xfrm>
        </p:spPr>
        <p:txBody>
          <a:bodyPr/>
          <a:lstStyle/>
          <a:p>
            <a:r>
              <a:rPr lang="en-US" altLang="en-US" dirty="0"/>
              <a:t>Abrasive Wheel Machinery     </a:t>
            </a:r>
            <a:r>
              <a:rPr lang="en-US" altLang="en-US" sz="1800" b="0" dirty="0">
                <a:solidFill>
                  <a:schemeClr val="tx1"/>
                </a:solidFill>
              </a:rPr>
              <a:t>1910.215(a)(4)</a:t>
            </a:r>
            <a:r>
              <a:rPr lang="en-US" altLang="en-US" b="0" dirty="0">
                <a:solidFill>
                  <a:schemeClr val="tx1"/>
                </a:solidFill>
              </a:rPr>
              <a:t> </a:t>
            </a:r>
          </a:p>
        </p:txBody>
      </p:sp>
      <p:sp>
        <p:nvSpPr>
          <p:cNvPr id="8" name="Rectangle 4">
            <a:extLst>
              <a:ext uri="{FF2B5EF4-FFF2-40B4-BE49-F238E27FC236}">
                <a16:creationId xmlns:a16="http://schemas.microsoft.com/office/drawing/2014/main" id="{0A30C759-5C42-4378-ABBC-1910EAF32705}"/>
              </a:ext>
            </a:extLst>
          </p:cNvPr>
          <p:cNvSpPr>
            <a:spLocks noGrp="1" noChangeArrowheads="1"/>
          </p:cNvSpPr>
          <p:nvPr>
            <p:ph idx="1"/>
          </p:nvPr>
        </p:nvSpPr>
        <p:spPr>
          <a:xfrm>
            <a:off x="533400" y="1219200"/>
            <a:ext cx="3276600" cy="4525963"/>
          </a:xfrm>
        </p:spPr>
        <p:txBody>
          <a:bodyPr/>
          <a:lstStyle/>
          <a:p>
            <a:r>
              <a:rPr lang="en-US" altLang="en-US" dirty="0"/>
              <a:t>Work rests must be adjusted closely to the wheel with a </a:t>
            </a:r>
            <a:r>
              <a:rPr lang="en-US" altLang="en-US" i="1" dirty="0"/>
              <a:t>maximum opening of ⅛ inch</a:t>
            </a:r>
            <a:endParaRPr lang="en-US" altLang="en-US" dirty="0"/>
          </a:p>
        </p:txBody>
      </p:sp>
    </p:spTree>
    <p:extLst>
      <p:ext uri="{BB962C8B-B14F-4D97-AF65-F5344CB8AC3E}">
        <p14:creationId xmlns:p14="http://schemas.microsoft.com/office/powerpoint/2010/main" val="2325646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r>
              <a:rPr lang="en-US" altLang="en-US"/>
              <a:t>Hand and Portable Powered Tools</a:t>
            </a:r>
          </a:p>
        </p:txBody>
      </p:sp>
      <p:sp>
        <p:nvSpPr>
          <p:cNvPr id="7171" name="Rectangle 7"/>
          <p:cNvSpPr>
            <a:spLocks noGrp="1" noChangeArrowheads="1"/>
          </p:cNvSpPr>
          <p:nvPr>
            <p:ph idx="1"/>
          </p:nvPr>
        </p:nvSpPr>
        <p:spPr>
          <a:xfrm>
            <a:off x="533400" y="1295400"/>
            <a:ext cx="8177212" cy="4525963"/>
          </a:xfrm>
        </p:spPr>
        <p:txBody>
          <a:bodyPr/>
          <a:lstStyle/>
          <a:p>
            <a:r>
              <a:rPr lang="en-US" altLang="en-US" b="1" dirty="0"/>
              <a:t>1910.241</a:t>
            </a:r>
            <a:r>
              <a:rPr lang="en-US" altLang="en-US" dirty="0"/>
              <a:t> – Definitions</a:t>
            </a:r>
          </a:p>
          <a:p>
            <a:endParaRPr lang="en-US" altLang="en-US" dirty="0"/>
          </a:p>
          <a:p>
            <a:endParaRPr lang="en-US" altLang="en-US" sz="1000" dirty="0"/>
          </a:p>
          <a:p>
            <a:r>
              <a:rPr lang="en-US" altLang="en-US" b="1" dirty="0"/>
              <a:t>1910.242</a:t>
            </a:r>
            <a:r>
              <a:rPr lang="en-US" altLang="en-US" dirty="0"/>
              <a:t> – Hand and portable powered tools and equipment, general</a:t>
            </a:r>
          </a:p>
          <a:p>
            <a:endParaRPr lang="en-US" altLang="en-US" dirty="0"/>
          </a:p>
          <a:p>
            <a:endParaRPr lang="en-US" altLang="en-US" sz="1000" dirty="0"/>
          </a:p>
          <a:p>
            <a:r>
              <a:rPr lang="en-US" altLang="en-US" b="1" dirty="0"/>
              <a:t>1910.243</a:t>
            </a:r>
            <a:r>
              <a:rPr lang="en-US" altLang="en-US" dirty="0"/>
              <a:t> – Guarding of portable powered tools</a:t>
            </a:r>
          </a:p>
          <a:p>
            <a:endParaRPr lang="en-US" altLang="en-US" dirty="0"/>
          </a:p>
          <a:p>
            <a:endParaRPr lang="en-US" altLang="en-US" sz="1000" dirty="0"/>
          </a:p>
          <a:p>
            <a:r>
              <a:rPr lang="en-US" altLang="en-US" b="1" dirty="0"/>
              <a:t>1910.244</a:t>
            </a:r>
            <a:r>
              <a:rPr lang="en-US" altLang="en-US" dirty="0"/>
              <a:t> – Other portable tools and equipment</a:t>
            </a:r>
          </a:p>
          <a:p>
            <a:endParaRPr lang="en-US" altLang="en-US" dirty="0"/>
          </a:p>
          <a:p>
            <a:endParaRPr lang="en-US" altLang="en-US" dirty="0"/>
          </a:p>
        </p:txBody>
      </p:sp>
    </p:spTree>
    <p:extLst>
      <p:ext uri="{BB962C8B-B14F-4D97-AF65-F5344CB8AC3E}">
        <p14:creationId xmlns:p14="http://schemas.microsoft.com/office/powerpoint/2010/main" val="63605743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09600" y="457200"/>
            <a:ext cx="8077200" cy="549275"/>
          </a:xfrm>
        </p:spPr>
        <p:txBody>
          <a:bodyPr/>
          <a:lstStyle/>
          <a:p>
            <a:r>
              <a:rPr lang="en-US" altLang="en-US" dirty="0"/>
              <a:t>Abrasive Wheel Machinery     </a:t>
            </a:r>
            <a:r>
              <a:rPr lang="en-US" altLang="en-US" sz="1800" b="0" dirty="0">
                <a:solidFill>
                  <a:schemeClr val="tx1"/>
                </a:solidFill>
              </a:rPr>
              <a:t>1910.215(b)(9)</a:t>
            </a:r>
            <a:r>
              <a:rPr lang="en-US" altLang="en-US" b="0" dirty="0">
                <a:solidFill>
                  <a:schemeClr val="tx1"/>
                </a:solidFill>
              </a:rPr>
              <a:t> </a:t>
            </a:r>
            <a:endParaRPr lang="es-MX" altLang="en-US" b="0" dirty="0">
              <a:solidFill>
                <a:schemeClr val="tx1"/>
              </a:solidFill>
            </a:endParaRPr>
          </a:p>
        </p:txBody>
      </p:sp>
      <p:sp>
        <p:nvSpPr>
          <p:cNvPr id="56325" name="Text Box 10"/>
          <p:cNvSpPr>
            <a:spLocks noGrp="1" noChangeArrowheads="1"/>
          </p:cNvSpPr>
          <p:nvPr>
            <p:ph idx="1"/>
          </p:nvPr>
        </p:nvSpPr>
        <p:spPr>
          <a:xfrm rot="10800400" flipV="1">
            <a:off x="552210" y="1219375"/>
            <a:ext cx="7600926" cy="4525963"/>
          </a:xfrm>
        </p:spPr>
        <p:txBody>
          <a:bodyPr/>
          <a:lstStyle/>
          <a:p>
            <a:pPr marL="346075" indent="-346075">
              <a:spcBef>
                <a:spcPct val="50000"/>
              </a:spcBef>
            </a:pPr>
            <a:r>
              <a:rPr lang="en-US" altLang="en-US" dirty="0"/>
              <a:t>Distance between the wheel periphery and the adjustable tongue </a:t>
            </a:r>
            <a:r>
              <a:rPr lang="en-US" altLang="en-US" b="1" i="1" dirty="0"/>
              <a:t>must not exceed ¼ inch</a:t>
            </a:r>
            <a:endParaRPr lang="en-US" altLang="en-US" b="1" dirty="0"/>
          </a:p>
        </p:txBody>
      </p:sp>
      <p:grpSp>
        <p:nvGrpSpPr>
          <p:cNvPr id="6" name="Group 9"/>
          <p:cNvGrpSpPr>
            <a:grpSpLocks/>
          </p:cNvGrpSpPr>
          <p:nvPr/>
        </p:nvGrpSpPr>
        <p:grpSpPr bwMode="auto">
          <a:xfrm>
            <a:off x="2819400" y="2362199"/>
            <a:ext cx="4400550" cy="3375469"/>
            <a:chOff x="4267200" y="2667000"/>
            <a:chExt cx="4019550" cy="3224916"/>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2667000"/>
              <a:ext cx="3943350" cy="319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p:nvSpPr>
          <p:spPr bwMode="auto">
            <a:xfrm flipV="1">
              <a:off x="4267200" y="3505200"/>
              <a:ext cx="1676400" cy="0"/>
            </a:xfrm>
            <a:prstGeom prst="line">
              <a:avLst/>
            </a:prstGeom>
            <a:noFill/>
            <a:ln w="635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4343400" y="5715487"/>
              <a:ext cx="990600" cy="176429"/>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19272424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48200" y="1600200"/>
            <a:ext cx="3618644" cy="3930968"/>
          </a:xfrm>
          <a:prstGeom prst="rect">
            <a:avLst/>
          </a:prstGeom>
        </p:spPr>
      </p:pic>
      <p:sp>
        <p:nvSpPr>
          <p:cNvPr id="57350" name="Rectangle 11"/>
          <p:cNvSpPr>
            <a:spLocks noGrp="1" noChangeArrowheads="1"/>
          </p:cNvSpPr>
          <p:nvPr>
            <p:ph type="title"/>
          </p:nvPr>
        </p:nvSpPr>
        <p:spPr>
          <a:xfrm>
            <a:off x="609600" y="457200"/>
            <a:ext cx="8077200" cy="553998"/>
          </a:xfrm>
        </p:spPr>
        <p:txBody>
          <a:bodyPr/>
          <a:lstStyle/>
          <a:p>
            <a:r>
              <a:rPr lang="en-US" altLang="en-US" dirty="0"/>
              <a:t>Abrasive Wheel Machinery     </a:t>
            </a:r>
            <a:r>
              <a:rPr lang="en-US" altLang="en-US" sz="1800" b="0" dirty="0">
                <a:solidFill>
                  <a:schemeClr val="tx1"/>
                </a:solidFill>
              </a:rPr>
              <a:t>1910.215(b)(9)</a:t>
            </a:r>
            <a:r>
              <a:rPr lang="en-US" altLang="en-US" b="0" dirty="0">
                <a:solidFill>
                  <a:schemeClr val="tx1"/>
                </a:solidFill>
              </a:rPr>
              <a:t> </a:t>
            </a:r>
            <a:endParaRPr lang="es-MX" altLang="en-US" b="0" dirty="0">
              <a:solidFill>
                <a:schemeClr val="tx1"/>
              </a:solidFill>
            </a:endParaRPr>
          </a:p>
        </p:txBody>
      </p:sp>
      <p:sp>
        <p:nvSpPr>
          <p:cNvPr id="57347" name="Rectangle 4"/>
          <p:cNvSpPr>
            <a:spLocks noGrp="1" noChangeArrowheads="1"/>
          </p:cNvSpPr>
          <p:nvPr>
            <p:ph idx="1"/>
          </p:nvPr>
        </p:nvSpPr>
        <p:spPr>
          <a:xfrm>
            <a:off x="533400" y="1189037"/>
            <a:ext cx="4114800" cy="4525963"/>
          </a:xfrm>
        </p:spPr>
        <p:txBody>
          <a:bodyPr/>
          <a:lstStyle/>
          <a:p>
            <a:r>
              <a:rPr lang="en-US" altLang="en-US" dirty="0"/>
              <a:t>Corrective action</a:t>
            </a:r>
          </a:p>
          <a:p>
            <a:endParaRPr lang="en-US" altLang="en-US" sz="800" dirty="0"/>
          </a:p>
          <a:p>
            <a:pPr lvl="1"/>
            <a:r>
              <a:rPr lang="en-US" altLang="en-US" dirty="0"/>
              <a:t>Properly adjust the work rest and tongue guard to allowable openings	</a:t>
            </a:r>
            <a:r>
              <a:rPr lang="en-US" altLang="en-US" b="1" dirty="0"/>
              <a:t>	</a:t>
            </a:r>
            <a:r>
              <a:rPr lang="en-US" altLang="en-US" dirty="0"/>
              <a:t>		</a:t>
            </a:r>
          </a:p>
        </p:txBody>
      </p:sp>
      <p:sp>
        <p:nvSpPr>
          <p:cNvPr id="57349" name="Line 7"/>
          <p:cNvSpPr>
            <a:spLocks noChangeShapeType="1"/>
          </p:cNvSpPr>
          <p:nvPr/>
        </p:nvSpPr>
        <p:spPr bwMode="auto">
          <a:xfrm flipV="1">
            <a:off x="4038600" y="3296444"/>
            <a:ext cx="1905000" cy="758825"/>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7351" name="Line 14"/>
          <p:cNvSpPr>
            <a:spLocks noChangeShapeType="1"/>
          </p:cNvSpPr>
          <p:nvPr/>
        </p:nvSpPr>
        <p:spPr bwMode="auto">
          <a:xfrm flipV="1">
            <a:off x="4114800" y="2514600"/>
            <a:ext cx="1905000" cy="781844"/>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1897762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8153400" cy="549275"/>
          </a:xfrm>
        </p:spPr>
        <p:txBody>
          <a:bodyPr/>
          <a:lstStyle/>
          <a:p>
            <a:r>
              <a:rPr lang="en-US" altLang="en-US" dirty="0"/>
              <a:t>Abrasive Wheel </a:t>
            </a:r>
            <a:r>
              <a:rPr lang="en-US" altLang="en-US"/>
              <a:t>Machinery     </a:t>
            </a:r>
            <a:r>
              <a:rPr lang="en-US" altLang="en-US" sz="1800" b="0">
                <a:solidFill>
                  <a:schemeClr val="tx1"/>
                </a:solidFill>
              </a:rPr>
              <a:t>1910.215</a:t>
            </a:r>
            <a:r>
              <a:rPr lang="en-US" altLang="en-US" sz="1800" b="0" dirty="0">
                <a:solidFill>
                  <a:schemeClr val="tx1"/>
                </a:solidFill>
              </a:rPr>
              <a:t>(b)(3)</a:t>
            </a:r>
            <a:r>
              <a:rPr lang="en-US" altLang="en-US" b="0" dirty="0">
                <a:solidFill>
                  <a:schemeClr val="tx1"/>
                </a:solidFill>
              </a:rPr>
              <a:t> </a:t>
            </a:r>
            <a:endParaRPr lang="es-MX" altLang="en-US" b="0" dirty="0">
              <a:solidFill>
                <a:schemeClr val="tx1"/>
              </a:solidFill>
            </a:endParaRPr>
          </a:p>
        </p:txBody>
      </p:sp>
      <p:sp>
        <p:nvSpPr>
          <p:cNvPr id="60419" name="Rectangle 4"/>
          <p:cNvSpPr>
            <a:spLocks noGrp="1" noChangeArrowheads="1"/>
          </p:cNvSpPr>
          <p:nvPr>
            <p:ph idx="1"/>
          </p:nvPr>
        </p:nvSpPr>
        <p:spPr>
          <a:xfrm>
            <a:off x="533400" y="1189037"/>
            <a:ext cx="7924800" cy="4525963"/>
          </a:xfrm>
        </p:spPr>
        <p:txBody>
          <a:bodyPr/>
          <a:lstStyle/>
          <a:p>
            <a:pPr marL="346075" indent="-346075"/>
            <a:r>
              <a:rPr lang="en-US" altLang="en-US" dirty="0"/>
              <a:t>Bench and floor stands</a:t>
            </a:r>
          </a:p>
          <a:p>
            <a:pPr marL="346075" indent="-346075"/>
            <a:endParaRPr lang="en-US" altLang="en-US" sz="800" dirty="0"/>
          </a:p>
          <a:p>
            <a:pPr marL="857250" lvl="1" indent="-396875"/>
            <a:r>
              <a:rPr lang="en-US" altLang="en-US" dirty="0"/>
              <a:t>The angular exposure of the grinding wheel periphery and sides for safety guards used on machines should not exceed </a:t>
            </a:r>
            <a:r>
              <a:rPr lang="en-US" altLang="en-US" b="1" dirty="0"/>
              <a:t>90 degrees or ¼ of the periphery</a:t>
            </a:r>
            <a:endParaRPr lang="en-US" altLang="en-US" dirty="0"/>
          </a:p>
        </p:txBody>
      </p:sp>
      <p:grpSp>
        <p:nvGrpSpPr>
          <p:cNvPr id="5" name="Group 5"/>
          <p:cNvGrpSpPr>
            <a:grpSpLocks/>
          </p:cNvGrpSpPr>
          <p:nvPr/>
        </p:nvGrpSpPr>
        <p:grpSpPr bwMode="auto">
          <a:xfrm>
            <a:off x="4191000" y="3090545"/>
            <a:ext cx="3733800" cy="2760663"/>
            <a:chOff x="4572000" y="3124200"/>
            <a:chExt cx="3733800" cy="2760663"/>
          </a:xfrm>
        </p:grpSpPr>
        <p:pic>
          <p:nvPicPr>
            <p:cNvPr id="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3124200"/>
              <a:ext cx="990600" cy="184150"/>
            </a:xfrm>
            <a:prstGeom prst="rect">
              <a:avLst/>
            </a:prstGeom>
            <a:noFill/>
          </p:spPr>
          <p:txBody>
            <a:bodyPr>
              <a:spAutoFit/>
            </a:bodyPr>
            <a:lstStyle/>
            <a:p>
              <a:pPr>
                <a:defRPr/>
              </a:pPr>
              <a:r>
                <a:rPr lang="en-US" sz="600" u="none" dirty="0">
                  <a:latin typeface="+mn-lt"/>
                </a:rPr>
                <a:t>NCDOL Photo Library</a:t>
              </a:r>
            </a:p>
          </p:txBody>
        </p:sp>
      </p:grpSp>
      <p:sp>
        <p:nvSpPr>
          <p:cNvPr id="8" name="TextBox 7"/>
          <p:cNvSpPr txBox="1"/>
          <p:nvPr/>
        </p:nvSpPr>
        <p:spPr bwMode="auto">
          <a:xfrm>
            <a:off x="7010400" y="5682734"/>
            <a:ext cx="932096" cy="184666"/>
          </a:xfrm>
          <a:prstGeom prst="rect">
            <a:avLst/>
          </a:prstGeom>
          <a:noFill/>
        </p:spPr>
        <p:txBody>
          <a:bodyPr wrap="square">
            <a:spAutoFit/>
          </a:bodyPr>
          <a:lstStyle/>
          <a:p>
            <a:pPr>
              <a:defRPr/>
            </a:pPr>
            <a:r>
              <a:rPr lang="en-US" sz="600" u="none" dirty="0">
                <a:solidFill>
                  <a:schemeClr val="bg1"/>
                </a:solidFill>
                <a:latin typeface="+mn-lt"/>
              </a:rPr>
              <a:t>NCDOL Photo Library</a:t>
            </a:r>
          </a:p>
        </p:txBody>
      </p:sp>
    </p:spTree>
    <p:extLst>
      <p:ext uri="{BB962C8B-B14F-4D97-AF65-F5344CB8AC3E}">
        <p14:creationId xmlns:p14="http://schemas.microsoft.com/office/powerpoint/2010/main" val="338735236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457200"/>
            <a:ext cx="8077200" cy="549275"/>
          </a:xfrm>
        </p:spPr>
        <p:txBody>
          <a:bodyPr/>
          <a:lstStyle/>
          <a:p>
            <a:r>
              <a:rPr lang="en-US" altLang="en-US" dirty="0"/>
              <a:t>Abrasive Wheel Machinery     </a:t>
            </a:r>
            <a:r>
              <a:rPr lang="en-US" altLang="en-US" sz="1800" b="0" dirty="0">
                <a:solidFill>
                  <a:schemeClr val="tx1"/>
                </a:solidFill>
              </a:rPr>
              <a:t>1910.215(d)(1)</a:t>
            </a:r>
            <a:r>
              <a:rPr lang="en-US" altLang="en-US" b="0" dirty="0">
                <a:solidFill>
                  <a:schemeClr val="tx1"/>
                </a:solidFill>
              </a:rPr>
              <a:t> </a:t>
            </a:r>
            <a:endParaRPr lang="es-MX" altLang="en-US" b="0" dirty="0">
              <a:solidFill>
                <a:schemeClr val="tx1"/>
              </a:solidFill>
            </a:endParaRPr>
          </a:p>
        </p:txBody>
      </p:sp>
      <p:sp>
        <p:nvSpPr>
          <p:cNvPr id="61443" name="Rectangle 4"/>
          <p:cNvSpPr>
            <a:spLocks noGrp="1" noChangeArrowheads="1"/>
          </p:cNvSpPr>
          <p:nvPr>
            <p:ph idx="1"/>
          </p:nvPr>
        </p:nvSpPr>
        <p:spPr>
          <a:xfrm>
            <a:off x="533400" y="1189037"/>
            <a:ext cx="7924800" cy="4525963"/>
          </a:xfrm>
        </p:spPr>
        <p:txBody>
          <a:bodyPr/>
          <a:lstStyle/>
          <a:p>
            <a:pPr marL="346075" indent="-346075"/>
            <a:r>
              <a:rPr lang="en-US" altLang="en-US" dirty="0"/>
              <a:t>Inspection</a:t>
            </a:r>
          </a:p>
          <a:p>
            <a:pPr marL="346075" indent="-346075"/>
            <a:endParaRPr lang="en-US" altLang="en-US" sz="800" dirty="0"/>
          </a:p>
          <a:p>
            <a:pPr marL="976313" lvl="1" indent="-457200"/>
            <a:r>
              <a:rPr lang="en-US" altLang="en-US" dirty="0"/>
              <a:t>All abrasive wheels must be closely </a:t>
            </a:r>
            <a:r>
              <a:rPr lang="en-US" altLang="en-US" b="1" dirty="0"/>
              <a:t>inspected and ring-tested</a:t>
            </a:r>
            <a:r>
              <a:rPr lang="en-US" altLang="en-US" dirty="0"/>
              <a:t> before mounting to ensure that they are free from cracks and defects</a:t>
            </a:r>
          </a:p>
        </p:txBody>
      </p:sp>
      <p:grpSp>
        <p:nvGrpSpPr>
          <p:cNvPr id="5" name="Group 6"/>
          <p:cNvGrpSpPr>
            <a:grpSpLocks/>
          </p:cNvGrpSpPr>
          <p:nvPr/>
        </p:nvGrpSpPr>
        <p:grpSpPr bwMode="auto">
          <a:xfrm>
            <a:off x="3062287" y="3182938"/>
            <a:ext cx="3581400" cy="2695060"/>
            <a:chOff x="1981200" y="3048000"/>
            <a:chExt cx="5294244" cy="2695575"/>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048000"/>
              <a:ext cx="5057775"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77315" y="5516354"/>
              <a:ext cx="1598129" cy="184701"/>
            </a:xfrm>
            <a:prstGeom prst="rect">
              <a:avLst/>
            </a:prstGeom>
            <a:noFill/>
            <a:ln>
              <a:noFill/>
            </a:ln>
          </p:spPr>
          <p:txBody>
            <a:bodyPr wrap="squar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7043434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09600" y="457200"/>
            <a:ext cx="8077200" cy="553998"/>
          </a:xfrm>
        </p:spPr>
        <p:txBody>
          <a:bodyPr/>
          <a:lstStyle/>
          <a:p>
            <a:r>
              <a:rPr lang="en-US" altLang="en-US" dirty="0"/>
              <a:t>Mechanical Power Presses   </a:t>
            </a:r>
            <a:r>
              <a:rPr lang="en-US" altLang="en-US" sz="1800" b="0" dirty="0">
                <a:solidFill>
                  <a:schemeClr val="tx1"/>
                </a:solidFill>
              </a:rPr>
              <a:t>1910.217(b)(4)(</a:t>
            </a:r>
            <a:r>
              <a:rPr lang="en-US" altLang="en-US" sz="1800" b="0" dirty="0" err="1">
                <a:solidFill>
                  <a:schemeClr val="tx1"/>
                </a:solidFill>
              </a:rPr>
              <a:t>i</a:t>
            </a:r>
            <a:r>
              <a:rPr lang="en-US" altLang="en-US" sz="1800" b="0" dirty="0">
                <a:solidFill>
                  <a:schemeClr val="tx1"/>
                </a:solidFill>
              </a:rPr>
              <a:t>)</a:t>
            </a:r>
            <a:r>
              <a:rPr lang="en-US" altLang="en-US" b="0" dirty="0">
                <a:solidFill>
                  <a:schemeClr val="tx1"/>
                </a:solidFill>
              </a:rPr>
              <a:t> </a:t>
            </a:r>
            <a:endParaRPr lang="es-MX" altLang="en-US" b="0" dirty="0">
              <a:solidFill>
                <a:schemeClr val="tx1"/>
              </a:solidFill>
            </a:endParaRPr>
          </a:p>
        </p:txBody>
      </p:sp>
      <p:sp>
        <p:nvSpPr>
          <p:cNvPr id="64515" name="Rectangle 6"/>
          <p:cNvSpPr>
            <a:spLocks noGrp="1" noChangeArrowheads="1"/>
          </p:cNvSpPr>
          <p:nvPr>
            <p:ph type="body" sz="half" idx="1"/>
          </p:nvPr>
        </p:nvSpPr>
        <p:spPr>
          <a:xfrm>
            <a:off x="569913" y="1219200"/>
            <a:ext cx="7848600" cy="4525963"/>
          </a:xfrm>
        </p:spPr>
        <p:txBody>
          <a:bodyPr/>
          <a:lstStyle/>
          <a:p>
            <a:pPr marL="346075" indent="-346075"/>
            <a:r>
              <a:rPr lang="en-US" altLang="en-US" dirty="0"/>
              <a:t>Foot pedals (treadle)</a:t>
            </a:r>
          </a:p>
          <a:p>
            <a:pPr marL="346075" indent="-346075"/>
            <a:endParaRPr lang="en-US" altLang="en-US" sz="800" dirty="0"/>
          </a:p>
          <a:p>
            <a:pPr marL="746125" lvl="1"/>
            <a:r>
              <a:rPr lang="en-US" altLang="en-US" dirty="0"/>
              <a:t>Pedal mechanism shall be protected to prevent unintended operation</a:t>
            </a:r>
          </a:p>
          <a:p>
            <a:pPr marL="346075" indent="-346075"/>
            <a:endParaRPr lang="en-US" altLang="en-US" sz="1200" dirty="0"/>
          </a:p>
          <a:p>
            <a:pPr lvl="2"/>
            <a:r>
              <a:rPr lang="en-US" altLang="en-US" i="0" dirty="0"/>
              <a:t>From falling or moving </a:t>
            </a:r>
          </a:p>
          <a:p>
            <a:pPr lvl="2">
              <a:buFontTx/>
              <a:buNone/>
            </a:pPr>
            <a:r>
              <a:rPr lang="en-US" altLang="en-US" i="0" dirty="0"/>
              <a:t>  objects</a:t>
            </a:r>
          </a:p>
          <a:p>
            <a:pPr lvl="2"/>
            <a:endParaRPr lang="en-US" altLang="en-US" i="0" dirty="0"/>
          </a:p>
          <a:p>
            <a:pPr lvl="2"/>
            <a:r>
              <a:rPr lang="en-US" altLang="en-US" i="0" dirty="0"/>
              <a:t>Accidental stepping </a:t>
            </a:r>
          </a:p>
          <a:p>
            <a:pPr lvl="2">
              <a:buFontTx/>
              <a:buNone/>
            </a:pPr>
            <a:r>
              <a:rPr lang="en-US" altLang="en-US" i="0" dirty="0"/>
              <a:t>   onto the pedal</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3276600"/>
            <a:ext cx="4038600" cy="1995593"/>
          </a:xfrm>
          <a:prstGeom prst="rect">
            <a:avLst/>
          </a:prstGeom>
        </p:spPr>
      </p:pic>
    </p:spTree>
    <p:extLst>
      <p:ext uri="{BB962C8B-B14F-4D97-AF65-F5344CB8AC3E}">
        <p14:creationId xmlns:p14="http://schemas.microsoft.com/office/powerpoint/2010/main" val="18293384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7"/>
          <p:cNvSpPr>
            <a:spLocks noGrp="1" noChangeArrowheads="1"/>
          </p:cNvSpPr>
          <p:nvPr>
            <p:ph type="title"/>
          </p:nvPr>
        </p:nvSpPr>
        <p:spPr>
          <a:xfrm>
            <a:off x="609600" y="458401"/>
            <a:ext cx="5638800" cy="984885"/>
          </a:xfrm>
        </p:spPr>
        <p:txBody>
          <a:bodyPr/>
          <a:lstStyle/>
          <a:p>
            <a:r>
              <a:rPr lang="en-US" altLang="en-US" sz="3200" dirty="0">
                <a:latin typeface="+mn-lt"/>
              </a:rPr>
              <a:t>Mechanical Power Presses</a:t>
            </a:r>
            <a:endParaRPr lang="es-MX" altLang="en-US" sz="3200" dirty="0">
              <a:latin typeface="+mn-lt"/>
            </a:endParaRPr>
          </a:p>
        </p:txBody>
      </p:sp>
      <p:sp>
        <p:nvSpPr>
          <p:cNvPr id="65538" name="Rectangle 4"/>
          <p:cNvSpPr>
            <a:spLocks noGrp="1" noChangeArrowheads="1"/>
          </p:cNvSpPr>
          <p:nvPr>
            <p:ph idx="1"/>
          </p:nvPr>
        </p:nvSpPr>
        <p:spPr>
          <a:xfrm>
            <a:off x="533400" y="1295400"/>
            <a:ext cx="8001000" cy="4876800"/>
          </a:xfrm>
        </p:spPr>
        <p:txBody>
          <a:bodyPr/>
          <a:lstStyle/>
          <a:p>
            <a:r>
              <a:rPr lang="en-US" altLang="en-US" sz="2700" dirty="0"/>
              <a:t>Safeguarding the point of operation</a:t>
            </a:r>
          </a:p>
          <a:p>
            <a:endParaRPr lang="en-US" altLang="en-US" sz="400" dirty="0"/>
          </a:p>
          <a:p>
            <a:pPr lvl="1"/>
            <a:r>
              <a:rPr lang="en-US" altLang="en-US" sz="2300" dirty="0"/>
              <a:t>Point of operation must be provided with guards or point of operation devices</a:t>
            </a:r>
          </a:p>
          <a:p>
            <a:pPr lvl="1"/>
            <a:endParaRPr lang="en-US" altLang="en-US" sz="2000" dirty="0"/>
          </a:p>
          <a:p>
            <a:r>
              <a:rPr lang="en-US" altLang="en-US" sz="2700" dirty="0"/>
              <a:t>Presence sensing point of operation device</a:t>
            </a:r>
          </a:p>
          <a:p>
            <a:endParaRPr lang="en-US" altLang="en-US" sz="400" dirty="0"/>
          </a:p>
          <a:p>
            <a:pPr lvl="1"/>
            <a:r>
              <a:rPr lang="en-US" altLang="en-US" sz="2300" dirty="0"/>
              <a:t>Must be interlocked into the control circuit to </a:t>
            </a:r>
          </a:p>
          <a:p>
            <a:pPr lvl="1">
              <a:buNone/>
            </a:pPr>
            <a:r>
              <a:rPr lang="en-US" altLang="en-US" sz="2300" dirty="0"/>
              <a:t>   prevent or stop slide motion if part of operator’s body is within sensing field during down stroke of press slide</a:t>
            </a:r>
          </a:p>
          <a:p>
            <a:pPr lvl="1">
              <a:buNone/>
            </a:pPr>
            <a:endParaRPr lang="en-US" altLang="en-US" sz="2000" dirty="0"/>
          </a:p>
          <a:p>
            <a:r>
              <a:rPr lang="en-US" altLang="en-US" sz="2700" dirty="0"/>
              <a:t>Presence sensing point of operation device</a:t>
            </a:r>
          </a:p>
          <a:p>
            <a:endParaRPr lang="en-US" altLang="en-US" sz="400" dirty="0"/>
          </a:p>
          <a:p>
            <a:pPr lvl="1"/>
            <a:r>
              <a:rPr lang="en-US" altLang="en-US" sz="2300" dirty="0"/>
              <a:t>Presence sensing devices cannot be used on machines using full revolution clutches</a:t>
            </a:r>
          </a:p>
          <a:p>
            <a:pPr marL="0" indent="0">
              <a:buNone/>
            </a:pPr>
            <a:endParaRPr lang="en-US" altLang="en-US" dirty="0"/>
          </a:p>
        </p:txBody>
      </p:sp>
      <p:sp>
        <p:nvSpPr>
          <p:cNvPr id="2" name="TextBox 1"/>
          <p:cNvSpPr txBox="1"/>
          <p:nvPr/>
        </p:nvSpPr>
        <p:spPr>
          <a:xfrm>
            <a:off x="6096000" y="612290"/>
            <a:ext cx="3200400" cy="338554"/>
          </a:xfrm>
          <a:prstGeom prst="rect">
            <a:avLst/>
          </a:prstGeom>
          <a:noFill/>
        </p:spPr>
        <p:txBody>
          <a:bodyPr wrap="square" rtlCol="0">
            <a:spAutoFit/>
          </a:bodyPr>
          <a:lstStyle/>
          <a:p>
            <a:r>
              <a:rPr lang="en-US" altLang="en-US" sz="1600" u="none" dirty="0">
                <a:latin typeface="Arial Narrow" panose="020B0606020202030204" pitchFamily="34" charset="0"/>
              </a:rPr>
              <a:t>1910.217(c)(1), (c)(3)(iii)-(iii)(a)</a:t>
            </a:r>
            <a:endParaRPr lang="en-US" sz="1600" u="none" dirty="0"/>
          </a:p>
        </p:txBody>
      </p:sp>
    </p:spTree>
    <p:extLst>
      <p:ext uri="{BB962C8B-B14F-4D97-AF65-F5344CB8AC3E}">
        <p14:creationId xmlns:p14="http://schemas.microsoft.com/office/powerpoint/2010/main" val="410976884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457200"/>
            <a:ext cx="8077200" cy="553998"/>
          </a:xfrm>
        </p:spPr>
        <p:txBody>
          <a:bodyPr/>
          <a:lstStyle/>
          <a:p>
            <a:r>
              <a:rPr lang="en-US" altLang="en-US" dirty="0"/>
              <a:t>Mechanical Power Presses  </a:t>
            </a:r>
            <a:r>
              <a:rPr lang="en-US" altLang="en-US" sz="1800" b="0" dirty="0">
                <a:solidFill>
                  <a:schemeClr val="tx1"/>
                </a:solidFill>
              </a:rPr>
              <a:t>1910.217(c)(3)(iv)</a:t>
            </a:r>
            <a:r>
              <a:rPr lang="en-US" altLang="en-US" b="0" dirty="0">
                <a:solidFill>
                  <a:schemeClr val="tx1"/>
                </a:solidFill>
              </a:rPr>
              <a:t> </a:t>
            </a:r>
            <a:endParaRPr lang="es-MX" altLang="en-US" b="0" dirty="0">
              <a:solidFill>
                <a:schemeClr val="tx1"/>
              </a:solidFill>
            </a:endParaRPr>
          </a:p>
        </p:txBody>
      </p:sp>
      <p:sp>
        <p:nvSpPr>
          <p:cNvPr id="68612" name="Rectangle 11"/>
          <p:cNvSpPr>
            <a:spLocks noGrp="1" noChangeArrowheads="1"/>
          </p:cNvSpPr>
          <p:nvPr>
            <p:ph type="body" sz="half" idx="1"/>
          </p:nvPr>
        </p:nvSpPr>
        <p:spPr>
          <a:xfrm>
            <a:off x="571500" y="1295400"/>
            <a:ext cx="8115300" cy="4572000"/>
          </a:xfrm>
        </p:spPr>
        <p:txBody>
          <a:bodyPr/>
          <a:lstStyle/>
          <a:p>
            <a:pPr marL="346075" indent="-346075"/>
            <a:r>
              <a:rPr lang="en-US" altLang="en-US" dirty="0"/>
              <a:t>Pull-out device shall include attachments for each of operator’s hands</a:t>
            </a:r>
          </a:p>
          <a:p>
            <a:pPr marL="346075" indent="-346075"/>
            <a:endParaRPr lang="en-US" altLang="en-US" sz="1000" dirty="0"/>
          </a:p>
          <a:p>
            <a:pPr marL="693738" lvl="1" indent="-346075"/>
            <a:r>
              <a:rPr lang="en-US" altLang="en-US" dirty="0"/>
              <a:t>Connected to and operated only by press slide of upper die</a:t>
            </a:r>
          </a:p>
          <a:p>
            <a:pPr marL="693738" lvl="1" indent="-346075"/>
            <a:endParaRPr lang="en-US" altLang="en-US" sz="1000" dirty="0"/>
          </a:p>
          <a:p>
            <a:pPr marL="693738" lvl="1" indent="-346075"/>
            <a:r>
              <a:rPr lang="en-US" altLang="en-US" dirty="0"/>
              <a:t>Visually inspected and properly adjusted at start of each operator shift</a:t>
            </a:r>
          </a:p>
          <a:p>
            <a:pPr marL="693738" lvl="1" indent="-346075"/>
            <a:endParaRPr lang="en-US" altLang="en-US" sz="1000" dirty="0"/>
          </a:p>
          <a:p>
            <a:pPr marL="693738" lvl="1" indent="-346075"/>
            <a:r>
              <a:rPr lang="en-US" altLang="en-US" dirty="0"/>
              <a:t>Properly adjusted</a:t>
            </a:r>
          </a:p>
          <a:p>
            <a:pPr marL="693738" lvl="1" indent="-346075"/>
            <a:endParaRPr lang="en-US" altLang="en-US" dirty="0"/>
          </a:p>
          <a:p>
            <a:pPr marL="746125" lvl="1">
              <a:buFont typeface="Symbol" panose="05050102010706020507" pitchFamily="18" charset="2"/>
              <a:buNone/>
            </a:pPr>
            <a:endParaRPr lang="en-US" altLang="en-US" dirty="0"/>
          </a:p>
          <a:p>
            <a:pPr marL="746125" lvl="1">
              <a:buFont typeface="Symbol" panose="05050102010706020507" pitchFamily="18" charset="2"/>
              <a:buNone/>
            </a:pPr>
            <a:endParaRPr lang="en-US" altLang="en-US" dirty="0"/>
          </a:p>
        </p:txBody>
      </p:sp>
      <p:pic>
        <p:nvPicPr>
          <p:cNvPr id="4" name="Picture 3">
            <a:extLst>
              <a:ext uri="{FF2B5EF4-FFF2-40B4-BE49-F238E27FC236}">
                <a16:creationId xmlns:a16="http://schemas.microsoft.com/office/drawing/2014/main" id="{547D10E2-052A-4576-95C4-04169FCD3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3670115"/>
            <a:ext cx="2971800" cy="2227102"/>
          </a:xfrm>
          <a:prstGeom prst="rect">
            <a:avLst/>
          </a:prstGeom>
        </p:spPr>
      </p:pic>
    </p:spTree>
    <p:extLst>
      <p:ext uri="{BB962C8B-B14F-4D97-AF65-F5344CB8AC3E}">
        <p14:creationId xmlns:p14="http://schemas.microsoft.com/office/powerpoint/2010/main" val="36826974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8903" y="2514600"/>
            <a:ext cx="3547872" cy="3110248"/>
          </a:xfrm>
          <a:prstGeom prst="rect">
            <a:avLst/>
          </a:prstGeom>
        </p:spPr>
      </p:pic>
      <p:sp>
        <p:nvSpPr>
          <p:cNvPr id="70661" name="Rectangle 9"/>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
        <p:nvSpPr>
          <p:cNvPr id="70659" name="Rectangle 4"/>
          <p:cNvSpPr>
            <a:spLocks noGrp="1" noChangeArrowheads="1"/>
          </p:cNvSpPr>
          <p:nvPr>
            <p:ph idx="1"/>
          </p:nvPr>
        </p:nvSpPr>
        <p:spPr>
          <a:xfrm>
            <a:off x="561975" y="1189037"/>
            <a:ext cx="7924800" cy="4525963"/>
          </a:xfrm>
        </p:spPr>
        <p:txBody>
          <a:bodyPr/>
          <a:lstStyle/>
          <a:p>
            <a:r>
              <a:rPr lang="en-US" altLang="en-US" dirty="0"/>
              <a:t>Prime-mover guards</a:t>
            </a:r>
          </a:p>
          <a:p>
            <a:endParaRPr lang="en-US" altLang="en-US" sz="800" dirty="0"/>
          </a:p>
          <a:p>
            <a:pPr lvl="1"/>
            <a:r>
              <a:rPr lang="en-US" altLang="en-US" dirty="0"/>
              <a:t>Flywheels with any part 7 feet or less above floor or platform must be guarded</a:t>
            </a:r>
          </a:p>
        </p:txBody>
      </p:sp>
      <p:sp>
        <p:nvSpPr>
          <p:cNvPr id="3" name="TextBox 2">
            <a:extLst>
              <a:ext uri="{FF2B5EF4-FFF2-40B4-BE49-F238E27FC236}">
                <a16:creationId xmlns:a16="http://schemas.microsoft.com/office/drawing/2014/main" id="{8C767962-FCBE-4B69-8320-DD918451CB6F}"/>
              </a:ext>
            </a:extLst>
          </p:cNvPr>
          <p:cNvSpPr txBox="1"/>
          <p:nvPr/>
        </p:nvSpPr>
        <p:spPr>
          <a:xfrm>
            <a:off x="6477000" y="625214"/>
            <a:ext cx="3200400" cy="369332"/>
          </a:xfrm>
          <a:prstGeom prst="rect">
            <a:avLst/>
          </a:prstGeom>
          <a:noFill/>
        </p:spPr>
        <p:txBody>
          <a:bodyPr wrap="square" rtlCol="0">
            <a:spAutoFit/>
          </a:bodyPr>
          <a:lstStyle/>
          <a:p>
            <a:pPr lvl="1"/>
            <a:r>
              <a:rPr lang="en-US" altLang="en-US" sz="1800" u="none" dirty="0">
                <a:latin typeface="+mj-lt"/>
              </a:rPr>
              <a:t>1910.219(b)(1)</a:t>
            </a:r>
          </a:p>
        </p:txBody>
      </p:sp>
    </p:spTree>
    <p:extLst>
      <p:ext uri="{BB962C8B-B14F-4D97-AF65-F5344CB8AC3E}">
        <p14:creationId xmlns:p14="http://schemas.microsoft.com/office/powerpoint/2010/main" val="18749053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12"/>
          <p:cNvSpPr>
            <a:spLocks noGrp="1" noChangeArrowheads="1"/>
          </p:cNvSpPr>
          <p:nvPr>
            <p:ph type="body" sz="half" idx="1"/>
          </p:nvPr>
        </p:nvSpPr>
        <p:spPr>
          <a:xfrm>
            <a:off x="457200" y="1265237"/>
            <a:ext cx="8229600" cy="4525963"/>
          </a:xfrm>
        </p:spPr>
        <p:txBody>
          <a:bodyPr/>
          <a:lstStyle/>
          <a:p>
            <a:pPr marL="346075" indent="-346075"/>
            <a:r>
              <a:rPr lang="en-US" altLang="en-US" dirty="0"/>
              <a:t>Shafting</a:t>
            </a:r>
          </a:p>
          <a:p>
            <a:pPr marL="346075" indent="-346075"/>
            <a:endParaRPr lang="en-US" altLang="en-US" sz="800" dirty="0"/>
          </a:p>
          <a:p>
            <a:pPr marL="746125" lvl="1"/>
            <a:r>
              <a:rPr lang="en-US" altLang="en-US" dirty="0"/>
              <a:t>Exposed parts of horizontal shafting 7 feet or less from floor or working platform must be guarded</a:t>
            </a:r>
          </a:p>
          <a:p>
            <a:pPr marL="346075" indent="-346075">
              <a:buClr>
                <a:schemeClr val="accent1"/>
              </a:buClr>
              <a:buSzTx/>
              <a:buFont typeface="Wingdings" panose="05000000000000000000" pitchFamily="2" charset="2"/>
              <a:buChar char="§"/>
            </a:pPr>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5500" y="3012688"/>
            <a:ext cx="4953000" cy="2778512"/>
          </a:xfrm>
          <a:prstGeom prst="rect">
            <a:avLst/>
          </a:prstGeom>
        </p:spPr>
      </p:pic>
      <p:sp>
        <p:nvSpPr>
          <p:cNvPr id="5" name="TextBox 4">
            <a:extLst>
              <a:ext uri="{FF2B5EF4-FFF2-40B4-BE49-F238E27FC236}">
                <a16:creationId xmlns:a16="http://schemas.microsoft.com/office/drawing/2014/main" id="{F250DA7C-4BE8-480A-B154-A13E78693A97}"/>
              </a:ext>
            </a:extLst>
          </p:cNvPr>
          <p:cNvSpPr txBox="1"/>
          <p:nvPr/>
        </p:nvSpPr>
        <p:spPr>
          <a:xfrm>
            <a:off x="6324600" y="621268"/>
            <a:ext cx="3200400" cy="369332"/>
          </a:xfrm>
          <a:prstGeom prst="rect">
            <a:avLst/>
          </a:prstGeom>
          <a:noFill/>
        </p:spPr>
        <p:txBody>
          <a:bodyPr wrap="square" rtlCol="0">
            <a:spAutoFit/>
          </a:bodyPr>
          <a:lstStyle/>
          <a:p>
            <a:pPr lvl="1"/>
            <a:r>
              <a:rPr lang="en-US" altLang="en-US" sz="1800" u="none" dirty="0">
                <a:latin typeface="+mj-lt"/>
              </a:rPr>
              <a:t>1910.219(c)(2)(</a:t>
            </a:r>
            <a:r>
              <a:rPr lang="en-US" altLang="en-US" sz="1800" u="none" dirty="0" err="1">
                <a:latin typeface="+mj-lt"/>
              </a:rPr>
              <a:t>i</a:t>
            </a:r>
            <a:r>
              <a:rPr lang="en-US" altLang="en-US" sz="1800" u="none" dirty="0">
                <a:latin typeface="+mj-lt"/>
              </a:rPr>
              <a:t>)</a:t>
            </a:r>
          </a:p>
        </p:txBody>
      </p:sp>
      <p:sp>
        <p:nvSpPr>
          <p:cNvPr id="8" name="Rectangle 9">
            <a:extLst>
              <a:ext uri="{FF2B5EF4-FFF2-40B4-BE49-F238E27FC236}">
                <a16:creationId xmlns:a16="http://schemas.microsoft.com/office/drawing/2014/main" id="{6968A2E1-EBD0-4AFF-8B87-07F20C777360}"/>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14434367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11"/>
          <p:cNvSpPr>
            <a:spLocks noGrp="1" noChangeArrowheads="1"/>
          </p:cNvSpPr>
          <p:nvPr>
            <p:ph type="body" sz="half" idx="1"/>
          </p:nvPr>
        </p:nvSpPr>
        <p:spPr>
          <a:xfrm>
            <a:off x="509588" y="1219200"/>
            <a:ext cx="7872412" cy="4525963"/>
          </a:xfrm>
        </p:spPr>
        <p:txBody>
          <a:bodyPr/>
          <a:lstStyle/>
          <a:p>
            <a:pPr marL="346075" indent="-346075"/>
            <a:r>
              <a:rPr lang="en-US" altLang="en-US" dirty="0"/>
              <a:t>Projecting shaft ends</a:t>
            </a:r>
          </a:p>
          <a:p>
            <a:pPr marL="346075" indent="-346075"/>
            <a:endParaRPr lang="en-US" altLang="en-US" sz="800" dirty="0"/>
          </a:p>
          <a:p>
            <a:pPr marL="746125" lvl="1"/>
            <a:r>
              <a:rPr lang="en-US" altLang="en-US" dirty="0"/>
              <a:t>Must not project more than </a:t>
            </a:r>
            <a:r>
              <a:rPr lang="en-US" altLang="en-US" b="1" dirty="0"/>
              <a:t>½ the diameter</a:t>
            </a:r>
            <a:r>
              <a:rPr lang="en-US" altLang="en-US" dirty="0"/>
              <a:t> of the shaft</a:t>
            </a:r>
          </a:p>
          <a:p>
            <a:pPr marL="746125" lvl="1"/>
            <a:endParaRPr lang="en-US" altLang="en-US" sz="800" dirty="0"/>
          </a:p>
          <a:p>
            <a:pPr lvl="2"/>
            <a:r>
              <a:rPr lang="en-US" altLang="en-US" i="0" dirty="0"/>
              <a:t>Unless guarded by non-rotating caps or safety sleeves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3192463"/>
            <a:ext cx="3505200" cy="2628900"/>
          </a:xfrm>
          <a:prstGeom prst="rect">
            <a:avLst/>
          </a:prstGeom>
        </p:spPr>
      </p:pic>
      <p:grpSp>
        <p:nvGrpSpPr>
          <p:cNvPr id="5" name="Group 4"/>
          <p:cNvGrpSpPr/>
          <p:nvPr/>
        </p:nvGrpSpPr>
        <p:grpSpPr>
          <a:xfrm>
            <a:off x="6143625" y="3425825"/>
            <a:ext cx="2162175" cy="2162175"/>
            <a:chOff x="6096000" y="3425825"/>
            <a:chExt cx="2162175" cy="2162175"/>
          </a:xfrm>
        </p:grpSpPr>
        <p:pic>
          <p:nvPicPr>
            <p:cNvPr id="3" name="Picture 2"/>
            <p:cNvPicPr>
              <a:picLocks noChangeAspect="1"/>
            </p:cNvPicPr>
            <p:nvPr/>
          </p:nvPicPr>
          <p:blipFill>
            <a:blip r:embed="rId4"/>
            <a:stretch>
              <a:fillRect/>
            </a:stretch>
          </p:blipFill>
          <p:spPr>
            <a:xfrm>
              <a:off x="6096000" y="3425825"/>
              <a:ext cx="2162175" cy="2162175"/>
            </a:xfrm>
            <a:prstGeom prst="rect">
              <a:avLst/>
            </a:prstGeom>
          </p:spPr>
        </p:pic>
        <p:sp>
          <p:nvSpPr>
            <p:cNvPr id="4" name="TextBox 3"/>
            <p:cNvSpPr txBox="1"/>
            <p:nvPr/>
          </p:nvSpPr>
          <p:spPr>
            <a:xfrm>
              <a:off x="6831181" y="5335350"/>
              <a:ext cx="1426994" cy="246221"/>
            </a:xfrm>
            <a:prstGeom prst="rect">
              <a:avLst/>
            </a:prstGeom>
            <a:noFill/>
          </p:spPr>
          <p:txBody>
            <a:bodyPr wrap="none" rtlCol="0">
              <a:spAutoFit/>
            </a:bodyPr>
            <a:lstStyle/>
            <a:p>
              <a:r>
                <a:rPr lang="en-US" sz="1000" u="none" dirty="0">
                  <a:latin typeface="+mn-lt"/>
                  <a:cs typeface="Shruti" panose="020B0502040204020203" pitchFamily="34" charset="0"/>
                </a:rPr>
                <a:t>NCDOL Photo Library</a:t>
              </a:r>
            </a:p>
          </p:txBody>
        </p:sp>
      </p:grpSp>
      <p:sp>
        <p:nvSpPr>
          <p:cNvPr id="8" name="TextBox 7">
            <a:extLst>
              <a:ext uri="{FF2B5EF4-FFF2-40B4-BE49-F238E27FC236}">
                <a16:creationId xmlns:a16="http://schemas.microsoft.com/office/drawing/2014/main" id="{46DD672F-D80F-424C-8D1B-4E7112AA0665}"/>
              </a:ext>
            </a:extLst>
          </p:cNvPr>
          <p:cNvSpPr txBox="1"/>
          <p:nvPr/>
        </p:nvSpPr>
        <p:spPr>
          <a:xfrm>
            <a:off x="6324600" y="621268"/>
            <a:ext cx="3200400" cy="369332"/>
          </a:xfrm>
          <a:prstGeom prst="rect">
            <a:avLst/>
          </a:prstGeom>
          <a:noFill/>
        </p:spPr>
        <p:txBody>
          <a:bodyPr wrap="square" rtlCol="0">
            <a:spAutoFit/>
          </a:bodyPr>
          <a:lstStyle/>
          <a:p>
            <a:pPr lvl="1"/>
            <a:r>
              <a:rPr lang="en-US" altLang="en-US" sz="1800" u="none" dirty="0">
                <a:latin typeface="+mj-lt"/>
              </a:rPr>
              <a:t>1910.219(c)(4)(</a:t>
            </a:r>
            <a:r>
              <a:rPr lang="en-US" altLang="en-US" sz="1800" u="none" dirty="0" err="1">
                <a:latin typeface="+mj-lt"/>
              </a:rPr>
              <a:t>i</a:t>
            </a:r>
            <a:r>
              <a:rPr lang="en-US" altLang="en-US" sz="1800" u="none" dirty="0">
                <a:latin typeface="+mj-lt"/>
              </a:rPr>
              <a:t>)</a:t>
            </a:r>
          </a:p>
        </p:txBody>
      </p:sp>
      <p:sp>
        <p:nvSpPr>
          <p:cNvPr id="10" name="Rectangle 9">
            <a:extLst>
              <a:ext uri="{FF2B5EF4-FFF2-40B4-BE49-F238E27FC236}">
                <a16:creationId xmlns:a16="http://schemas.microsoft.com/office/drawing/2014/main" id="{B2E60EE2-E5C3-4F1D-8D3C-340A40E84BBB}"/>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3252274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53A0-18D8-4D78-94C9-9BAEAF2C3A2B}"/>
              </a:ext>
            </a:extLst>
          </p:cNvPr>
          <p:cNvSpPr>
            <a:spLocks noGrp="1"/>
          </p:cNvSpPr>
          <p:nvPr>
            <p:ph idx="1"/>
          </p:nvPr>
        </p:nvSpPr>
        <p:spPr>
          <a:xfrm>
            <a:off x="533400" y="1219200"/>
            <a:ext cx="8001000" cy="4419600"/>
          </a:xfrm>
        </p:spPr>
        <p:txBody>
          <a:bodyPr/>
          <a:lstStyle/>
          <a:p>
            <a:pPr>
              <a:defRPr/>
            </a:pPr>
            <a:r>
              <a:rPr lang="en-US" sz="2600" dirty="0"/>
              <a:t>Goal to reduce occupational exposures to amputations</a:t>
            </a:r>
          </a:p>
          <a:p>
            <a:pPr>
              <a:defRPr/>
            </a:pPr>
            <a:endParaRPr lang="en-US" sz="1000" dirty="0"/>
          </a:p>
          <a:p>
            <a:pPr>
              <a:defRPr/>
            </a:pPr>
            <a:r>
              <a:rPr lang="en-US" sz="2600"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sz="2600"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a:t>Consultation visits</a:t>
            </a:r>
            <a:endParaRPr lang="en-US" sz="2200" dirty="0"/>
          </a:p>
          <a:p>
            <a:pPr lvl="1">
              <a:defRPr/>
            </a:pPr>
            <a:r>
              <a:rPr lang="en-US" sz="2200" dirty="0"/>
              <a:t>Publications</a:t>
            </a:r>
          </a:p>
          <a:p>
            <a:pPr lvl="1">
              <a:defRPr/>
            </a:pPr>
            <a:endParaRPr lang="en-US" sz="1000" dirty="0"/>
          </a:p>
          <a:p>
            <a:pPr>
              <a:defRPr/>
            </a:pPr>
            <a:r>
              <a:rPr lang="en-US" sz="2600" dirty="0"/>
              <a:t>Amputations must be reported within 24 hours</a:t>
            </a:r>
          </a:p>
          <a:p>
            <a:endParaRPr lang="en-US" b="1" dirty="0"/>
          </a:p>
        </p:txBody>
      </p:sp>
      <p:sp>
        <p:nvSpPr>
          <p:cNvPr id="7" name="Text Box 3">
            <a:extLst>
              <a:ext uri="{FF2B5EF4-FFF2-40B4-BE49-F238E27FC236}">
                <a16:creationId xmlns:a16="http://schemas.microsoft.com/office/drawing/2014/main" id="{845C38F9-62FA-4A5D-BC5B-DF4C13CAAD1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chemeClr val="bg2"/>
                </a:solidFill>
              </a:rPr>
              <a:t>Amputations Special Emphasis Program</a:t>
            </a:r>
          </a:p>
        </p:txBody>
      </p:sp>
    </p:spTree>
    <p:extLst>
      <p:ext uri="{BB962C8B-B14F-4D97-AF65-F5344CB8AC3E}">
        <p14:creationId xmlns:p14="http://schemas.microsoft.com/office/powerpoint/2010/main" val="342187038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8900" y="1333500"/>
            <a:ext cx="5791200" cy="4343400"/>
          </a:xfrm>
          <a:prstGeom prst="rect">
            <a:avLst/>
          </a:prstGeom>
        </p:spPr>
      </p:pic>
      <p:sp>
        <p:nvSpPr>
          <p:cNvPr id="73731" name="Rectangle 12"/>
          <p:cNvSpPr>
            <a:spLocks noGrp="1" noChangeArrowheads="1"/>
          </p:cNvSpPr>
          <p:nvPr>
            <p:ph type="body" sz="half" idx="1"/>
          </p:nvPr>
        </p:nvSpPr>
        <p:spPr>
          <a:xfrm>
            <a:off x="533400" y="1143000"/>
            <a:ext cx="4038600" cy="4724400"/>
          </a:xfrm>
          <a:solidFill>
            <a:schemeClr val="bg1"/>
          </a:solidFill>
        </p:spPr>
        <p:txBody>
          <a:bodyPr/>
          <a:lstStyle/>
          <a:p>
            <a:pPr marL="346075" indent="-346075"/>
            <a:r>
              <a:rPr lang="en-US" altLang="en-US" dirty="0"/>
              <a:t>Pulleys</a:t>
            </a:r>
          </a:p>
          <a:p>
            <a:pPr marL="346075" indent="-346075"/>
            <a:endParaRPr lang="en-US" altLang="en-US" sz="800" dirty="0"/>
          </a:p>
          <a:p>
            <a:pPr marL="746125" lvl="1"/>
            <a:r>
              <a:rPr lang="en-US" altLang="en-US" dirty="0"/>
              <a:t>Any parts of pulleys which are 7 feet or less from floor or working platform must be guarded</a:t>
            </a:r>
          </a:p>
        </p:txBody>
      </p:sp>
      <p:sp>
        <p:nvSpPr>
          <p:cNvPr id="5" name="TextBox 4">
            <a:extLst>
              <a:ext uri="{FF2B5EF4-FFF2-40B4-BE49-F238E27FC236}">
                <a16:creationId xmlns:a16="http://schemas.microsoft.com/office/drawing/2014/main" id="{F10CEE27-A983-4B36-8666-987E87BFA0EA}"/>
              </a:ext>
            </a:extLst>
          </p:cNvPr>
          <p:cNvSpPr txBox="1"/>
          <p:nvPr/>
        </p:nvSpPr>
        <p:spPr>
          <a:xfrm>
            <a:off x="6477000" y="621268"/>
            <a:ext cx="3200400" cy="369332"/>
          </a:xfrm>
          <a:prstGeom prst="rect">
            <a:avLst/>
          </a:prstGeom>
          <a:noFill/>
        </p:spPr>
        <p:txBody>
          <a:bodyPr wrap="square" rtlCol="0">
            <a:spAutoFit/>
          </a:bodyPr>
          <a:lstStyle/>
          <a:p>
            <a:pPr lvl="1"/>
            <a:r>
              <a:rPr lang="en-US" altLang="en-US" sz="1800" u="none" dirty="0">
                <a:latin typeface="+mj-lt"/>
              </a:rPr>
              <a:t>1910.219(d)(1)</a:t>
            </a:r>
          </a:p>
        </p:txBody>
      </p:sp>
      <p:sp>
        <p:nvSpPr>
          <p:cNvPr id="7" name="Rectangle 9">
            <a:extLst>
              <a:ext uri="{FF2B5EF4-FFF2-40B4-BE49-F238E27FC236}">
                <a16:creationId xmlns:a16="http://schemas.microsoft.com/office/drawing/2014/main" id="{032A774C-1934-48DA-A3EC-B3B900321425}"/>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327084438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8"/>
          <p:cNvSpPr>
            <a:spLocks noGrp="1" noChangeArrowheads="1"/>
          </p:cNvSpPr>
          <p:nvPr>
            <p:ph type="body" sz="half" idx="1"/>
          </p:nvPr>
        </p:nvSpPr>
        <p:spPr>
          <a:xfrm>
            <a:off x="533400" y="1295400"/>
            <a:ext cx="8153400" cy="3124200"/>
          </a:xfrm>
        </p:spPr>
        <p:txBody>
          <a:bodyPr/>
          <a:lstStyle/>
          <a:p>
            <a:pPr marL="346075" indent="-346075"/>
            <a:r>
              <a:rPr lang="en-US" altLang="en-US" dirty="0"/>
              <a:t>Where both runs of horizontal belts are </a:t>
            </a:r>
            <a:r>
              <a:rPr lang="en-US" altLang="en-US" b="1" i="1" dirty="0"/>
              <a:t>7 feet or less</a:t>
            </a:r>
            <a:r>
              <a:rPr lang="en-US" altLang="en-US" dirty="0"/>
              <a:t> from floor level </a:t>
            </a:r>
          </a:p>
          <a:p>
            <a:pPr marL="346075" indent="-346075"/>
            <a:endParaRPr lang="en-US" altLang="en-US" sz="1000" dirty="0"/>
          </a:p>
          <a:p>
            <a:pPr marL="746125" lvl="1"/>
            <a:r>
              <a:rPr lang="en-US" altLang="en-US" dirty="0"/>
              <a:t>Guard must extend at least 15 inches above </a:t>
            </a:r>
          </a:p>
          <a:p>
            <a:pPr marL="746125" lvl="1">
              <a:buFont typeface="Symbol" panose="05050102010706020507" pitchFamily="18" charset="2"/>
              <a:buNone/>
            </a:pPr>
            <a:r>
              <a:rPr lang="en-US" altLang="en-US" dirty="0"/>
              <a:t>   the belt</a:t>
            </a:r>
          </a:p>
          <a:p>
            <a:pPr marL="746125" lvl="1">
              <a:buFont typeface="Symbol" panose="05050102010706020507" pitchFamily="18" charset="2"/>
              <a:buNone/>
            </a:pPr>
            <a:endParaRPr lang="en-US" altLang="en-US" sz="1000" dirty="0"/>
          </a:p>
          <a:p>
            <a:pPr marL="512762" indent="-457200"/>
            <a:r>
              <a:rPr lang="en-US" altLang="en-US" dirty="0"/>
              <a:t>Horizontal belt with both runs </a:t>
            </a:r>
            <a:r>
              <a:rPr lang="en-US" altLang="en-US" b="1" i="1" dirty="0"/>
              <a:t>42 inches or less</a:t>
            </a:r>
            <a:r>
              <a:rPr lang="en-US" altLang="en-US" dirty="0"/>
              <a:t> from floor must be fully enclosed</a:t>
            </a:r>
          </a:p>
          <a:p>
            <a:pPr marL="398462">
              <a:buFont typeface="Symbol" panose="05050102010706020507" pitchFamily="18" charset="2"/>
              <a:buNone/>
            </a:pPr>
            <a:endParaRPr lang="en-US" altLang="en-US" dirty="0"/>
          </a:p>
        </p:txBody>
      </p:sp>
      <p:grpSp>
        <p:nvGrpSpPr>
          <p:cNvPr id="3" name="Group 2"/>
          <p:cNvGrpSpPr/>
          <p:nvPr/>
        </p:nvGrpSpPr>
        <p:grpSpPr>
          <a:xfrm>
            <a:off x="2640159" y="4114800"/>
            <a:ext cx="3939881" cy="1875715"/>
            <a:chOff x="2640159" y="4083278"/>
            <a:chExt cx="3939881" cy="1875715"/>
          </a:xfrm>
        </p:grpSpPr>
        <p:pic>
          <p:nvPicPr>
            <p:cNvPr id="7" name="Picture 6"/>
            <p:cNvPicPr>
              <a:picLocks noChangeAspect="1"/>
            </p:cNvPicPr>
            <p:nvPr/>
          </p:nvPicPr>
          <p:blipFill>
            <a:blip r:embed="rId3"/>
            <a:stretch>
              <a:fillRect/>
            </a:stretch>
          </p:blipFill>
          <p:spPr>
            <a:xfrm>
              <a:off x="2640159" y="4191000"/>
              <a:ext cx="3939881" cy="1767993"/>
            </a:xfrm>
            <a:prstGeom prst="rect">
              <a:avLst/>
            </a:prstGeom>
          </p:spPr>
        </p:pic>
        <p:sp>
          <p:nvSpPr>
            <p:cNvPr id="2" name="TextBox 1"/>
            <p:cNvSpPr txBox="1"/>
            <p:nvPr/>
          </p:nvSpPr>
          <p:spPr>
            <a:xfrm>
              <a:off x="5105400" y="4083278"/>
              <a:ext cx="1266825" cy="215444"/>
            </a:xfrm>
            <a:prstGeom prst="rect">
              <a:avLst/>
            </a:prstGeom>
            <a:noFill/>
          </p:spPr>
          <p:txBody>
            <a:bodyPr wrap="square" rtlCol="0">
              <a:spAutoFit/>
            </a:bodyPr>
            <a:lstStyle/>
            <a:p>
              <a:r>
                <a:rPr lang="en-US" sz="800" b="1" u="none" dirty="0">
                  <a:latin typeface="+mj-lt"/>
                  <a:cs typeface="Rod" panose="02030509050101010101" pitchFamily="49" charset="-79"/>
                </a:rPr>
                <a:t>NCDOL Photo Library</a:t>
              </a:r>
            </a:p>
          </p:txBody>
        </p:sp>
      </p:grpSp>
      <p:sp>
        <p:nvSpPr>
          <p:cNvPr id="9" name="TextBox 8">
            <a:extLst>
              <a:ext uri="{FF2B5EF4-FFF2-40B4-BE49-F238E27FC236}">
                <a16:creationId xmlns:a16="http://schemas.microsoft.com/office/drawing/2014/main" id="{ECA68D0F-4679-4BA1-B06C-FD8425562D02}"/>
              </a:ext>
            </a:extLst>
          </p:cNvPr>
          <p:cNvSpPr txBox="1"/>
          <p:nvPr/>
        </p:nvSpPr>
        <p:spPr>
          <a:xfrm>
            <a:off x="6248400" y="608579"/>
            <a:ext cx="3200400" cy="369332"/>
          </a:xfrm>
          <a:prstGeom prst="rect">
            <a:avLst/>
          </a:prstGeom>
          <a:noFill/>
        </p:spPr>
        <p:txBody>
          <a:bodyPr wrap="square" rtlCol="0">
            <a:spAutoFit/>
          </a:bodyPr>
          <a:lstStyle/>
          <a:p>
            <a:pPr lvl="1"/>
            <a:r>
              <a:rPr lang="en-US" altLang="en-US" sz="1800" u="none" dirty="0">
                <a:latin typeface="+mj-lt"/>
              </a:rPr>
              <a:t>1910.219(e)(1)(</a:t>
            </a:r>
            <a:r>
              <a:rPr lang="en-US" altLang="en-US" sz="1800" u="none" dirty="0" err="1">
                <a:latin typeface="+mj-lt"/>
              </a:rPr>
              <a:t>i</a:t>
            </a:r>
            <a:r>
              <a:rPr lang="en-US" altLang="en-US" sz="1800" u="none" dirty="0">
                <a:latin typeface="+mj-lt"/>
              </a:rPr>
              <a:t>)</a:t>
            </a:r>
          </a:p>
        </p:txBody>
      </p:sp>
      <p:sp>
        <p:nvSpPr>
          <p:cNvPr id="10" name="Rectangle 9">
            <a:extLst>
              <a:ext uri="{FF2B5EF4-FFF2-40B4-BE49-F238E27FC236}">
                <a16:creationId xmlns:a16="http://schemas.microsoft.com/office/drawing/2014/main" id="{1C0EC90A-BF33-427C-8F92-D337BBBA96C0}"/>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18284167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1"/>
          </p:nvPr>
        </p:nvSpPr>
        <p:spPr>
          <a:xfrm>
            <a:off x="533400" y="1295400"/>
            <a:ext cx="8229600" cy="4525963"/>
          </a:xfrm>
        </p:spPr>
        <p:txBody>
          <a:bodyPr/>
          <a:lstStyle/>
          <a:p>
            <a:pPr marL="346075" indent="-346075"/>
            <a:r>
              <a:rPr lang="en-US" altLang="en-US" dirty="0"/>
              <a:t>Vertical and inclined belts must be enclosed </a:t>
            </a:r>
          </a:p>
          <a:p>
            <a:pPr marL="346075" indent="-346075">
              <a:buFont typeface="Wingdings" panose="05000000000000000000" pitchFamily="2" charset="2"/>
              <a:buNone/>
            </a:pPr>
            <a:r>
              <a:rPr lang="en-US" altLang="en-US" dirty="0"/>
              <a:t>    by a guard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6200" y="2209800"/>
            <a:ext cx="4775200" cy="3581400"/>
          </a:xfrm>
          <a:prstGeom prst="rect">
            <a:avLst/>
          </a:prstGeom>
        </p:spPr>
      </p:pic>
      <p:sp>
        <p:nvSpPr>
          <p:cNvPr id="5" name="TextBox 4">
            <a:extLst>
              <a:ext uri="{FF2B5EF4-FFF2-40B4-BE49-F238E27FC236}">
                <a16:creationId xmlns:a16="http://schemas.microsoft.com/office/drawing/2014/main" id="{E52F3F0E-B22C-4D72-A6FD-D76A9426B8B5}"/>
              </a:ext>
            </a:extLst>
          </p:cNvPr>
          <p:cNvSpPr txBox="1"/>
          <p:nvPr/>
        </p:nvSpPr>
        <p:spPr>
          <a:xfrm>
            <a:off x="6324600" y="621268"/>
            <a:ext cx="3200400" cy="369332"/>
          </a:xfrm>
          <a:prstGeom prst="rect">
            <a:avLst/>
          </a:prstGeom>
          <a:noFill/>
        </p:spPr>
        <p:txBody>
          <a:bodyPr wrap="square" rtlCol="0">
            <a:spAutoFit/>
          </a:bodyPr>
          <a:lstStyle/>
          <a:p>
            <a:pPr lvl="1"/>
            <a:r>
              <a:rPr lang="en-US" altLang="en-US" sz="1800" u="none" dirty="0">
                <a:latin typeface="+mj-lt"/>
              </a:rPr>
              <a:t>1910.219(e)(3)(</a:t>
            </a:r>
            <a:r>
              <a:rPr lang="en-US" altLang="en-US" sz="1800" u="none" dirty="0" err="1">
                <a:latin typeface="+mj-lt"/>
              </a:rPr>
              <a:t>i</a:t>
            </a:r>
            <a:r>
              <a:rPr lang="en-US" altLang="en-US" sz="1800" u="none" dirty="0">
                <a:latin typeface="+mj-lt"/>
              </a:rPr>
              <a:t>)</a:t>
            </a:r>
          </a:p>
        </p:txBody>
      </p:sp>
      <p:sp>
        <p:nvSpPr>
          <p:cNvPr id="7" name="Rectangle 9">
            <a:extLst>
              <a:ext uri="{FF2B5EF4-FFF2-40B4-BE49-F238E27FC236}">
                <a16:creationId xmlns:a16="http://schemas.microsoft.com/office/drawing/2014/main" id="{A8A92AB2-A7D7-4BE7-83BD-17F898AE0FE2}"/>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51593233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3"/>
          <p:cNvSpPr>
            <a:spLocks noGrp="1" noChangeArrowheads="1"/>
          </p:cNvSpPr>
          <p:nvPr>
            <p:ph type="body" sz="half" idx="1"/>
          </p:nvPr>
        </p:nvSpPr>
        <p:spPr>
          <a:xfrm>
            <a:off x="561975" y="1219200"/>
            <a:ext cx="8277225" cy="4800600"/>
          </a:xfrm>
        </p:spPr>
        <p:txBody>
          <a:bodyPr/>
          <a:lstStyle/>
          <a:p>
            <a:pPr marL="346075" indent="-346075"/>
            <a:r>
              <a:rPr lang="en-US" altLang="en-US" dirty="0"/>
              <a:t>Gears must be guarded by complete enclosures or standard guard</a:t>
            </a:r>
          </a:p>
          <a:p>
            <a:pPr marL="346075" indent="-346075"/>
            <a:endParaRPr lang="en-US" altLang="en-US" sz="120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6200" y="2209800"/>
            <a:ext cx="4775200" cy="3581400"/>
          </a:xfrm>
          <a:prstGeom prst="rect">
            <a:avLst/>
          </a:prstGeom>
        </p:spPr>
      </p:pic>
      <p:sp>
        <p:nvSpPr>
          <p:cNvPr id="6" name="TextBox 5">
            <a:extLst>
              <a:ext uri="{FF2B5EF4-FFF2-40B4-BE49-F238E27FC236}">
                <a16:creationId xmlns:a16="http://schemas.microsoft.com/office/drawing/2014/main" id="{5577C724-6673-4771-B45A-A7D70ACB4F27}"/>
              </a:ext>
            </a:extLst>
          </p:cNvPr>
          <p:cNvSpPr txBox="1"/>
          <p:nvPr/>
        </p:nvSpPr>
        <p:spPr>
          <a:xfrm>
            <a:off x="6553200" y="638145"/>
            <a:ext cx="3200400" cy="369332"/>
          </a:xfrm>
          <a:prstGeom prst="rect">
            <a:avLst/>
          </a:prstGeom>
          <a:noFill/>
        </p:spPr>
        <p:txBody>
          <a:bodyPr wrap="square" rtlCol="0">
            <a:spAutoFit/>
          </a:bodyPr>
          <a:lstStyle/>
          <a:p>
            <a:pPr lvl="1"/>
            <a:r>
              <a:rPr lang="en-US" altLang="en-US" sz="1800" u="none" dirty="0">
                <a:latin typeface="+mj-lt"/>
              </a:rPr>
              <a:t>1910.219(f)(1)</a:t>
            </a:r>
          </a:p>
        </p:txBody>
      </p:sp>
      <p:sp>
        <p:nvSpPr>
          <p:cNvPr id="10" name="Rectangle 9">
            <a:extLst>
              <a:ext uri="{FF2B5EF4-FFF2-40B4-BE49-F238E27FC236}">
                <a16:creationId xmlns:a16="http://schemas.microsoft.com/office/drawing/2014/main" id="{A3ED4E34-E79C-418C-86E4-99670C5EE5DC}"/>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340995481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body" sz="half" idx="1"/>
          </p:nvPr>
        </p:nvSpPr>
        <p:spPr>
          <a:xfrm>
            <a:off x="533400" y="1189037"/>
            <a:ext cx="4343400" cy="4525963"/>
          </a:xfrm>
        </p:spPr>
        <p:txBody>
          <a:bodyPr/>
          <a:lstStyle/>
          <a:p>
            <a:pPr marL="346075" indent="-346075"/>
            <a:r>
              <a:rPr lang="en-US" altLang="en-US" dirty="0"/>
              <a:t>Sprockets and chains</a:t>
            </a:r>
          </a:p>
          <a:p>
            <a:pPr marL="346075" indent="-346075"/>
            <a:endParaRPr lang="en-US" altLang="en-US" sz="800" dirty="0"/>
          </a:p>
          <a:p>
            <a:pPr marL="746125" lvl="1"/>
            <a:r>
              <a:rPr lang="en-US" altLang="en-US" dirty="0"/>
              <a:t>Sprocket wheels and chains located </a:t>
            </a:r>
            <a:r>
              <a:rPr lang="en-US" altLang="en-US" b="1" dirty="0"/>
              <a:t>7 feet or less</a:t>
            </a:r>
            <a:r>
              <a:rPr lang="en-US" altLang="en-US" dirty="0"/>
              <a:t> above the floor or platform must be enclosed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800" y="3678514"/>
            <a:ext cx="2667000" cy="2203174"/>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1371600"/>
            <a:ext cx="3466976" cy="2771775"/>
          </a:xfrm>
          <a:prstGeom prst="rect">
            <a:avLst/>
          </a:prstGeom>
        </p:spPr>
      </p:pic>
      <p:sp>
        <p:nvSpPr>
          <p:cNvPr id="6" name="TextBox 5">
            <a:extLst>
              <a:ext uri="{FF2B5EF4-FFF2-40B4-BE49-F238E27FC236}">
                <a16:creationId xmlns:a16="http://schemas.microsoft.com/office/drawing/2014/main" id="{9105F851-DCE6-496F-B4A5-4D7F0E45B702}"/>
              </a:ext>
            </a:extLst>
          </p:cNvPr>
          <p:cNvSpPr txBox="1"/>
          <p:nvPr/>
        </p:nvSpPr>
        <p:spPr>
          <a:xfrm>
            <a:off x="6553200" y="621268"/>
            <a:ext cx="3200400" cy="369332"/>
          </a:xfrm>
          <a:prstGeom prst="rect">
            <a:avLst/>
          </a:prstGeom>
          <a:noFill/>
        </p:spPr>
        <p:txBody>
          <a:bodyPr wrap="square" rtlCol="0">
            <a:spAutoFit/>
          </a:bodyPr>
          <a:lstStyle/>
          <a:p>
            <a:pPr lvl="1"/>
            <a:r>
              <a:rPr lang="en-US" altLang="en-US" sz="1800" u="none" dirty="0">
                <a:latin typeface="+mj-lt"/>
              </a:rPr>
              <a:t>1910.219(f)(3)</a:t>
            </a:r>
          </a:p>
        </p:txBody>
      </p:sp>
      <p:sp>
        <p:nvSpPr>
          <p:cNvPr id="8" name="Rectangle 9">
            <a:extLst>
              <a:ext uri="{FF2B5EF4-FFF2-40B4-BE49-F238E27FC236}">
                <a16:creationId xmlns:a16="http://schemas.microsoft.com/office/drawing/2014/main" id="{F924A5FB-6B3F-497A-B6B7-2A1E38C35FD1}"/>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1510903167"/>
      </p:ext>
    </p:extLst>
  </p:cSld>
  <p:clrMapOvr>
    <a:masterClrMapping/>
  </p:clrMapOvr>
  <p:transition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8"/>
          <p:cNvSpPr>
            <a:spLocks noGrp="1" noChangeArrowheads="1"/>
          </p:cNvSpPr>
          <p:nvPr>
            <p:ph type="body" sz="half" idx="1"/>
          </p:nvPr>
        </p:nvSpPr>
        <p:spPr>
          <a:xfrm>
            <a:off x="533400" y="1219200"/>
            <a:ext cx="7924800" cy="4525963"/>
          </a:xfrm>
        </p:spPr>
        <p:txBody>
          <a:bodyPr/>
          <a:lstStyle/>
          <a:p>
            <a:pPr marL="346075" indent="-346075"/>
            <a:r>
              <a:rPr lang="en-US" altLang="en-US" dirty="0"/>
              <a:t>Keys, setscrews, and other projections</a:t>
            </a:r>
          </a:p>
          <a:p>
            <a:pPr marL="346075" indent="-346075"/>
            <a:endParaRPr lang="en-US" altLang="en-US" sz="800" dirty="0"/>
          </a:p>
          <a:p>
            <a:pPr marL="804863" lvl="1"/>
            <a:r>
              <a:rPr lang="en-US" altLang="en-US" dirty="0"/>
              <a:t>Projecting keys, setscrews, and other projections in revolving parts must be removed, made flush, or guarded</a:t>
            </a:r>
          </a:p>
        </p:txBody>
      </p:sp>
      <p:pic>
        <p:nvPicPr>
          <p:cNvPr id="28" name="Picture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6496" y="2971800"/>
            <a:ext cx="6763407" cy="3003276"/>
          </a:xfrm>
          <a:prstGeom prst="rect">
            <a:avLst/>
          </a:prstGeom>
        </p:spPr>
      </p:pic>
      <p:sp>
        <p:nvSpPr>
          <p:cNvPr id="5" name="TextBox 4">
            <a:extLst>
              <a:ext uri="{FF2B5EF4-FFF2-40B4-BE49-F238E27FC236}">
                <a16:creationId xmlns:a16="http://schemas.microsoft.com/office/drawing/2014/main" id="{31163132-1D9A-498C-A5C7-AD20010A902C}"/>
              </a:ext>
            </a:extLst>
          </p:cNvPr>
          <p:cNvSpPr txBox="1"/>
          <p:nvPr/>
        </p:nvSpPr>
        <p:spPr>
          <a:xfrm>
            <a:off x="6477000" y="621268"/>
            <a:ext cx="3200400" cy="369332"/>
          </a:xfrm>
          <a:prstGeom prst="rect">
            <a:avLst/>
          </a:prstGeom>
          <a:noFill/>
        </p:spPr>
        <p:txBody>
          <a:bodyPr wrap="square" rtlCol="0">
            <a:spAutoFit/>
          </a:bodyPr>
          <a:lstStyle/>
          <a:p>
            <a:pPr lvl="1"/>
            <a:r>
              <a:rPr lang="en-US" altLang="en-US" sz="1800" u="none" dirty="0">
                <a:latin typeface="+mj-lt"/>
              </a:rPr>
              <a:t>1910.219(h)(1)</a:t>
            </a:r>
          </a:p>
        </p:txBody>
      </p:sp>
      <p:sp>
        <p:nvSpPr>
          <p:cNvPr id="7" name="Rectangle 9">
            <a:extLst>
              <a:ext uri="{FF2B5EF4-FFF2-40B4-BE49-F238E27FC236}">
                <a16:creationId xmlns:a16="http://schemas.microsoft.com/office/drawing/2014/main" id="{1F025736-01E5-4A50-B5DA-2E37EEFF5C80}"/>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19858569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13"/>
          <p:cNvSpPr>
            <a:spLocks noGrp="1" noChangeArrowheads="1"/>
          </p:cNvSpPr>
          <p:nvPr>
            <p:ph type="body" sz="half" idx="1"/>
          </p:nvPr>
        </p:nvSpPr>
        <p:spPr>
          <a:xfrm>
            <a:off x="561975" y="1295400"/>
            <a:ext cx="7924800" cy="4800600"/>
          </a:xfrm>
        </p:spPr>
        <p:txBody>
          <a:bodyPr/>
          <a:lstStyle/>
          <a:p>
            <a:pPr marL="346075" indent="-346075"/>
            <a:r>
              <a:rPr lang="en-US" altLang="en-US" dirty="0"/>
              <a:t>Shaft couplings must be constructed as to present no hazard from bolts, nuts, setscrews, or revolving surfaces</a:t>
            </a:r>
          </a:p>
          <a:p>
            <a:pPr marL="346075" indent="-346075"/>
            <a:endParaRPr lang="en-US" altLang="en-US" sz="800" dirty="0"/>
          </a:p>
          <a:p>
            <a:pPr marL="746125" lvl="1"/>
            <a:r>
              <a:rPr lang="en-US" altLang="en-US" dirty="0"/>
              <a:t>Permitted where they are </a:t>
            </a:r>
          </a:p>
          <a:p>
            <a:pPr marL="746125" lvl="1">
              <a:buFont typeface="Symbol" panose="05050102010706020507" pitchFamily="18" charset="2"/>
              <a:buNone/>
            </a:pPr>
            <a:r>
              <a:rPr lang="en-US" altLang="en-US" dirty="0"/>
              <a:t>   covered with safety sleeves </a:t>
            </a:r>
          </a:p>
          <a:p>
            <a:pPr marL="746125" lvl="1">
              <a:buFont typeface="Symbol" panose="05050102010706020507" pitchFamily="18" charset="2"/>
              <a:buNone/>
            </a:pPr>
            <a:r>
              <a:rPr lang="en-US" altLang="en-US" dirty="0"/>
              <a:t>   or countersunk and do not </a:t>
            </a:r>
          </a:p>
          <a:p>
            <a:pPr marL="746125" lvl="1">
              <a:buFont typeface="Symbol" panose="05050102010706020507" pitchFamily="18" charset="2"/>
              <a:buNone/>
            </a:pPr>
            <a:r>
              <a:rPr lang="en-US" altLang="en-US" dirty="0"/>
              <a:t>   extend beyond the flange </a:t>
            </a:r>
          </a:p>
          <a:p>
            <a:pPr marL="746125" lvl="1">
              <a:buFont typeface="Symbol" panose="05050102010706020507" pitchFamily="18" charset="2"/>
              <a:buNone/>
            </a:pPr>
            <a:r>
              <a:rPr lang="en-US" altLang="en-US" dirty="0"/>
              <a:t>   of the coupling</a:t>
            </a:r>
          </a:p>
        </p:txBody>
      </p:sp>
      <p:pic>
        <p:nvPicPr>
          <p:cNvPr id="2" name="Picture 1"/>
          <p:cNvPicPr>
            <a:picLocks noChangeAspect="1"/>
          </p:cNvPicPr>
          <p:nvPr/>
        </p:nvPicPr>
        <p:blipFill>
          <a:blip r:embed="rId3"/>
          <a:stretch>
            <a:fillRect/>
          </a:stretch>
        </p:blipFill>
        <p:spPr>
          <a:xfrm>
            <a:off x="5943600" y="3124200"/>
            <a:ext cx="2334883" cy="2133600"/>
          </a:xfrm>
          <a:prstGeom prst="rect">
            <a:avLst/>
          </a:prstGeom>
        </p:spPr>
      </p:pic>
      <p:sp>
        <p:nvSpPr>
          <p:cNvPr id="5" name="TextBox 4">
            <a:extLst>
              <a:ext uri="{FF2B5EF4-FFF2-40B4-BE49-F238E27FC236}">
                <a16:creationId xmlns:a16="http://schemas.microsoft.com/office/drawing/2014/main" id="{D7A3C5EE-3CA9-42C9-86E1-6FDACEB05283}"/>
              </a:ext>
            </a:extLst>
          </p:cNvPr>
          <p:cNvSpPr txBox="1"/>
          <p:nvPr/>
        </p:nvSpPr>
        <p:spPr>
          <a:xfrm>
            <a:off x="6553200" y="621268"/>
            <a:ext cx="3200400" cy="369332"/>
          </a:xfrm>
          <a:prstGeom prst="rect">
            <a:avLst/>
          </a:prstGeom>
          <a:noFill/>
        </p:spPr>
        <p:txBody>
          <a:bodyPr wrap="square" rtlCol="0">
            <a:spAutoFit/>
          </a:bodyPr>
          <a:lstStyle/>
          <a:p>
            <a:pPr lvl="1"/>
            <a:r>
              <a:rPr lang="en-US" altLang="en-US" sz="1800" u="none" dirty="0">
                <a:latin typeface="+mj-lt"/>
              </a:rPr>
              <a:t>1910.219(</a:t>
            </a:r>
            <a:r>
              <a:rPr lang="en-US" altLang="en-US" sz="1800" u="none" dirty="0" err="1">
                <a:latin typeface="+mj-lt"/>
              </a:rPr>
              <a:t>i</a:t>
            </a:r>
            <a:r>
              <a:rPr lang="en-US" altLang="en-US" sz="1800" u="none" dirty="0">
                <a:latin typeface="+mj-lt"/>
              </a:rPr>
              <a:t>)(2)</a:t>
            </a:r>
          </a:p>
        </p:txBody>
      </p:sp>
      <p:sp>
        <p:nvSpPr>
          <p:cNvPr id="7" name="Rectangle 9">
            <a:extLst>
              <a:ext uri="{FF2B5EF4-FFF2-40B4-BE49-F238E27FC236}">
                <a16:creationId xmlns:a16="http://schemas.microsoft.com/office/drawing/2014/main" id="{6C31E352-6366-4E97-A0DA-29E50819ABFF}"/>
              </a:ext>
            </a:extLst>
          </p:cNvPr>
          <p:cNvSpPr>
            <a:spLocks noGrp="1" noChangeArrowheads="1"/>
          </p:cNvSpPr>
          <p:nvPr>
            <p:ph type="title"/>
          </p:nvPr>
        </p:nvSpPr>
        <p:spPr>
          <a:xfrm>
            <a:off x="561975" y="128826"/>
            <a:ext cx="6372225" cy="861774"/>
          </a:xfrm>
        </p:spPr>
        <p:txBody>
          <a:bodyPr/>
          <a:lstStyle/>
          <a:p>
            <a:r>
              <a:rPr lang="en-US" altLang="en-US" sz="2800" dirty="0"/>
              <a:t>Mechanical Power-Transmission Apparatus</a:t>
            </a:r>
          </a:p>
        </p:txBody>
      </p:sp>
    </p:spTree>
    <p:extLst>
      <p:ext uri="{BB962C8B-B14F-4D97-AF65-F5344CB8AC3E}">
        <p14:creationId xmlns:p14="http://schemas.microsoft.com/office/powerpoint/2010/main" val="11274637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1910.243(a)(1)(</a:t>
            </a:r>
            <a:r>
              <a:rPr lang="en-US" altLang="en-US" sz="1800" b="0" dirty="0" err="1">
                <a:solidFill>
                  <a:schemeClr val="tx1"/>
                </a:solidFill>
              </a:rPr>
              <a:t>i</a:t>
            </a:r>
            <a:r>
              <a:rPr lang="en-US" altLang="en-US" sz="1800" b="0" dirty="0">
                <a:solidFill>
                  <a:schemeClr val="tx1"/>
                </a:solidFill>
              </a:rPr>
              <a:t>) </a:t>
            </a:r>
            <a:br>
              <a:rPr lang="en-US" altLang="en-US" sz="1800" dirty="0"/>
            </a:br>
            <a:endParaRPr lang="en-US" altLang="en-US" sz="1800" dirty="0"/>
          </a:p>
        </p:txBody>
      </p:sp>
      <p:sp>
        <p:nvSpPr>
          <p:cNvPr id="82946" name="Rectangle 5"/>
          <p:cNvSpPr>
            <a:spLocks noGrp="1" noChangeArrowheads="1"/>
          </p:cNvSpPr>
          <p:nvPr>
            <p:ph idx="1"/>
          </p:nvPr>
        </p:nvSpPr>
        <p:spPr>
          <a:xfrm>
            <a:off x="509588" y="1265237"/>
            <a:ext cx="5053012" cy="4983163"/>
          </a:xfrm>
        </p:spPr>
        <p:txBody>
          <a:bodyPr/>
          <a:lstStyle/>
          <a:p>
            <a:r>
              <a:rPr lang="en-US" altLang="en-US" dirty="0"/>
              <a:t>Portable circular saws</a:t>
            </a:r>
          </a:p>
          <a:p>
            <a:endParaRPr lang="en-US" altLang="en-US" sz="800" dirty="0"/>
          </a:p>
          <a:p>
            <a:pPr lvl="1"/>
            <a:r>
              <a:rPr lang="en-US" altLang="en-US" dirty="0"/>
              <a:t>Must be equipped with guards above and below the base plate or shoe</a:t>
            </a:r>
          </a:p>
          <a:p>
            <a:pPr marL="457200" lvl="1" indent="0">
              <a:buNone/>
            </a:pPr>
            <a:endParaRPr lang="en-US" altLang="en-US" dirty="0"/>
          </a:p>
          <a:p>
            <a:pPr lvl="1"/>
            <a:r>
              <a:rPr lang="en-US" altLang="en-US" dirty="0"/>
              <a:t>Lower guard must cover the saw to the depth of the teeth</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2286000"/>
            <a:ext cx="3000375" cy="2181225"/>
          </a:xfrm>
          <a:prstGeom prst="rect">
            <a:avLst/>
          </a:prstGeom>
        </p:spPr>
      </p:pic>
    </p:spTree>
    <p:extLst>
      <p:ext uri="{BB962C8B-B14F-4D97-AF65-F5344CB8AC3E}">
        <p14:creationId xmlns:p14="http://schemas.microsoft.com/office/powerpoint/2010/main" val="70810141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1910.243(a)(1)(</a:t>
            </a:r>
            <a:r>
              <a:rPr lang="en-US" altLang="en-US" sz="1800" b="0" dirty="0" err="1">
                <a:solidFill>
                  <a:schemeClr val="tx1"/>
                </a:solidFill>
              </a:rPr>
              <a:t>i</a:t>
            </a:r>
            <a:r>
              <a:rPr lang="en-US" altLang="en-US" sz="1800" b="0" dirty="0">
                <a:solidFill>
                  <a:schemeClr val="tx1"/>
                </a:solidFill>
              </a:rPr>
              <a:t>) </a:t>
            </a:r>
            <a:br>
              <a:rPr lang="en-US" altLang="en-US" sz="1800" b="0" dirty="0"/>
            </a:br>
            <a:endParaRPr lang="en-US" altLang="en-US" sz="1800" b="0" dirty="0"/>
          </a:p>
        </p:txBody>
      </p:sp>
      <p:sp>
        <p:nvSpPr>
          <p:cNvPr id="83970" name="Rectangle 7"/>
          <p:cNvSpPr>
            <a:spLocks noGrp="1" noChangeArrowheads="1"/>
          </p:cNvSpPr>
          <p:nvPr>
            <p:ph type="body" sz="half" idx="1"/>
          </p:nvPr>
        </p:nvSpPr>
        <p:spPr>
          <a:xfrm>
            <a:off x="527432" y="1265237"/>
            <a:ext cx="7772400" cy="4525963"/>
          </a:xfrm>
        </p:spPr>
        <p:txBody>
          <a:bodyPr/>
          <a:lstStyle/>
          <a:p>
            <a:pPr marL="346075" indent="-346075"/>
            <a:r>
              <a:rPr lang="en-US" altLang="en-US" dirty="0"/>
              <a:t>Portable circular saws</a:t>
            </a:r>
          </a:p>
          <a:p>
            <a:pPr marL="346075" indent="-346075"/>
            <a:endParaRPr lang="en-US" altLang="en-US" sz="800" dirty="0"/>
          </a:p>
          <a:p>
            <a:pPr marL="746125" lvl="1"/>
            <a:r>
              <a:rPr lang="en-US" altLang="en-US" dirty="0"/>
              <a:t>Lower guard must automatically return to the covering position over the blade teeth</a:t>
            </a:r>
          </a:p>
          <a:p>
            <a:pPr marL="746125" lvl="1"/>
            <a:endParaRPr lang="en-US" altLang="en-US" sz="800" dirty="0"/>
          </a:p>
          <a:p>
            <a:pPr lvl="2"/>
            <a:r>
              <a:rPr lang="en-US" altLang="en-US" i="0" dirty="0"/>
              <a:t>When tool is withdrawn from the work</a:t>
            </a:r>
          </a:p>
        </p:txBody>
      </p:sp>
      <p:grpSp>
        <p:nvGrpSpPr>
          <p:cNvPr id="5" name="Group 5"/>
          <p:cNvGrpSpPr>
            <a:grpSpLocks/>
          </p:cNvGrpSpPr>
          <p:nvPr/>
        </p:nvGrpSpPr>
        <p:grpSpPr bwMode="auto">
          <a:xfrm>
            <a:off x="609600" y="3527901"/>
            <a:ext cx="2997200" cy="2197100"/>
            <a:chOff x="5410200" y="3810000"/>
            <a:chExt cx="2997200" cy="2196644"/>
          </a:xfrm>
        </p:grpSpPr>
        <p:pic>
          <p:nvPicPr>
            <p:cNvPr id="6" name="Picture 2"/>
            <p:cNvPicPr>
              <a:picLocks noChangeAspect="1"/>
            </p:cNvPicPr>
            <p:nvPr/>
          </p:nvPicPr>
          <p:blipFill>
            <a:blip r:embed="rId3">
              <a:extLst>
                <a:ext uri="{28A0092B-C50C-407E-A947-70E740481C1C}">
                  <a14:useLocalDpi xmlns:a14="http://schemas.microsoft.com/office/drawing/2010/main"/>
                </a:ext>
              </a:extLst>
            </a:blip>
            <a:srcRect b="9802"/>
            <a:stretch>
              <a:fillRect/>
            </a:stretch>
          </p:blipFill>
          <p:spPr bwMode="auto">
            <a:xfrm>
              <a:off x="5421313" y="3810000"/>
              <a:ext cx="29860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5410200" y="5791200"/>
              <a:ext cx="11865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Arial" panose="020B0604020202020204" pitchFamily="34" charset="0"/>
                </a:defRPr>
              </a:lvl1pPr>
              <a:lvl2pPr marL="742950" indent="-285750" eaLnBrk="0" hangingPunct="0">
                <a:defRPr sz="9600">
                  <a:solidFill>
                    <a:schemeClr val="tx1"/>
                  </a:solidFill>
                  <a:latin typeface="Arial" panose="020B0604020202020204" pitchFamily="34" charset="0"/>
                </a:defRPr>
              </a:lvl2pPr>
              <a:lvl3pPr marL="1143000" indent="-228600" eaLnBrk="0" hangingPunct="0">
                <a:defRPr sz="9600">
                  <a:solidFill>
                    <a:schemeClr val="tx1"/>
                  </a:solidFill>
                  <a:latin typeface="Arial" panose="020B0604020202020204" pitchFamily="34" charset="0"/>
                </a:defRPr>
              </a:lvl3pPr>
              <a:lvl4pPr marL="1600200" indent="-228600" eaLnBrk="0" hangingPunct="0">
                <a:defRPr sz="9600">
                  <a:solidFill>
                    <a:schemeClr val="tx1"/>
                  </a:solidFill>
                  <a:latin typeface="Arial" panose="020B0604020202020204" pitchFamily="34" charset="0"/>
                </a:defRPr>
              </a:lvl4pPr>
              <a:lvl5pPr marL="2057400" indent="-228600" eaLnBrk="0" hangingPunct="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r>
                <a:rPr lang="en-US" altLang="en-US" sz="800" u="none" dirty="0">
                  <a:solidFill>
                    <a:schemeClr val="bg1"/>
                  </a:solidFill>
                </a:rPr>
                <a:t>NCDOL Photo Library</a:t>
              </a:r>
            </a:p>
          </p:txBody>
        </p:sp>
      </p:grpSp>
      <p:pic>
        <p:nvPicPr>
          <p:cNvPr id="2" name="Picture 1"/>
          <p:cNvPicPr>
            <a:picLocks noChangeAspect="1"/>
          </p:cNvPicPr>
          <p:nvPr/>
        </p:nvPicPr>
        <p:blipFill>
          <a:blip r:embed="rId4"/>
          <a:stretch>
            <a:fillRect/>
          </a:stretch>
        </p:blipFill>
        <p:spPr>
          <a:xfrm>
            <a:off x="5638800" y="3547040"/>
            <a:ext cx="2965832" cy="2162586"/>
          </a:xfrm>
          <a:prstGeom prst="rect">
            <a:avLst/>
          </a:prstGeom>
        </p:spPr>
      </p:pic>
    </p:spTree>
    <p:extLst>
      <p:ext uri="{BB962C8B-B14F-4D97-AF65-F5344CB8AC3E}">
        <p14:creationId xmlns:p14="http://schemas.microsoft.com/office/powerpoint/2010/main" val="22106070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1910.243(a)(2)(</a:t>
            </a:r>
            <a:r>
              <a:rPr lang="en-US" altLang="en-US" sz="1800" b="0" dirty="0" err="1">
                <a:solidFill>
                  <a:schemeClr val="tx1"/>
                </a:solidFill>
              </a:rPr>
              <a:t>i</a:t>
            </a:r>
            <a:r>
              <a:rPr lang="en-US" altLang="en-US" sz="1800" b="0" dirty="0">
                <a:solidFill>
                  <a:schemeClr val="tx1"/>
                </a:solidFill>
              </a:rPr>
              <a:t>) </a:t>
            </a:r>
            <a:br>
              <a:rPr lang="en-US" altLang="en-US" sz="1800" dirty="0"/>
            </a:br>
            <a:endParaRPr lang="en-US" altLang="en-US" sz="1800" dirty="0"/>
          </a:p>
        </p:txBody>
      </p:sp>
      <p:sp>
        <p:nvSpPr>
          <p:cNvPr id="84997" name="Rectangle 14"/>
          <p:cNvSpPr>
            <a:spLocks noGrp="1" noChangeArrowheads="1"/>
          </p:cNvSpPr>
          <p:nvPr>
            <p:ph idx="1"/>
          </p:nvPr>
        </p:nvSpPr>
        <p:spPr>
          <a:xfrm>
            <a:off x="533400" y="1219200"/>
            <a:ext cx="7943850" cy="4800600"/>
          </a:xfrm>
        </p:spPr>
        <p:txBody>
          <a:bodyPr/>
          <a:lstStyle/>
          <a:p>
            <a:r>
              <a:rPr lang="en-US" altLang="en-US" dirty="0"/>
              <a:t>Switches and controls</a:t>
            </a:r>
          </a:p>
          <a:p>
            <a:endParaRPr lang="en-US" altLang="en-US" sz="800" dirty="0"/>
          </a:p>
          <a:p>
            <a:pPr marL="914400" lvl="1" indent="-342900"/>
            <a:r>
              <a:rPr lang="en-US" altLang="en-US" dirty="0"/>
              <a:t>All hand-held powered circular saws must be equipped with a constant pressure switch or control  </a:t>
            </a:r>
          </a:p>
          <a:p>
            <a:pPr marL="914400" lvl="1" indent="-342900"/>
            <a:endParaRPr lang="en-US" altLang="en-US" sz="800" dirty="0"/>
          </a:p>
          <a:p>
            <a:pPr marL="1485900" lvl="2" indent="-457200"/>
            <a:r>
              <a:rPr lang="en-US" altLang="en-US" i="0" dirty="0"/>
              <a:t>Will shut off the power when the pressure is released</a:t>
            </a:r>
            <a:endParaRPr lang="en-US" altLang="en-US" sz="2400" i="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7936" y="3524250"/>
            <a:ext cx="3249314" cy="2362200"/>
          </a:xfrm>
          <a:prstGeom prst="rect">
            <a:avLst/>
          </a:prstGeom>
        </p:spPr>
      </p:pic>
    </p:spTree>
    <p:extLst>
      <p:ext uri="{BB962C8B-B14F-4D97-AF65-F5344CB8AC3E}">
        <p14:creationId xmlns:p14="http://schemas.microsoft.com/office/powerpoint/2010/main" val="8579390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Grp="1" noChangeArrowheads="1"/>
          </p:cNvSpPr>
          <p:nvPr>
            <p:ph type="title" idx="4294967295"/>
          </p:nvPr>
        </p:nvSpPr>
        <p:spPr>
          <a:xfrm>
            <a:off x="617034" y="457200"/>
            <a:ext cx="7924800" cy="549275"/>
          </a:xfrm>
        </p:spPr>
        <p:txBody>
          <a:bodyPr/>
          <a:lstStyle/>
          <a:p>
            <a:r>
              <a:rPr lang="en-US" altLang="en-US" dirty="0"/>
              <a:t>Mechanical Hazards </a:t>
            </a:r>
          </a:p>
        </p:txBody>
      </p:sp>
      <p:graphicFrame>
        <p:nvGraphicFramePr>
          <p:cNvPr id="192551" name="Group 39"/>
          <p:cNvGraphicFramePr>
            <a:graphicFrameLocks noGrp="1"/>
          </p:cNvGraphicFramePr>
          <p:nvPr>
            <p:extLst>
              <p:ext uri="{D42A27DB-BD31-4B8C-83A1-F6EECF244321}">
                <p14:modId xmlns:p14="http://schemas.microsoft.com/office/powerpoint/2010/main" val="1808121060"/>
              </p:ext>
            </p:extLst>
          </p:nvPr>
        </p:nvGraphicFramePr>
        <p:xfrm>
          <a:off x="609600" y="1397000"/>
          <a:ext cx="7696200" cy="4318001"/>
        </p:xfrm>
        <a:graphic>
          <a:graphicData uri="http://schemas.openxmlformats.org/drawingml/2006/table">
            <a:tbl>
              <a:tblPr>
                <a:tableStyleId>{C4B1156A-380E-4F78-BDF5-A606A8083BF9}</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82625">
                <a:tc>
                  <a:txBody>
                    <a:bodyPr/>
                    <a:lstStyle/>
                    <a:p>
                      <a:pPr marL="0" marR="0" lvl="0" indent="0" algn="ctr"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b="1" u="none" strike="noStrike" cap="none" normalizeH="0" baseline="0" dirty="0">
                          <a:ln>
                            <a:noFill/>
                          </a:ln>
                          <a:effectLst/>
                        </a:rPr>
                        <a:t>MOTIONS</a:t>
                      </a:r>
                      <a:endParaRPr kumimoji="0" lang="en-US" sz="2800" b="1" i="0" u="none" strike="noStrike" cap="none" normalizeH="0" baseline="0" dirty="0">
                        <a:ln>
                          <a:noFill/>
                        </a:ln>
                        <a:solidFill>
                          <a:schemeClr val="tx1"/>
                        </a:solidFill>
                        <a:effectLst/>
                        <a:latin typeface="Arial" charset="0"/>
                      </a:endParaRPr>
                    </a:p>
                  </a:txBody>
                  <a:tcPr anchor="ctr" horzOverflow="overflow">
                    <a:solidFill>
                      <a:schemeClr val="bg1">
                        <a:lumMod val="6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b="1" u="none" strike="noStrike" cap="none" normalizeH="0" baseline="0" dirty="0">
                          <a:ln>
                            <a:noFill/>
                          </a:ln>
                          <a:effectLst/>
                        </a:rPr>
                        <a:t>ACTIONS</a:t>
                      </a:r>
                      <a:endParaRPr kumimoji="0" lang="en-US" sz="2800" b="1" i="0" u="none" strike="noStrike" cap="none" normalizeH="0" baseline="0" dirty="0">
                        <a:ln>
                          <a:noFill/>
                        </a:ln>
                        <a:solidFill>
                          <a:schemeClr val="tx1"/>
                        </a:solidFill>
                        <a:effectLst/>
                        <a:latin typeface="Arial" charset="0"/>
                      </a:endParaRPr>
                    </a:p>
                  </a:txBody>
                  <a:tcPr anchor="ctr" horzOverflow="overflow">
                    <a:solidFill>
                      <a:schemeClr val="bg1">
                        <a:lumMod val="65000"/>
                      </a:schemeClr>
                    </a:solidFill>
                  </a:tcPr>
                </a:tc>
                <a:extLst>
                  <a:ext uri="{0D108BD9-81ED-4DB2-BD59-A6C34878D82A}">
                    <a16:rowId xmlns:a16="http://schemas.microsoft.com/office/drawing/2014/main" val="10000"/>
                  </a:ext>
                </a:extLst>
              </a:tr>
              <a:tr h="908050">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Rotating</a:t>
                      </a:r>
                      <a:endParaRPr kumimoji="0" lang="en-US" sz="2800" b="0" i="1"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Cutting</a:t>
                      </a:r>
                      <a:endParaRPr kumimoji="0" lang="en-US" sz="2800" b="0" i="1"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val="10001"/>
                  </a:ext>
                </a:extLst>
              </a:tr>
              <a:tr h="909638">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In-running nip points</a:t>
                      </a:r>
                      <a:endParaRPr kumimoji="0" lang="en-US" sz="2800" b="0" i="1"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Punching</a:t>
                      </a:r>
                      <a:endParaRPr kumimoji="0" lang="en-US" sz="2800" b="0" i="1"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val="10002"/>
                  </a:ext>
                </a:extLst>
              </a:tr>
              <a:tr h="909638">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a:ln>
                            <a:noFill/>
                          </a:ln>
                          <a:effectLst/>
                        </a:rPr>
                        <a:t>Reciprocating</a:t>
                      </a:r>
                      <a:endParaRPr kumimoji="0" lang="en-US" sz="2800" b="0" i="1" u="none" strike="noStrike" cap="none" normalizeH="0" baseline="0">
                        <a:ln>
                          <a:noFill/>
                        </a:ln>
                        <a:solidFill>
                          <a:srgbClr val="000000"/>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Shearing </a:t>
                      </a:r>
                      <a:endParaRPr kumimoji="0" lang="en-US" sz="2800" b="0" i="1"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val="10003"/>
                  </a:ext>
                </a:extLst>
              </a:tr>
              <a:tr h="908050">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Transverse </a:t>
                      </a:r>
                      <a:endParaRPr kumimoji="0" lang="en-US" sz="2800" b="0" i="1"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rPr>
                        <a:t>Bending</a:t>
                      </a:r>
                      <a:endParaRPr kumimoji="0" lang="en-US" sz="2800" b="0" i="1"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301273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1910.243(a)(2)(ii) </a:t>
            </a:r>
            <a:br>
              <a:rPr lang="en-US" altLang="en-US" sz="1800" dirty="0"/>
            </a:br>
            <a:endParaRPr lang="en-US" altLang="en-US" sz="1800" dirty="0"/>
          </a:p>
        </p:txBody>
      </p:sp>
      <p:sp>
        <p:nvSpPr>
          <p:cNvPr id="86019" name="Rectangle 12"/>
          <p:cNvSpPr>
            <a:spLocks noGrp="1" noChangeArrowheads="1"/>
          </p:cNvSpPr>
          <p:nvPr>
            <p:ph idx="1"/>
          </p:nvPr>
        </p:nvSpPr>
        <p:spPr>
          <a:xfrm>
            <a:off x="533400" y="1295400"/>
            <a:ext cx="8153400" cy="5105400"/>
          </a:xfrm>
        </p:spPr>
        <p:txBody>
          <a:bodyPr/>
          <a:lstStyle/>
          <a:p>
            <a:r>
              <a:rPr lang="en-US" altLang="en-US" sz="2400" dirty="0"/>
              <a:t>Electric tools must be equipped with switches that must be equipped with a constant pressure switch, </a:t>
            </a:r>
            <a:r>
              <a:rPr lang="en-US" altLang="en-US" sz="2400" b="1" i="1" dirty="0"/>
              <a:t>or</a:t>
            </a:r>
          </a:p>
          <a:p>
            <a:endParaRPr lang="en-US" altLang="en-US" sz="2400" b="1" i="1" dirty="0"/>
          </a:p>
          <a:p>
            <a:r>
              <a:rPr lang="en-US" altLang="en-US" sz="2400" dirty="0"/>
              <a:t>Turnoff can be accomplished by a single motion of same finger or fingers that turn it</a:t>
            </a:r>
            <a:r>
              <a:rPr lang="en-US" altLang="en-US" sz="2400" b="1" dirty="0"/>
              <a:t> on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3429000"/>
            <a:ext cx="2514600" cy="2514600"/>
          </a:xfrm>
          <a:prstGeom prst="rect">
            <a:avLst/>
          </a:prstGeom>
        </p:spPr>
      </p:pic>
      <p:grpSp>
        <p:nvGrpSpPr>
          <p:cNvPr id="12" name="Group 11"/>
          <p:cNvGrpSpPr/>
          <p:nvPr/>
        </p:nvGrpSpPr>
        <p:grpSpPr>
          <a:xfrm>
            <a:off x="5965448" y="3410376"/>
            <a:ext cx="2283477" cy="2708836"/>
            <a:chOff x="5965448" y="3410376"/>
            <a:chExt cx="2283477" cy="2708836"/>
          </a:xfrm>
        </p:grpSpPr>
        <p:grpSp>
          <p:nvGrpSpPr>
            <p:cNvPr id="9" name="Group 8"/>
            <p:cNvGrpSpPr/>
            <p:nvPr/>
          </p:nvGrpSpPr>
          <p:grpSpPr>
            <a:xfrm>
              <a:off x="5965448" y="3410376"/>
              <a:ext cx="2093589" cy="2533224"/>
              <a:chOff x="5965448" y="3410376"/>
              <a:chExt cx="2093589" cy="2533224"/>
            </a:xfrm>
          </p:grpSpPr>
          <p:pic>
            <p:nvPicPr>
              <p:cNvPr id="4" name="Picture 3"/>
              <p:cNvPicPr>
                <a:picLocks noChangeAspect="1"/>
              </p:cNvPicPr>
              <p:nvPr/>
            </p:nvPicPr>
            <p:blipFill>
              <a:blip r:embed="rId4"/>
              <a:stretch>
                <a:fillRect/>
              </a:stretch>
            </p:blipFill>
            <p:spPr>
              <a:xfrm>
                <a:off x="6019800" y="3429000"/>
                <a:ext cx="2039237" cy="2514600"/>
              </a:xfrm>
              <a:prstGeom prst="rect">
                <a:avLst/>
              </a:prstGeom>
            </p:spPr>
          </p:pic>
          <p:sp>
            <p:nvSpPr>
              <p:cNvPr id="8" name="TextBox 7"/>
              <p:cNvSpPr txBox="1"/>
              <p:nvPr/>
            </p:nvSpPr>
            <p:spPr>
              <a:xfrm>
                <a:off x="5965448" y="3410376"/>
                <a:ext cx="1607235" cy="276999"/>
              </a:xfrm>
              <a:prstGeom prst="rect">
                <a:avLst/>
              </a:prstGeom>
              <a:noFill/>
            </p:spPr>
            <p:txBody>
              <a:bodyPr wrap="none" rtlCol="0">
                <a:spAutoFit/>
              </a:bodyPr>
              <a:lstStyle/>
              <a:p>
                <a:r>
                  <a:rPr lang="en-US" sz="1200" u="none" dirty="0">
                    <a:solidFill>
                      <a:schemeClr val="bg1"/>
                    </a:solidFill>
                  </a:rPr>
                  <a:t>NCDOL Photo Library</a:t>
                </a:r>
              </a:p>
            </p:txBody>
          </p:sp>
        </p:grpSp>
        <p:sp>
          <p:nvSpPr>
            <p:cNvPr id="11" name="Oval 10"/>
            <p:cNvSpPr/>
            <p:nvPr/>
          </p:nvSpPr>
          <p:spPr bwMode="auto">
            <a:xfrm>
              <a:off x="6801125" y="4618401"/>
              <a:ext cx="1447800" cy="1500811"/>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4987327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1910.243(a)(3) </a:t>
            </a:r>
            <a:br>
              <a:rPr lang="en-US" altLang="en-US" sz="1800" dirty="0"/>
            </a:br>
            <a:endParaRPr lang="en-US" altLang="en-US" sz="1800" dirty="0"/>
          </a:p>
        </p:txBody>
      </p:sp>
      <p:sp>
        <p:nvSpPr>
          <p:cNvPr id="87043" name="Rectangle 5"/>
          <p:cNvSpPr>
            <a:spLocks noGrp="1" noChangeArrowheads="1"/>
          </p:cNvSpPr>
          <p:nvPr>
            <p:ph idx="1"/>
          </p:nvPr>
        </p:nvSpPr>
        <p:spPr>
          <a:xfrm>
            <a:off x="509587" y="1219200"/>
            <a:ext cx="7872413" cy="4525963"/>
          </a:xfrm>
        </p:spPr>
        <p:txBody>
          <a:bodyPr/>
          <a:lstStyle/>
          <a:p>
            <a:r>
              <a:rPr lang="en-US" altLang="en-US" dirty="0"/>
              <a:t>Portable belt sanding machines</a:t>
            </a:r>
          </a:p>
          <a:p>
            <a:endParaRPr lang="en-US" altLang="en-US" sz="800" dirty="0"/>
          </a:p>
          <a:p>
            <a:pPr lvl="1"/>
            <a:r>
              <a:rPr lang="en-US" altLang="en-US" dirty="0"/>
              <a:t>Must have guards at nip points where belt runs onto a pulley</a:t>
            </a:r>
          </a:p>
          <a:p>
            <a:endParaRPr lang="en-US" altLang="en-US" sz="800" dirty="0"/>
          </a:p>
          <a:p>
            <a:endParaRPr lang="en-US" altLang="en-US" sz="800" dirty="0"/>
          </a:p>
          <a:p>
            <a:pPr lvl="1"/>
            <a:r>
              <a:rPr lang="en-US" altLang="en-US" dirty="0"/>
              <a:t>Unused portion of the belt must be guarded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9448" y="3352800"/>
            <a:ext cx="4870877" cy="2483690"/>
          </a:xfrm>
          <a:prstGeom prst="rect">
            <a:avLst/>
          </a:prstGeom>
        </p:spPr>
      </p:pic>
    </p:spTree>
    <p:extLst>
      <p:ext uri="{BB962C8B-B14F-4D97-AF65-F5344CB8AC3E}">
        <p14:creationId xmlns:p14="http://schemas.microsoft.com/office/powerpoint/2010/main" val="210799853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1910.243(b)(2) </a:t>
            </a:r>
            <a:br>
              <a:rPr lang="en-US" altLang="en-US" sz="1800" b="0" dirty="0"/>
            </a:br>
            <a:endParaRPr lang="en-US" altLang="en-US" sz="1800" b="0" dirty="0"/>
          </a:p>
        </p:txBody>
      </p:sp>
      <p:sp>
        <p:nvSpPr>
          <p:cNvPr id="88066" name="Rectangle 5"/>
          <p:cNvSpPr>
            <a:spLocks noGrp="1" noChangeArrowheads="1"/>
          </p:cNvSpPr>
          <p:nvPr>
            <p:ph idx="1"/>
          </p:nvPr>
        </p:nvSpPr>
        <p:spPr>
          <a:xfrm>
            <a:off x="533400" y="1265237"/>
            <a:ext cx="7924800" cy="4525963"/>
          </a:xfrm>
        </p:spPr>
        <p:txBody>
          <a:bodyPr/>
          <a:lstStyle/>
          <a:p>
            <a:r>
              <a:rPr lang="en-US" altLang="en-US" dirty="0"/>
              <a:t>Pneumatic powered tools and hose</a:t>
            </a:r>
          </a:p>
          <a:p>
            <a:endParaRPr lang="en-US" altLang="en-US" sz="800" dirty="0"/>
          </a:p>
          <a:p>
            <a:pPr lvl="1"/>
            <a:r>
              <a:rPr lang="en-US" altLang="en-US" dirty="0"/>
              <a:t>Hose and hose connections shall be designed for pressure and service which</a:t>
            </a:r>
            <a:r>
              <a:rPr lang="en-US" altLang="en-US" b="1" dirty="0"/>
              <a:t> </a:t>
            </a:r>
            <a:r>
              <a:rPr lang="en-US" altLang="en-US" dirty="0"/>
              <a:t>they are subjected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7778" y="2946581"/>
            <a:ext cx="3124200" cy="1684078"/>
          </a:xfrm>
          <a:prstGeom prst="rect">
            <a:avLst/>
          </a:prstGeom>
        </p:spPr>
      </p:pic>
      <p:sp>
        <p:nvSpPr>
          <p:cNvPr id="3" name="Oval 2"/>
          <p:cNvSpPr/>
          <p:nvPr/>
        </p:nvSpPr>
        <p:spPr bwMode="auto">
          <a:xfrm>
            <a:off x="5623969" y="3387065"/>
            <a:ext cx="1231726" cy="127992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p:cNvSpPr txBox="1"/>
          <p:nvPr/>
        </p:nvSpPr>
        <p:spPr>
          <a:xfrm>
            <a:off x="5410200" y="5193032"/>
            <a:ext cx="2860720" cy="400110"/>
          </a:xfrm>
          <a:prstGeom prst="rect">
            <a:avLst/>
          </a:prstGeom>
          <a:noFill/>
        </p:spPr>
        <p:txBody>
          <a:bodyPr wrap="none" rtlCol="0">
            <a:spAutoFit/>
          </a:bodyPr>
          <a:lstStyle/>
          <a:p>
            <a:r>
              <a:rPr lang="en-US" sz="2000" u="none" dirty="0">
                <a:latin typeface="+mn-lt"/>
              </a:rPr>
              <a:t>Proper Tool Connection</a:t>
            </a:r>
          </a:p>
        </p:txBody>
      </p:sp>
      <p:sp>
        <p:nvSpPr>
          <p:cNvPr id="6" name="TextBox 5"/>
          <p:cNvSpPr txBox="1"/>
          <p:nvPr/>
        </p:nvSpPr>
        <p:spPr>
          <a:xfrm>
            <a:off x="858446" y="5193032"/>
            <a:ext cx="3248005" cy="400110"/>
          </a:xfrm>
          <a:prstGeom prst="rect">
            <a:avLst/>
          </a:prstGeom>
          <a:noFill/>
        </p:spPr>
        <p:txBody>
          <a:bodyPr wrap="none" rtlCol="0">
            <a:spAutoFit/>
          </a:bodyPr>
          <a:lstStyle/>
          <a:p>
            <a:r>
              <a:rPr lang="en-US" sz="2000" u="none" dirty="0">
                <a:latin typeface="+mn-lt"/>
              </a:rPr>
              <a:t>Improper Hose Connection</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276" y="3070129"/>
            <a:ext cx="4258632" cy="1567413"/>
          </a:xfrm>
          <a:prstGeom prst="rect">
            <a:avLst/>
          </a:prstGeom>
        </p:spPr>
      </p:pic>
      <p:sp>
        <p:nvSpPr>
          <p:cNvPr id="10" name="Oval 9"/>
          <p:cNvSpPr/>
          <p:nvPr/>
        </p:nvSpPr>
        <p:spPr bwMode="auto">
          <a:xfrm>
            <a:off x="1981200" y="3395720"/>
            <a:ext cx="1231726" cy="127992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225263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1910.243(c)(3) </a:t>
            </a:r>
            <a:br>
              <a:rPr lang="en-US" altLang="en-US" sz="1800" b="0" dirty="0"/>
            </a:br>
            <a:endParaRPr lang="en-US" altLang="en-US" sz="1800" b="0" dirty="0"/>
          </a:p>
        </p:txBody>
      </p:sp>
      <p:sp>
        <p:nvSpPr>
          <p:cNvPr id="89090" name="Rectangle 5"/>
          <p:cNvSpPr>
            <a:spLocks noGrp="1" noChangeArrowheads="1"/>
          </p:cNvSpPr>
          <p:nvPr>
            <p:ph idx="1"/>
          </p:nvPr>
        </p:nvSpPr>
        <p:spPr>
          <a:xfrm>
            <a:off x="533400" y="1219200"/>
            <a:ext cx="7848600" cy="4525963"/>
          </a:xfrm>
        </p:spPr>
        <p:txBody>
          <a:bodyPr/>
          <a:lstStyle/>
          <a:p>
            <a:r>
              <a:rPr lang="en-US" altLang="en-US" dirty="0"/>
              <a:t>Vertical portable grinders</a:t>
            </a:r>
          </a:p>
          <a:p>
            <a:endParaRPr lang="en-US" altLang="en-US" sz="800" dirty="0"/>
          </a:p>
          <a:p>
            <a:pPr lvl="1"/>
            <a:r>
              <a:rPr lang="en-US" altLang="en-US" dirty="0"/>
              <a:t>Must have safety guard on tool with a maximum exposure angle of 180 degrees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9800" y="3106611"/>
            <a:ext cx="4978400" cy="2638552"/>
          </a:xfrm>
          <a:prstGeom prst="rect">
            <a:avLst/>
          </a:prstGeom>
        </p:spPr>
      </p:pic>
    </p:spTree>
    <p:extLst>
      <p:ext uri="{BB962C8B-B14F-4D97-AF65-F5344CB8AC3E}">
        <p14:creationId xmlns:p14="http://schemas.microsoft.com/office/powerpoint/2010/main" val="373789805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bwMode="auto">
          <a:xfrm>
            <a:off x="533400" y="457200"/>
            <a:ext cx="8382000" cy="823913"/>
          </a:xfrm>
        </p:spPr>
        <p:txBody>
          <a:bodyPr/>
          <a:lstStyle/>
          <a:p>
            <a:r>
              <a:rPr lang="en-US" altLang="en-US" dirty="0"/>
              <a:t>Portable Powered Tools          </a:t>
            </a:r>
            <a:r>
              <a:rPr lang="en-US" altLang="en-US" sz="1800" b="0" dirty="0">
                <a:solidFill>
                  <a:schemeClr val="tx1"/>
                </a:solidFill>
              </a:rPr>
              <a:t>1910.243(c)(3) </a:t>
            </a:r>
            <a:br>
              <a:rPr lang="en-US" altLang="en-US" sz="1800" dirty="0"/>
            </a:br>
            <a:endParaRPr lang="en-US" altLang="en-US" sz="1800" dirty="0"/>
          </a:p>
        </p:txBody>
      </p:sp>
      <p:sp>
        <p:nvSpPr>
          <p:cNvPr id="90116" name="Rectangle 8"/>
          <p:cNvSpPr>
            <a:spLocks noGrp="1" noChangeArrowheads="1"/>
          </p:cNvSpPr>
          <p:nvPr>
            <p:ph type="body" sz="half" idx="1"/>
          </p:nvPr>
        </p:nvSpPr>
        <p:spPr>
          <a:xfrm>
            <a:off x="533400" y="1219201"/>
            <a:ext cx="7848600" cy="1828800"/>
          </a:xfrm>
        </p:spPr>
        <p:txBody>
          <a:bodyPr/>
          <a:lstStyle/>
          <a:p>
            <a:pPr marL="344488" indent="-344488"/>
            <a:r>
              <a:rPr lang="en-US" altLang="en-US" dirty="0"/>
              <a:t>Corrective action</a:t>
            </a:r>
          </a:p>
          <a:p>
            <a:pPr marL="744538" lvl="1"/>
            <a:endParaRPr lang="en-US" altLang="en-US" sz="800" dirty="0"/>
          </a:p>
          <a:p>
            <a:pPr marL="744538" lvl="1"/>
            <a:r>
              <a:rPr lang="en-US" altLang="en-US" dirty="0"/>
              <a:t>Install proper type of guard</a:t>
            </a:r>
          </a:p>
          <a:p>
            <a:pPr lvl="2"/>
            <a:endParaRPr lang="en-US" altLang="en-US" sz="800" i="0" dirty="0"/>
          </a:p>
          <a:p>
            <a:pPr lvl="2"/>
            <a:r>
              <a:rPr lang="en-US" altLang="en-US" i="0" dirty="0"/>
              <a:t>Guard must be located so as to be between the operator and the wheel during use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1762" y="3124200"/>
            <a:ext cx="4866250" cy="2774616"/>
          </a:xfrm>
          <a:prstGeom prst="rect">
            <a:avLst/>
          </a:prstGeom>
        </p:spPr>
      </p:pic>
    </p:spTree>
    <p:extLst>
      <p:ext uri="{BB962C8B-B14F-4D97-AF65-F5344CB8AC3E}">
        <p14:creationId xmlns:p14="http://schemas.microsoft.com/office/powerpoint/2010/main" val="245188153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Summary</a:t>
            </a:r>
          </a:p>
        </p:txBody>
      </p:sp>
      <p:sp>
        <p:nvSpPr>
          <p:cNvPr id="91139" name="Rectangle 3"/>
          <p:cNvSpPr>
            <a:spLocks noGrp="1" noChangeArrowheads="1"/>
          </p:cNvSpPr>
          <p:nvPr>
            <p:ph type="body" sz="half" idx="1"/>
          </p:nvPr>
        </p:nvSpPr>
        <p:spPr>
          <a:xfrm>
            <a:off x="561975" y="1219200"/>
            <a:ext cx="7972426" cy="4525963"/>
          </a:xfrm>
        </p:spPr>
        <p:txBody>
          <a:bodyPr/>
          <a:lstStyle/>
          <a:p>
            <a:pPr marL="0" indent="0">
              <a:lnSpc>
                <a:spcPct val="90000"/>
              </a:lnSpc>
              <a:buFont typeface="Wingdings" panose="05000000000000000000" pitchFamily="2" charset="2"/>
              <a:buNone/>
            </a:pPr>
            <a:r>
              <a:rPr lang="en-US" altLang="en-US" sz="800" dirty="0">
                <a:latin typeface="+mj-lt"/>
              </a:rPr>
              <a:t> </a:t>
            </a:r>
          </a:p>
          <a:p>
            <a:r>
              <a:rPr lang="en-US" altLang="en-US" dirty="0">
                <a:latin typeface="+mj-lt"/>
              </a:rPr>
              <a:t>  </a:t>
            </a:r>
            <a:r>
              <a:rPr lang="en-US" dirty="0"/>
              <a:t>In this course, we covered:</a:t>
            </a:r>
          </a:p>
          <a:p>
            <a:pPr marL="0" indent="0">
              <a:lnSpc>
                <a:spcPct val="120000"/>
              </a:lnSpc>
              <a:buNone/>
            </a:pPr>
            <a:endParaRPr lang="en-US" altLang="en-US" sz="2400" dirty="0"/>
          </a:p>
          <a:p>
            <a:pPr marL="347663" lvl="1" indent="0">
              <a:lnSpc>
                <a:spcPct val="120000"/>
              </a:lnSpc>
            </a:pPr>
            <a:r>
              <a:rPr lang="en-US" altLang="en-US" dirty="0">
                <a:latin typeface="+mj-lt"/>
              </a:rPr>
              <a:t>  Machine guarding hazards</a:t>
            </a:r>
          </a:p>
          <a:p>
            <a:pPr marL="347663" lvl="1" indent="0">
              <a:lnSpc>
                <a:spcPct val="120000"/>
              </a:lnSpc>
              <a:buFont typeface="Wingdings" panose="05000000000000000000" pitchFamily="2" charset="2"/>
              <a:buNone/>
            </a:pPr>
            <a:endParaRPr lang="en-US" altLang="en-US" dirty="0">
              <a:latin typeface="+mj-lt"/>
            </a:endParaRPr>
          </a:p>
          <a:p>
            <a:pPr marL="347663" lvl="1" indent="0">
              <a:lnSpc>
                <a:spcPct val="120000"/>
              </a:lnSpc>
            </a:pPr>
            <a:r>
              <a:rPr lang="en-US" altLang="en-US" dirty="0">
                <a:latin typeface="+mj-lt"/>
              </a:rPr>
              <a:t>  Machine guarding abatement methods</a:t>
            </a:r>
          </a:p>
          <a:p>
            <a:pPr marL="347663" lvl="1" indent="0">
              <a:lnSpc>
                <a:spcPct val="120000"/>
              </a:lnSpc>
            </a:pPr>
            <a:endParaRPr lang="en-US" altLang="en-US" dirty="0">
              <a:latin typeface="+mj-lt"/>
            </a:endParaRPr>
          </a:p>
          <a:p>
            <a:pPr marL="347663" lvl="1" indent="0">
              <a:lnSpc>
                <a:spcPct val="120000"/>
              </a:lnSpc>
            </a:pPr>
            <a:r>
              <a:rPr lang="en-US" altLang="en-US" dirty="0">
                <a:latin typeface="+mj-lt"/>
              </a:rPr>
              <a:t>  Machine guarding standards</a:t>
            </a:r>
          </a:p>
          <a:p>
            <a:pPr marL="0" indent="0">
              <a:lnSpc>
                <a:spcPct val="120000"/>
              </a:lnSpc>
            </a:pPr>
            <a:endParaRPr lang="en-US" altLang="en-US" sz="2400" dirty="0"/>
          </a:p>
          <a:p>
            <a:pPr marL="0" indent="0">
              <a:lnSpc>
                <a:spcPct val="120000"/>
              </a:lnSpc>
            </a:pPr>
            <a:endParaRPr lang="en-US" altLang="en-US" sz="2400" dirty="0"/>
          </a:p>
        </p:txBody>
      </p:sp>
    </p:spTree>
    <p:extLst>
      <p:ext uri="{BB962C8B-B14F-4D97-AF65-F5344CB8AC3E}">
        <p14:creationId xmlns:p14="http://schemas.microsoft.com/office/powerpoint/2010/main" val="181347566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6"/>
            <a:ext cx="6705600" cy="38020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title"/>
          </p:nvPr>
        </p:nvSpPr>
        <p:spPr>
          <a:xfrm>
            <a:off x="609600" y="457200"/>
            <a:ext cx="7924800" cy="549275"/>
          </a:xfrm>
        </p:spPr>
        <p:txBody>
          <a:bodyPr/>
          <a:lstStyle/>
          <a:p>
            <a:r>
              <a:rPr lang="en-US" altLang="en-US" dirty="0"/>
              <a:t>Methods of Guarding</a:t>
            </a:r>
          </a:p>
        </p:txBody>
      </p:sp>
      <p:sp>
        <p:nvSpPr>
          <p:cNvPr id="17411" name="Rectangle 4"/>
          <p:cNvSpPr>
            <a:spLocks noGrp="1" noChangeArrowheads="1"/>
          </p:cNvSpPr>
          <p:nvPr>
            <p:ph type="body" sz="half" idx="1"/>
          </p:nvPr>
        </p:nvSpPr>
        <p:spPr>
          <a:xfrm>
            <a:off x="533400" y="1219200"/>
            <a:ext cx="4038600" cy="4525963"/>
          </a:xfrm>
        </p:spPr>
        <p:txBody>
          <a:bodyPr/>
          <a:lstStyle/>
          <a:p>
            <a:pPr marL="344488" indent="-344488">
              <a:lnSpc>
                <a:spcPct val="130000"/>
              </a:lnSpc>
            </a:pPr>
            <a:r>
              <a:rPr lang="en-US" altLang="en-US" dirty="0"/>
              <a:t>Guards</a:t>
            </a:r>
          </a:p>
          <a:p>
            <a:pPr marL="344488" indent="-344488">
              <a:lnSpc>
                <a:spcPct val="130000"/>
              </a:lnSpc>
            </a:pPr>
            <a:endParaRPr lang="en-US" altLang="en-US" sz="2000" dirty="0"/>
          </a:p>
          <a:p>
            <a:pPr marL="344488" indent="-344488">
              <a:lnSpc>
                <a:spcPct val="130000"/>
              </a:lnSpc>
            </a:pPr>
            <a:r>
              <a:rPr lang="en-US" altLang="en-US" dirty="0"/>
              <a:t>Devices</a:t>
            </a:r>
          </a:p>
          <a:p>
            <a:pPr marL="344488" indent="-344488">
              <a:lnSpc>
                <a:spcPct val="130000"/>
              </a:lnSpc>
            </a:pPr>
            <a:endParaRPr lang="en-US" altLang="en-US" sz="2000" dirty="0"/>
          </a:p>
          <a:p>
            <a:pPr marL="344488" indent="-344488">
              <a:lnSpc>
                <a:spcPct val="130000"/>
              </a:lnSpc>
            </a:pPr>
            <a:r>
              <a:rPr lang="en-US" altLang="en-US" dirty="0"/>
              <a:t>Location/distance</a:t>
            </a:r>
          </a:p>
          <a:p>
            <a:pPr marL="344488" indent="-344488">
              <a:lnSpc>
                <a:spcPct val="130000"/>
              </a:lnSpc>
            </a:pPr>
            <a:endParaRPr lang="en-US" altLang="en-US" sz="2000" dirty="0"/>
          </a:p>
          <a:p>
            <a:pPr marL="344488" indent="-344488">
              <a:lnSpc>
                <a:spcPct val="130000"/>
              </a:lnSpc>
            </a:pPr>
            <a:r>
              <a:rPr lang="en-US" altLang="en-US" dirty="0"/>
              <a:t>Feed mechanisms</a:t>
            </a:r>
          </a:p>
          <a:p>
            <a:pPr marL="344488" indent="-344488">
              <a:lnSpc>
                <a:spcPct val="130000"/>
              </a:lnSpc>
            </a:pPr>
            <a:endParaRPr lang="en-US" altLang="en-US" sz="2000" dirty="0"/>
          </a:p>
          <a:p>
            <a:pPr marL="344488" indent="-344488">
              <a:lnSpc>
                <a:spcPct val="130000"/>
              </a:lnSpc>
            </a:pPr>
            <a:r>
              <a:rPr lang="en-US" altLang="en-US" dirty="0"/>
              <a:t>Miscellaneous aids</a:t>
            </a:r>
          </a:p>
        </p:txBody>
      </p:sp>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2479570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ltLang="en-US"/>
              <a:t>Machine Guards</a:t>
            </a:r>
          </a:p>
        </p:txBody>
      </p:sp>
      <p:sp>
        <p:nvSpPr>
          <p:cNvPr id="18434" name="Rectangle 4"/>
          <p:cNvSpPr>
            <a:spLocks noGrp="1" noChangeArrowheads="1"/>
          </p:cNvSpPr>
          <p:nvPr>
            <p:ph idx="1"/>
          </p:nvPr>
        </p:nvSpPr>
        <p:spPr>
          <a:xfrm>
            <a:off x="533400" y="1219200"/>
            <a:ext cx="8077200" cy="4525963"/>
          </a:xfrm>
        </p:spPr>
        <p:txBody>
          <a:bodyPr/>
          <a:lstStyle/>
          <a:p>
            <a:pPr>
              <a:lnSpc>
                <a:spcPct val="120000"/>
              </a:lnSpc>
            </a:pPr>
            <a:r>
              <a:rPr lang="en-US" altLang="en-US" dirty="0"/>
              <a:t>Guards are barriers that prevent access to danger areas</a:t>
            </a:r>
          </a:p>
          <a:p>
            <a:pPr>
              <a:lnSpc>
                <a:spcPct val="120000"/>
              </a:lnSpc>
            </a:pPr>
            <a:endParaRPr lang="en-US" altLang="en-US" sz="1200" dirty="0"/>
          </a:p>
          <a:p>
            <a:pPr lvl="1">
              <a:lnSpc>
                <a:spcPct val="120000"/>
              </a:lnSpc>
            </a:pPr>
            <a:r>
              <a:rPr lang="en-US" altLang="en-US" dirty="0"/>
              <a:t>Fixed guards</a:t>
            </a:r>
          </a:p>
          <a:p>
            <a:pPr lvl="1">
              <a:lnSpc>
                <a:spcPct val="120000"/>
              </a:lnSpc>
            </a:pPr>
            <a:endParaRPr lang="en-US" altLang="en-US" sz="800" dirty="0"/>
          </a:p>
          <a:p>
            <a:pPr lvl="1">
              <a:lnSpc>
                <a:spcPct val="120000"/>
              </a:lnSpc>
            </a:pPr>
            <a:r>
              <a:rPr lang="en-US" altLang="en-US" dirty="0"/>
              <a:t>Interlocks</a:t>
            </a:r>
          </a:p>
          <a:p>
            <a:pPr lvl="1">
              <a:lnSpc>
                <a:spcPct val="120000"/>
              </a:lnSpc>
            </a:pPr>
            <a:endParaRPr lang="en-US" altLang="en-US" sz="800" dirty="0"/>
          </a:p>
          <a:p>
            <a:pPr lvl="1">
              <a:lnSpc>
                <a:spcPct val="120000"/>
              </a:lnSpc>
            </a:pPr>
            <a:r>
              <a:rPr lang="en-US" altLang="en-US" dirty="0"/>
              <a:t>Adjustable</a:t>
            </a:r>
          </a:p>
          <a:p>
            <a:pPr lvl="1">
              <a:lnSpc>
                <a:spcPct val="120000"/>
              </a:lnSpc>
            </a:pPr>
            <a:endParaRPr lang="en-US" altLang="en-US" sz="800" dirty="0"/>
          </a:p>
          <a:p>
            <a:pPr lvl="1">
              <a:lnSpc>
                <a:spcPct val="120000"/>
              </a:lnSpc>
            </a:pPr>
            <a:r>
              <a:rPr lang="en-US" altLang="en-US" dirty="0"/>
              <a:t>Self-adjusting</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0547" y="2698215"/>
            <a:ext cx="4815253" cy="3016785"/>
          </a:xfrm>
          <a:prstGeom prst="rect">
            <a:avLst/>
          </a:prstGeom>
        </p:spPr>
      </p:pic>
    </p:spTree>
    <p:extLst>
      <p:ext uri="{BB962C8B-B14F-4D97-AF65-F5344CB8AC3E}">
        <p14:creationId xmlns:p14="http://schemas.microsoft.com/office/powerpoint/2010/main" val="32567849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38694" y="1909689"/>
            <a:ext cx="3675888" cy="2765486"/>
          </a:xfrm>
          <a:prstGeom prst="rect">
            <a:avLst/>
          </a:prstGeom>
        </p:spPr>
      </p:pic>
      <p:sp>
        <p:nvSpPr>
          <p:cNvPr id="24582" name="Rectangle 8"/>
          <p:cNvSpPr>
            <a:spLocks noGrp="1" noChangeArrowheads="1"/>
          </p:cNvSpPr>
          <p:nvPr>
            <p:ph type="title"/>
          </p:nvPr>
        </p:nvSpPr>
        <p:spPr>
          <a:xfrm>
            <a:off x="609599" y="457200"/>
            <a:ext cx="8077201"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24579" name="Rectangle 4"/>
          <p:cNvSpPr>
            <a:spLocks noGrp="1" noChangeArrowheads="1"/>
          </p:cNvSpPr>
          <p:nvPr>
            <p:ph idx="1"/>
          </p:nvPr>
        </p:nvSpPr>
        <p:spPr>
          <a:xfrm>
            <a:off x="533399" y="1219200"/>
            <a:ext cx="4305295" cy="4525963"/>
          </a:xfrm>
        </p:spPr>
        <p:txBody>
          <a:bodyPr/>
          <a:lstStyle/>
          <a:p>
            <a:r>
              <a:rPr lang="en-US" altLang="en-US" dirty="0"/>
              <a:t>Guarding provided to protect employees from hazards created by:</a:t>
            </a:r>
          </a:p>
          <a:p>
            <a:endParaRPr lang="en-US" altLang="en-US" sz="1200" dirty="0"/>
          </a:p>
          <a:p>
            <a:pPr lvl="1"/>
            <a:r>
              <a:rPr lang="en-US" altLang="en-US" dirty="0"/>
              <a:t>Point of operation</a:t>
            </a:r>
          </a:p>
          <a:p>
            <a:pPr lvl="1"/>
            <a:endParaRPr lang="en-US" altLang="en-US" sz="800" dirty="0"/>
          </a:p>
          <a:p>
            <a:pPr lvl="1"/>
            <a:r>
              <a:rPr lang="en-US" altLang="en-US" dirty="0"/>
              <a:t>Ingoing nip points</a:t>
            </a:r>
          </a:p>
          <a:p>
            <a:pPr lvl="1"/>
            <a:endParaRPr lang="en-US" altLang="en-US" sz="800" dirty="0"/>
          </a:p>
          <a:p>
            <a:pPr lvl="1"/>
            <a:r>
              <a:rPr lang="en-US" altLang="en-US" dirty="0"/>
              <a:t>Rotating parts</a:t>
            </a:r>
          </a:p>
          <a:p>
            <a:pPr lvl="1"/>
            <a:endParaRPr lang="en-US" altLang="en-US" sz="800" dirty="0"/>
          </a:p>
          <a:p>
            <a:pPr lvl="1"/>
            <a:r>
              <a:rPr lang="en-US" altLang="en-US" dirty="0"/>
              <a:t>Flying chips and sparks</a:t>
            </a:r>
          </a:p>
        </p:txBody>
      </p:sp>
    </p:spTree>
    <p:extLst>
      <p:ext uri="{BB962C8B-B14F-4D97-AF65-F5344CB8AC3E}">
        <p14:creationId xmlns:p14="http://schemas.microsoft.com/office/powerpoint/2010/main" val="3387771205"/>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31025</TotalTime>
  <Pages>1</Pages>
  <Words>2399</Words>
  <Application>Microsoft Office PowerPoint</Application>
  <PresentationFormat>Letter Paper (8.5x11 in)</PresentationFormat>
  <Paragraphs>541</Paragraphs>
  <Slides>66</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Symbol</vt:lpstr>
      <vt:lpstr>Times New Roman</vt:lpstr>
      <vt:lpstr>Wingdings</vt:lpstr>
      <vt:lpstr>NCDOL  Standard</vt:lpstr>
      <vt:lpstr>Machinery and Machine Guarding</vt:lpstr>
      <vt:lpstr>Objectives</vt:lpstr>
      <vt:lpstr>Machinery and Machine Guarding</vt:lpstr>
      <vt:lpstr>Hand and Portable Powered Tools</vt:lpstr>
      <vt:lpstr>PowerPoint Presentation</vt:lpstr>
      <vt:lpstr>Mechanical Hazards </vt:lpstr>
      <vt:lpstr>Methods of Guarding</vt:lpstr>
      <vt:lpstr>Machine Guards</vt:lpstr>
      <vt:lpstr>Machine Guarding                   1910.212(a)(1) </vt:lpstr>
      <vt:lpstr>Machine Guarding                   1910.212(a)(1) </vt:lpstr>
      <vt:lpstr>Machine Guarding                   1910.212(a)(1) </vt:lpstr>
      <vt:lpstr>Safeguarding Devices</vt:lpstr>
      <vt:lpstr>Machine Guarding                   1910.212(a)(1) </vt:lpstr>
      <vt:lpstr>Machine Guarding                   1910.212(a)(1) </vt:lpstr>
      <vt:lpstr>Machine Guarding                   1910.212(a)(1) </vt:lpstr>
      <vt:lpstr>Machine Guarding                   1910.212(a)(1) </vt:lpstr>
      <vt:lpstr>Location/Distance</vt:lpstr>
      <vt:lpstr>Feed Mechanisms</vt:lpstr>
      <vt:lpstr>Miscellaneous Aids</vt:lpstr>
      <vt:lpstr>Safeguard Requirements</vt:lpstr>
      <vt:lpstr>General Requirements          1910.212(a)(2) </vt:lpstr>
      <vt:lpstr>General Requirements          1910.212(a)(3) </vt:lpstr>
      <vt:lpstr>General Requirements          1910.212(a)(5) </vt:lpstr>
      <vt:lpstr>Fan Blades Not Properly Guarded</vt:lpstr>
      <vt:lpstr>General Requirements            1910.212(b) </vt:lpstr>
      <vt:lpstr>Woodworking Machinery        1910.213(b)(1) </vt:lpstr>
      <vt:lpstr>Woodworking Machinery        1910.213(b)(3) </vt:lpstr>
      <vt:lpstr>Woodworking Machinery   1910.213(c)(1)-(c)(3) </vt:lpstr>
      <vt:lpstr>Woodworking Machinery        1910.213(c)(1) </vt:lpstr>
      <vt:lpstr>Woodworking Machinery        1910.213(h)(1) </vt:lpstr>
      <vt:lpstr>Woodworking Machinery        1910.213(h)(1) </vt:lpstr>
      <vt:lpstr>Woodworking Machinery        1910.213(h)(1) </vt:lpstr>
      <vt:lpstr>Woodworking Machinery   1910.213(h)(2)–(h)(5)</vt:lpstr>
      <vt:lpstr>Woodworking Machinery         1910.213(i)(1) </vt:lpstr>
      <vt:lpstr>Woodworking Machinery    1910.213(j)(3)-(j)(4) </vt:lpstr>
      <vt:lpstr>Woodworking Machinery        1910.213(p)(3) </vt:lpstr>
      <vt:lpstr>Woodworking Machinery        1910.213(p)(4) </vt:lpstr>
      <vt:lpstr>Abrasive Wheel Machinery     1910.215(a)(4) </vt:lpstr>
      <vt:lpstr>Abrasive Wheel Machinery     1910.215(a)(4) </vt:lpstr>
      <vt:lpstr>Abrasive Wheel Machinery     1910.215(b)(9) </vt:lpstr>
      <vt:lpstr>Abrasive Wheel Machinery     1910.215(b)(9) </vt:lpstr>
      <vt:lpstr>Abrasive Wheel Machinery     1910.215(b)(3) </vt:lpstr>
      <vt:lpstr>Abrasive Wheel Machinery     1910.215(d)(1) </vt:lpstr>
      <vt:lpstr>Mechanical Power Presses   1910.217(b)(4)(i) </vt:lpstr>
      <vt:lpstr>Mechanical Power Presses</vt:lpstr>
      <vt:lpstr>Mechanical Power Presses  1910.217(c)(3)(iv) </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Portable Powered Tools        1910.243(a)(1)(i)  </vt:lpstr>
      <vt:lpstr>Portable Powered Tools        1910.243(a)(1)(i)  </vt:lpstr>
      <vt:lpstr>Portable Powered Tools        1910.243(a)(2)(i)  </vt:lpstr>
      <vt:lpstr>Portable Powered Tools       1910.243(a)(2)(ii)  </vt:lpstr>
      <vt:lpstr>Portable Powered Tools          1910.243(a)(3)  </vt:lpstr>
      <vt:lpstr>Portable Powered Tools          1910.243(b)(2)  </vt:lpstr>
      <vt:lpstr>Portable Powered Tools          1910.243(c)(3)  </vt:lpstr>
      <vt:lpstr>Portable Powered Tools          1910.243(c)(3)  </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andy.sterlen@labor.nc.gov</dc:creator>
  <cp:keywords>Review by Standards Supervisor:2-24-2010</cp:keywords>
  <dc:description>WLagoe reviewed: 032010</dc:description>
  <cp:lastModifiedBy>Garcia, Elma</cp:lastModifiedBy>
  <cp:revision>2975</cp:revision>
  <cp:lastPrinted>2016-07-26T18:54:17Z</cp:lastPrinted>
  <dcterms:created xsi:type="dcterms:W3CDTF">2001-05-15T12:53:32Z</dcterms:created>
  <dcterms:modified xsi:type="dcterms:W3CDTF">2025-02-05T15:07:23Z</dcterms:modified>
  <cp:category>Format Review by Andy on 12-30-08</cp:category>
</cp:coreProperties>
</file>