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43" r:id="rId2"/>
    <p:sldId id="401" r:id="rId3"/>
    <p:sldId id="402" r:id="rId4"/>
    <p:sldId id="403" r:id="rId5"/>
    <p:sldId id="404" r:id="rId6"/>
    <p:sldId id="592" r:id="rId7"/>
    <p:sldId id="449" r:id="rId8"/>
    <p:sldId id="450" r:id="rId9"/>
    <p:sldId id="406" r:id="rId10"/>
    <p:sldId id="407" r:id="rId11"/>
    <p:sldId id="588" r:id="rId12"/>
    <p:sldId id="408" r:id="rId13"/>
    <p:sldId id="445" r:id="rId14"/>
    <p:sldId id="419" r:id="rId15"/>
    <p:sldId id="420" r:id="rId16"/>
    <p:sldId id="421" r:id="rId17"/>
    <p:sldId id="422" r:id="rId18"/>
    <p:sldId id="423" r:id="rId19"/>
    <p:sldId id="424" r:id="rId20"/>
    <p:sldId id="425" r:id="rId21"/>
    <p:sldId id="426" r:id="rId22"/>
    <p:sldId id="427" r:id="rId23"/>
    <p:sldId id="428" r:id="rId24"/>
    <p:sldId id="446" r:id="rId25"/>
    <p:sldId id="430" r:id="rId26"/>
    <p:sldId id="591" r:id="rId27"/>
    <p:sldId id="431" r:id="rId28"/>
    <p:sldId id="599" r:id="rId29"/>
    <p:sldId id="593" r:id="rId30"/>
    <p:sldId id="432" r:id="rId31"/>
    <p:sldId id="433" r:id="rId32"/>
    <p:sldId id="601" r:id="rId33"/>
    <p:sldId id="605" r:id="rId34"/>
    <p:sldId id="609" r:id="rId35"/>
    <p:sldId id="602" r:id="rId36"/>
    <p:sldId id="603" r:id="rId37"/>
    <p:sldId id="612" r:id="rId38"/>
    <p:sldId id="613" r:id="rId39"/>
    <p:sldId id="607" r:id="rId40"/>
    <p:sldId id="606" r:id="rId41"/>
    <p:sldId id="610" r:id="rId42"/>
    <p:sldId id="608" r:id="rId43"/>
    <p:sldId id="447" r:id="rId44"/>
    <p:sldId id="596" r:id="rId45"/>
    <p:sldId id="597" r:id="rId46"/>
    <p:sldId id="435" r:id="rId47"/>
    <p:sldId id="438" r:id="rId48"/>
    <p:sldId id="436" r:id="rId49"/>
    <p:sldId id="600" r:id="rId50"/>
    <p:sldId id="437" r:id="rId51"/>
    <p:sldId id="455" r:id="rId52"/>
    <p:sldId id="456" r:id="rId53"/>
    <p:sldId id="453" r:id="rId54"/>
    <p:sldId id="454" r:id="rId55"/>
    <p:sldId id="440" r:id="rId56"/>
    <p:sldId id="441" r:id="rId57"/>
    <p:sldId id="40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81C47-3FD4-4B2F-A43F-380C3A283AEE}" v="1" dt="2025-06-19T17:29:3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84" d="100"/>
          <a:sy n="84" d="100"/>
        </p:scale>
        <p:origin x="1200" y="7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3/31/2026</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3/31/2026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D324733-BC0A-41B3-895A-8D9374F05B2C}"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ln/>
        </p:spPr>
        <p:txBody>
          <a:bodyPr/>
          <a:lstStyle/>
          <a:p>
            <a:pPr eaLnBrk="1" hangingPunct="1">
              <a:defRPr/>
            </a:pPr>
            <a:r>
              <a:rPr lang="en-US" b="1" dirty="0">
                <a:solidFill>
                  <a:srgbClr val="012447"/>
                </a:solidFill>
                <a:effectLst>
                  <a:outerShdw blurRad="38100" dist="38100" dir="2700000" algn="tl">
                    <a:srgbClr val="000000">
                      <a:alpha val="43137"/>
                    </a:srgbClr>
                  </a:outerShdw>
                </a:effectLst>
                <a:latin typeface="Avenir Next LT Pro Demi" panose="020B0704020202020204" pitchFamily="34" charset="0"/>
              </a:rPr>
              <a:t>Revised 6/16/25</a:t>
            </a:r>
            <a:endParaRPr lang="en-US" b="1" dirty="0">
              <a:solidFill>
                <a:srgbClr val="012447"/>
              </a:solidFill>
              <a:latin typeface="Avenir Next LT Pro Demi" panose="020B0704020202020204" pitchFamily="34" charset="0"/>
            </a:endParaRPr>
          </a:p>
          <a:p>
            <a:pPr>
              <a:defRPr/>
            </a:pPr>
            <a:endParaRPr lang="en-US" dirty="0">
              <a:solidFill>
                <a:srgbClr val="012447"/>
              </a:solidFill>
              <a:latin typeface="Avenir Next LT Pro Demi" panose="020B0704020202020204" pitchFamily="34" charset="0"/>
            </a:endParaRPr>
          </a:p>
          <a:p>
            <a:pPr>
              <a:defRPr/>
            </a:pPr>
            <a:r>
              <a:rPr lang="en-US" dirty="0">
                <a:solidFill>
                  <a:srgbClr val="012447"/>
                </a:solidFill>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a:defRPr/>
            </a:pPr>
            <a:endParaRPr lang="en-US" dirty="0">
              <a:solidFill>
                <a:srgbClr val="012447"/>
              </a:solidFill>
              <a:latin typeface="Avenir Next LT Pro Demi" panose="020B0704020202020204" pitchFamily="34" charset="0"/>
            </a:endParaRPr>
          </a:p>
          <a:p>
            <a:pPr>
              <a:defRPr/>
            </a:pPr>
            <a:r>
              <a:rPr lang="en-US" dirty="0">
                <a:solidFill>
                  <a:srgbClr val="012447"/>
                </a:solidFill>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a:defRPr/>
            </a:pPr>
            <a:endParaRPr lang="en-US" dirty="0">
              <a:solidFill>
                <a:srgbClr val="012447"/>
              </a:solidFill>
              <a:latin typeface="Avenir Next LT Pro Demi" panose="020B0704020202020204" pitchFamily="34" charset="0"/>
            </a:endParaRPr>
          </a:p>
          <a:p>
            <a:pPr>
              <a:defRPr/>
            </a:pPr>
            <a:r>
              <a:rPr lang="en-US" dirty="0">
                <a:solidFill>
                  <a:srgbClr val="012447"/>
                </a:solidFill>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b="1" dirty="0">
              <a:solidFill>
                <a:srgbClr val="012447"/>
              </a:solidFill>
              <a:latin typeface="Avenir Next LT Pro Demi" panose="020B0704020202020204" pitchFamily="34" charset="0"/>
            </a:endParaRPr>
          </a:p>
          <a:p>
            <a:r>
              <a:rPr lang="en-US" b="1" dirty="0">
                <a:solidFill>
                  <a:srgbClr val="012447"/>
                </a:solidFill>
                <a:latin typeface="Avenir Next LT Pro Demi" panose="020B0704020202020204" pitchFamily="34" charset="0"/>
              </a:rPr>
              <a:t>NCDOL Reference: </a:t>
            </a:r>
            <a:endParaRPr lang="en-US" dirty="0">
              <a:solidFill>
                <a:srgbClr val="012447"/>
              </a:solidFill>
              <a:latin typeface="Avenir Next LT Pro Demi" panose="020B0704020202020204" pitchFamily="34" charset="0"/>
            </a:endParaRPr>
          </a:p>
          <a:p>
            <a:r>
              <a:rPr lang="en-US" b="1" dirty="0">
                <a:solidFill>
                  <a:srgbClr val="012447"/>
                </a:solidFill>
                <a:latin typeface="Avenir Next LT Pro Demi" panose="020B0704020202020204" pitchFamily="34" charset="0"/>
              </a:rPr>
              <a:t>MOU - </a:t>
            </a:r>
            <a:r>
              <a:rPr lang="en-US" dirty="0">
                <a:solidFill>
                  <a:srgbClr val="012447"/>
                </a:solidFill>
                <a:latin typeface="Avenir Next LT Pro Demi" panose="020B0704020202020204" pitchFamily="34" charset="0"/>
              </a:rPr>
              <a:t>NC Department of Health and Human Services-Occupational Health Surveillance Program </a:t>
            </a:r>
          </a:p>
          <a:p>
            <a:pPr eaLnBrk="1" hangingPunct="1">
              <a:defRPr/>
            </a:pPr>
            <a:endParaRPr lang="en-US" dirty="0"/>
          </a:p>
        </p:txBody>
      </p:sp>
    </p:spTree>
    <p:extLst>
      <p:ext uri="{BB962C8B-B14F-4D97-AF65-F5344CB8AC3E}">
        <p14:creationId xmlns:p14="http://schemas.microsoft.com/office/powerpoint/2010/main" val="322504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4C0F0C-D837-416C-9D6F-27EC33E4BFDC}"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65875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spcBef>
                <a:spcPct val="30000"/>
              </a:spcBef>
              <a:defRPr sz="1000">
                <a:solidFill>
                  <a:schemeClr val="tx1"/>
                </a:solidFill>
                <a:latin typeface="Arial" panose="020B0604020202020204" pitchFamily="34" charset="0"/>
              </a:defRPr>
            </a:lvl1pPr>
            <a:lvl2pPr marL="736740" indent="-283361" defTabSz="930372">
              <a:spcBef>
                <a:spcPct val="30000"/>
              </a:spcBef>
              <a:defRPr sz="1000">
                <a:solidFill>
                  <a:schemeClr val="tx1"/>
                </a:solidFill>
                <a:latin typeface="Arial" panose="020B0604020202020204" pitchFamily="34" charset="0"/>
              </a:defRPr>
            </a:lvl2pPr>
            <a:lvl3pPr marL="1133446" indent="-226690" defTabSz="930372">
              <a:spcBef>
                <a:spcPct val="30000"/>
              </a:spcBef>
              <a:defRPr sz="1000">
                <a:solidFill>
                  <a:schemeClr val="tx1"/>
                </a:solidFill>
                <a:latin typeface="Arial" panose="020B0604020202020204" pitchFamily="34" charset="0"/>
              </a:defRPr>
            </a:lvl3pPr>
            <a:lvl4pPr marL="1586825" indent="-226690" defTabSz="930372">
              <a:spcBef>
                <a:spcPct val="30000"/>
              </a:spcBef>
              <a:defRPr sz="1000">
                <a:solidFill>
                  <a:schemeClr val="tx1"/>
                </a:solidFill>
                <a:latin typeface="Arial" panose="020B0604020202020204" pitchFamily="34" charset="0"/>
              </a:defRPr>
            </a:lvl4pPr>
            <a:lvl5pPr marL="2040205" indent="-226690" defTabSz="930372">
              <a:spcBef>
                <a:spcPct val="30000"/>
              </a:spcBef>
              <a:defRPr sz="1000">
                <a:solidFill>
                  <a:schemeClr val="tx1"/>
                </a:solidFill>
                <a:latin typeface="Arial" panose="020B0604020202020204" pitchFamily="34" charset="0"/>
              </a:defRPr>
            </a:lvl5pPr>
            <a:lvl6pPr marL="2493583" indent="-226690" defTabSz="930372" eaLnBrk="0" fontAlgn="base" hangingPunct="0">
              <a:spcBef>
                <a:spcPct val="30000"/>
              </a:spcBef>
              <a:spcAft>
                <a:spcPct val="0"/>
              </a:spcAft>
              <a:defRPr sz="1000">
                <a:solidFill>
                  <a:schemeClr val="tx1"/>
                </a:solidFill>
                <a:latin typeface="Arial" panose="020B0604020202020204" pitchFamily="34" charset="0"/>
              </a:defRPr>
            </a:lvl6pPr>
            <a:lvl7pPr marL="2946962" indent="-226690" defTabSz="930372" eaLnBrk="0" fontAlgn="base" hangingPunct="0">
              <a:spcBef>
                <a:spcPct val="30000"/>
              </a:spcBef>
              <a:spcAft>
                <a:spcPct val="0"/>
              </a:spcAft>
              <a:defRPr sz="1000">
                <a:solidFill>
                  <a:schemeClr val="tx1"/>
                </a:solidFill>
                <a:latin typeface="Arial" panose="020B0604020202020204" pitchFamily="34" charset="0"/>
              </a:defRPr>
            </a:lvl7pPr>
            <a:lvl8pPr marL="3400340" indent="-226690" defTabSz="930372" eaLnBrk="0" fontAlgn="base" hangingPunct="0">
              <a:spcBef>
                <a:spcPct val="30000"/>
              </a:spcBef>
              <a:spcAft>
                <a:spcPct val="0"/>
              </a:spcAft>
              <a:defRPr sz="1000">
                <a:solidFill>
                  <a:schemeClr val="tx1"/>
                </a:solidFill>
                <a:latin typeface="Arial" panose="020B0604020202020204" pitchFamily="34" charset="0"/>
              </a:defRPr>
            </a:lvl8pPr>
            <a:lvl9pPr marL="3853720" indent="-226690" defTabSz="930372"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C93F99-B0EF-4FBD-BAD7-033E77C89033}"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54113" y="687388"/>
            <a:ext cx="4584700" cy="3438525"/>
          </a:xfrm>
          <a:ln/>
        </p:spPr>
      </p:sp>
      <p:sp>
        <p:nvSpPr>
          <p:cNvPr id="22532" name="Rectangle 3"/>
          <p:cNvSpPr>
            <a:spLocks noGrp="1" noChangeArrowheads="1"/>
          </p:cNvSpPr>
          <p:nvPr>
            <p:ph type="body" idx="1"/>
          </p:nvPr>
        </p:nvSpPr>
        <p:spPr>
          <a:xfrm>
            <a:off x="1160539" y="4358182"/>
            <a:ext cx="4571386" cy="41280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13594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C93F99-B0EF-4FBD-BAD7-033E77C89033}"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1575" y="688975"/>
            <a:ext cx="4591050" cy="3443288"/>
          </a:xfrm>
          <a:ln/>
        </p:spPr>
      </p:sp>
      <p:sp>
        <p:nvSpPr>
          <p:cNvPr id="22532" name="Rectangle 3"/>
          <p:cNvSpPr>
            <a:spLocks noGrp="1" noChangeArrowheads="1"/>
          </p:cNvSpPr>
          <p:nvPr>
            <p:ph type="body" idx="1"/>
          </p:nvPr>
        </p:nvSpPr>
        <p:spPr>
          <a:xfrm>
            <a:off x="1167635" y="4364136"/>
            <a:ext cx="4599336"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ensure that the proper procedures are followed.</a:t>
            </a:r>
          </a:p>
        </p:txBody>
      </p:sp>
    </p:spTree>
    <p:extLst>
      <p:ext uri="{BB962C8B-B14F-4D97-AF65-F5344CB8AC3E}">
        <p14:creationId xmlns:p14="http://schemas.microsoft.com/office/powerpoint/2010/main" val="248591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0126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1169988" y="687388"/>
            <a:ext cx="4594225" cy="3446462"/>
          </a:xfrm>
          <a:ln/>
        </p:spPr>
      </p:sp>
      <p:sp>
        <p:nvSpPr>
          <p:cNvPr id="45060" name="Rectangle 3"/>
          <p:cNvSpPr>
            <a:spLocks noGrp="1" noChangeArrowheads="1"/>
          </p:cNvSpPr>
          <p:nvPr>
            <p:ph type="body" idx="1"/>
          </p:nvPr>
        </p:nvSpPr>
        <p:spPr>
          <a:xfrm>
            <a:off x="1166052" y="4133696"/>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eaLnBrk="1" hangingPunct="1"/>
            <a:endParaRPr lang="en-US" altLang="en-US" sz="800" dirty="0"/>
          </a:p>
        </p:txBody>
      </p:sp>
    </p:spTree>
    <p:extLst>
      <p:ext uri="{BB962C8B-B14F-4D97-AF65-F5344CB8AC3E}">
        <p14:creationId xmlns:p14="http://schemas.microsoft.com/office/powerpoint/2010/main" val="182915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xfrm>
            <a:off x="1169988" y="687388"/>
            <a:ext cx="4594225" cy="3446462"/>
          </a:xfrm>
          <a:ln/>
        </p:spPr>
      </p:sp>
      <p:sp>
        <p:nvSpPr>
          <p:cNvPr id="47108" name="Rectangle 3"/>
          <p:cNvSpPr>
            <a:spLocks noGrp="1" noChangeArrowheads="1"/>
          </p:cNvSpPr>
          <p:nvPr>
            <p:ph type="body" idx="1"/>
          </p:nvPr>
        </p:nvSpPr>
        <p:spPr>
          <a:xfrm>
            <a:off x="1166052" y="4364135"/>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marL="170597" indent="-170597" eaLnBrk="1" hangingPunct="1">
              <a:buFont typeface="Arial" panose="020B0604020202020204" pitchFamily="34" charset="0"/>
              <a:buChar char="•"/>
            </a:pPr>
            <a:endParaRPr lang="en-US" altLang="en-US" dirty="0"/>
          </a:p>
          <a:p>
            <a:pPr eaLnBrk="1" hangingPunct="1"/>
            <a:endParaRPr lang="en-US" altLang="en-US" sz="900" dirty="0"/>
          </a:p>
        </p:txBody>
      </p:sp>
    </p:spTree>
    <p:extLst>
      <p:ext uri="{BB962C8B-B14F-4D97-AF65-F5344CB8AC3E}">
        <p14:creationId xmlns:p14="http://schemas.microsoft.com/office/powerpoint/2010/main" val="227918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xfrm>
            <a:off x="1169988" y="687388"/>
            <a:ext cx="4594225" cy="3446462"/>
          </a:xfrm>
          <a:ln/>
        </p:spPr>
      </p:sp>
      <p:sp>
        <p:nvSpPr>
          <p:cNvPr id="49156" name="Rectangle 3"/>
          <p:cNvSpPr>
            <a:spLocks noGrp="1" noChangeArrowheads="1"/>
          </p:cNvSpPr>
          <p:nvPr>
            <p:ph type="body" idx="1"/>
          </p:nvPr>
        </p:nvSpPr>
        <p:spPr>
          <a:xfrm>
            <a:off x="1166052" y="4364135"/>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defTabSz="909851" eaLnBrk="1" hangingPunct="1">
              <a:defRPr/>
            </a:pPr>
            <a:endParaRPr lang="en-US" altLang="en-US" b="1"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92713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eaLnBrk="1" hangingPunct="1">
              <a:defRPr/>
            </a:pPr>
            <a:endParaRPr lang="en-US" altLang="en-US" dirty="0"/>
          </a:p>
        </p:txBody>
      </p:sp>
    </p:spTree>
    <p:extLst>
      <p:ext uri="{BB962C8B-B14F-4D97-AF65-F5344CB8AC3E}">
        <p14:creationId xmlns:p14="http://schemas.microsoft.com/office/powerpoint/2010/main" val="234657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xfrm>
            <a:off x="1169988" y="687388"/>
            <a:ext cx="4594225" cy="3446462"/>
          </a:xfrm>
          <a:ln/>
        </p:spPr>
      </p:sp>
      <p:sp>
        <p:nvSpPr>
          <p:cNvPr id="53252" name="Rectangle 3"/>
          <p:cNvSpPr>
            <a:spLocks noGrp="1" noChangeArrowheads="1"/>
          </p:cNvSpPr>
          <p:nvPr>
            <p:ph type="body" idx="1"/>
          </p:nvPr>
        </p:nvSpPr>
        <p:spPr>
          <a:xfrm>
            <a:off x="1166052" y="4364135"/>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eaLnBrk="1" hangingPunct="1"/>
            <a:endParaRPr lang="en-US" altLang="en-US" dirty="0"/>
          </a:p>
          <a:p>
            <a:pPr eaLnBrk="1" hangingPunct="1"/>
            <a:endParaRPr lang="en-US" altLang="en-US" sz="900" dirty="0"/>
          </a:p>
        </p:txBody>
      </p:sp>
    </p:spTree>
    <p:extLst>
      <p:ext uri="{BB962C8B-B14F-4D97-AF65-F5344CB8AC3E}">
        <p14:creationId xmlns:p14="http://schemas.microsoft.com/office/powerpoint/2010/main" val="428333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1173964" y="4518023"/>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09851" rtl="0" eaLnBrk="0" fontAlgn="base" latinLnBrk="0" hangingPunct="0">
              <a:lnSpc>
                <a:spcPct val="100000"/>
              </a:lnSpc>
              <a:spcBef>
                <a:spcPct val="30000"/>
              </a:spcBef>
              <a:spcAft>
                <a:spcPct val="0"/>
              </a:spcAft>
              <a:buClrTx/>
              <a:buSzTx/>
              <a:buFontTx/>
              <a:buNone/>
              <a:tabLst/>
              <a:defRPr/>
            </a:pPr>
            <a:endParaRPr lang="en-US" altLang="en-US" sz="800" dirty="0"/>
          </a:p>
        </p:txBody>
      </p:sp>
    </p:spTree>
    <p:extLst>
      <p:ext uri="{BB962C8B-B14F-4D97-AF65-F5344CB8AC3E}">
        <p14:creationId xmlns:p14="http://schemas.microsoft.com/office/powerpoint/2010/main" val="406064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33D664E-A2AB-4E8A-97AF-FE5434D5B33E}"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475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152946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135713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34973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67333" y="4364136"/>
            <a:ext cx="5564043"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326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84796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06716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12170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740126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17033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29</a:t>
            </a:fld>
            <a:endParaRPr lang="en-US" altLang="en-US"/>
          </a:p>
        </p:txBody>
      </p:sp>
    </p:spTree>
    <p:extLst>
      <p:ext uri="{BB962C8B-B14F-4D97-AF65-F5344CB8AC3E}">
        <p14:creationId xmlns:p14="http://schemas.microsoft.com/office/powerpoint/2010/main" val="173663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E692AA1-CEA9-45C7-BBE9-4E93A8EB071E}"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71575" y="688975"/>
            <a:ext cx="4591050" cy="3443288"/>
          </a:xfrm>
          <a:ln/>
        </p:spPr>
      </p:sp>
      <p:sp>
        <p:nvSpPr>
          <p:cNvPr id="10244" name="Rectangle 3"/>
          <p:cNvSpPr>
            <a:spLocks noGrp="1" noChangeArrowheads="1"/>
          </p:cNvSpPr>
          <p:nvPr>
            <p:ph type="body" idx="1"/>
          </p:nvPr>
        </p:nvSpPr>
        <p:spPr>
          <a:xfrm>
            <a:off x="1167633" y="4364136"/>
            <a:ext cx="459933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520838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eaLnBrk="1" hangingPunct="1">
              <a:defRPr/>
            </a:pPr>
            <a:endParaRPr lang="en-US" altLang="en-US" b="1" dirty="0"/>
          </a:p>
          <a:p>
            <a:pPr eaLnBrk="1" hangingPunct="1"/>
            <a:endParaRPr lang="en-US" altLang="en-US" dirty="0"/>
          </a:p>
        </p:txBody>
      </p:sp>
    </p:spTree>
    <p:extLst>
      <p:ext uri="{BB962C8B-B14F-4D97-AF65-F5344CB8AC3E}">
        <p14:creationId xmlns:p14="http://schemas.microsoft.com/office/powerpoint/2010/main" val="501832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67331" y="4364136"/>
            <a:ext cx="5486765" cy="4133695"/>
          </a:xfrm>
        </p:spPr>
        <p:txBody>
          <a:bodyPr>
            <a:noAutofit/>
          </a:bodyPr>
          <a:lstStyle/>
          <a:p>
            <a:pPr>
              <a:defRPr/>
            </a:pPr>
            <a:endParaRPr lang="en-US" sz="800" dirty="0"/>
          </a:p>
        </p:txBody>
      </p:sp>
    </p:spTree>
    <p:extLst>
      <p:ext uri="{BB962C8B-B14F-4D97-AF65-F5344CB8AC3E}">
        <p14:creationId xmlns:p14="http://schemas.microsoft.com/office/powerpoint/2010/main" val="3114993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07564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33</a:t>
            </a:fld>
            <a:endParaRPr lang="en-US" altLang="en-US"/>
          </a:p>
        </p:txBody>
      </p:sp>
    </p:spTree>
    <p:extLst>
      <p:ext uri="{BB962C8B-B14F-4D97-AF65-F5344CB8AC3E}">
        <p14:creationId xmlns:p14="http://schemas.microsoft.com/office/powerpoint/2010/main" val="2724135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34</a:t>
            </a:fld>
            <a:endParaRPr lang="en-US" altLang="en-US"/>
          </a:p>
        </p:txBody>
      </p:sp>
    </p:spTree>
    <p:extLst>
      <p:ext uri="{BB962C8B-B14F-4D97-AF65-F5344CB8AC3E}">
        <p14:creationId xmlns:p14="http://schemas.microsoft.com/office/powerpoint/2010/main" val="3294173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35</a:t>
            </a:fld>
            <a:endParaRPr lang="en-US" altLang="en-US"/>
          </a:p>
        </p:txBody>
      </p:sp>
    </p:spTree>
    <p:extLst>
      <p:ext uri="{BB962C8B-B14F-4D97-AF65-F5344CB8AC3E}">
        <p14:creationId xmlns:p14="http://schemas.microsoft.com/office/powerpoint/2010/main" val="2992622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36</a:t>
            </a:fld>
            <a:endParaRPr lang="en-US" altLang="en-US"/>
          </a:p>
        </p:txBody>
      </p:sp>
    </p:spTree>
    <p:extLst>
      <p:ext uri="{BB962C8B-B14F-4D97-AF65-F5344CB8AC3E}">
        <p14:creationId xmlns:p14="http://schemas.microsoft.com/office/powerpoint/2010/main" val="1558011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37</a:t>
            </a:fld>
            <a:endParaRPr lang="en-US" altLang="en-US"/>
          </a:p>
        </p:txBody>
      </p:sp>
    </p:spTree>
    <p:extLst>
      <p:ext uri="{BB962C8B-B14F-4D97-AF65-F5344CB8AC3E}">
        <p14:creationId xmlns:p14="http://schemas.microsoft.com/office/powerpoint/2010/main" val="1406911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38</a:t>
            </a:fld>
            <a:endParaRPr lang="en-US" altLang="en-US"/>
          </a:p>
        </p:txBody>
      </p:sp>
    </p:spTree>
    <p:extLst>
      <p:ext uri="{BB962C8B-B14F-4D97-AF65-F5344CB8AC3E}">
        <p14:creationId xmlns:p14="http://schemas.microsoft.com/office/powerpoint/2010/main" val="2803253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39</a:t>
            </a:fld>
            <a:endParaRPr lang="en-US" altLang="en-US"/>
          </a:p>
        </p:txBody>
      </p:sp>
    </p:spTree>
    <p:extLst>
      <p:ext uri="{BB962C8B-B14F-4D97-AF65-F5344CB8AC3E}">
        <p14:creationId xmlns:p14="http://schemas.microsoft.com/office/powerpoint/2010/main" val="18787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6FAA2D-35F5-4F16-92A5-963B4795D09A}"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28525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40</a:t>
            </a:fld>
            <a:endParaRPr lang="en-US" altLang="en-US"/>
          </a:p>
        </p:txBody>
      </p:sp>
    </p:spTree>
    <p:extLst>
      <p:ext uri="{BB962C8B-B14F-4D97-AF65-F5344CB8AC3E}">
        <p14:creationId xmlns:p14="http://schemas.microsoft.com/office/powerpoint/2010/main" val="2525270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41</a:t>
            </a:fld>
            <a:endParaRPr lang="en-US" altLang="en-US"/>
          </a:p>
        </p:txBody>
      </p:sp>
    </p:spTree>
    <p:extLst>
      <p:ext uri="{BB962C8B-B14F-4D97-AF65-F5344CB8AC3E}">
        <p14:creationId xmlns:p14="http://schemas.microsoft.com/office/powerpoint/2010/main" val="1515604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173965" y="4364136"/>
            <a:ext cx="4583514" cy="4133695"/>
          </a:xfrm>
        </p:spPr>
        <p:txBody>
          <a:bodyPr>
            <a:normAutofit/>
          </a:bodyPr>
          <a:lstStyle/>
          <a:p>
            <a:pPr marL="285750" indent="-285750">
              <a:buFont typeface="Arial" panose="020B0604020202020204" pitchFamily="34" charset="0"/>
              <a:buChar char="•"/>
              <a:defRPr/>
            </a:pPr>
            <a:endParaRPr lang="en-US" sz="800" dirty="0"/>
          </a:p>
        </p:txBody>
      </p:sp>
    </p:spTree>
    <p:extLst>
      <p:ext uri="{BB962C8B-B14F-4D97-AF65-F5344CB8AC3E}">
        <p14:creationId xmlns:p14="http://schemas.microsoft.com/office/powerpoint/2010/main" val="2326968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17090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44</a:t>
            </a:fld>
            <a:endParaRPr lang="en-US" altLang="en-US"/>
          </a:p>
        </p:txBody>
      </p:sp>
    </p:spTree>
    <p:extLst>
      <p:ext uri="{BB962C8B-B14F-4D97-AF65-F5344CB8AC3E}">
        <p14:creationId xmlns:p14="http://schemas.microsoft.com/office/powerpoint/2010/main" val="2346059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45</a:t>
            </a:fld>
            <a:endParaRPr lang="en-US" altLang="en-US"/>
          </a:p>
        </p:txBody>
      </p:sp>
    </p:spTree>
    <p:extLst>
      <p:ext uri="{BB962C8B-B14F-4D97-AF65-F5344CB8AC3E}">
        <p14:creationId xmlns:p14="http://schemas.microsoft.com/office/powerpoint/2010/main" val="3035396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910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63746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42771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0858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6BA0B6C-3F3F-4AFD-834D-06B1793F4455}"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1575" y="688975"/>
            <a:ext cx="4591050" cy="3443288"/>
          </a:xfrm>
          <a:ln/>
        </p:spPr>
      </p:sp>
      <p:sp>
        <p:nvSpPr>
          <p:cNvPr id="14340" name="Rectangle 3"/>
          <p:cNvSpPr>
            <a:spLocks noGrp="1" noChangeArrowheads="1"/>
          </p:cNvSpPr>
          <p:nvPr>
            <p:ph type="body" idx="1"/>
          </p:nvPr>
        </p:nvSpPr>
        <p:spPr>
          <a:xfrm>
            <a:off x="1167633" y="4364136"/>
            <a:ext cx="459933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p>
        </p:txBody>
      </p:sp>
    </p:spTree>
    <p:extLst>
      <p:ext uri="{BB962C8B-B14F-4D97-AF65-F5344CB8AC3E}">
        <p14:creationId xmlns:p14="http://schemas.microsoft.com/office/powerpoint/2010/main" val="1479284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1202442" y="4418188"/>
            <a:ext cx="5172393" cy="4189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11221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eaLnBrk="1" hangingPunct="1">
              <a:defRPr/>
            </a:pPr>
            <a:endParaRPr lang="en-US" altLang="en-US" b="1" dirty="0"/>
          </a:p>
        </p:txBody>
      </p:sp>
    </p:spTree>
    <p:extLst>
      <p:ext uri="{BB962C8B-B14F-4D97-AF65-F5344CB8AC3E}">
        <p14:creationId xmlns:p14="http://schemas.microsoft.com/office/powerpoint/2010/main" val="1545522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6045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0499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a:defRPr/>
            </a:pPr>
            <a:endParaRPr lang="en-US" altLang="en-US" dirty="0"/>
          </a:p>
        </p:txBody>
      </p:sp>
    </p:spTree>
    <p:extLst>
      <p:ext uri="{BB962C8B-B14F-4D97-AF65-F5344CB8AC3E}">
        <p14:creationId xmlns:p14="http://schemas.microsoft.com/office/powerpoint/2010/main" val="2035581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173965" y="4364136"/>
            <a:ext cx="4583514" cy="4133695"/>
          </a:xfrm>
        </p:spPr>
        <p:txBody>
          <a:bodyPr>
            <a:normAutofit/>
          </a:bodyPr>
          <a:lstStyle/>
          <a:p>
            <a:pPr>
              <a:defRPr/>
            </a:pPr>
            <a:endParaRPr lang="en-US" sz="800" dirty="0"/>
          </a:p>
        </p:txBody>
      </p:sp>
    </p:spTree>
    <p:extLst>
      <p:ext uri="{BB962C8B-B14F-4D97-AF65-F5344CB8AC3E}">
        <p14:creationId xmlns:p14="http://schemas.microsoft.com/office/powerpoint/2010/main" val="572529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390309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26">
              <a:defRPr sz="3600" u="sng">
                <a:solidFill>
                  <a:schemeClr val="tx1"/>
                </a:solidFill>
                <a:latin typeface="Times New Roman" panose="02020603050405020304" pitchFamily="18" charset="0"/>
              </a:defRPr>
            </a:lvl1pPr>
            <a:lvl2pPr marL="749299" indent="-288192" defTabSz="939826">
              <a:defRPr sz="3600" u="sng">
                <a:solidFill>
                  <a:schemeClr val="tx1"/>
                </a:solidFill>
                <a:latin typeface="Times New Roman" panose="02020603050405020304" pitchFamily="18" charset="0"/>
              </a:defRPr>
            </a:lvl2pPr>
            <a:lvl3pPr marL="1152767" indent="-230554" defTabSz="939826">
              <a:defRPr sz="3600" u="sng">
                <a:solidFill>
                  <a:schemeClr val="tx1"/>
                </a:solidFill>
                <a:latin typeface="Times New Roman" panose="02020603050405020304" pitchFamily="18" charset="0"/>
              </a:defRPr>
            </a:lvl3pPr>
            <a:lvl4pPr marL="1613875" indent="-230554" defTabSz="939826">
              <a:defRPr sz="3600" u="sng">
                <a:solidFill>
                  <a:schemeClr val="tx1"/>
                </a:solidFill>
                <a:latin typeface="Times New Roman" panose="02020603050405020304" pitchFamily="18" charset="0"/>
              </a:defRPr>
            </a:lvl4pPr>
            <a:lvl5pPr marL="2074981" indent="-230554" defTabSz="939826">
              <a:defRPr sz="3600" u="sng">
                <a:solidFill>
                  <a:schemeClr val="tx1"/>
                </a:solidFill>
                <a:latin typeface="Times New Roman" panose="02020603050405020304" pitchFamily="18" charset="0"/>
              </a:defRPr>
            </a:lvl5pPr>
            <a:lvl6pPr marL="2536088" indent="-230554" defTabSz="939826" eaLnBrk="0" fontAlgn="base" hangingPunct="0">
              <a:spcBef>
                <a:spcPct val="0"/>
              </a:spcBef>
              <a:spcAft>
                <a:spcPct val="0"/>
              </a:spcAft>
              <a:defRPr sz="3600" u="sng">
                <a:solidFill>
                  <a:schemeClr val="tx1"/>
                </a:solidFill>
                <a:latin typeface="Times New Roman" panose="02020603050405020304" pitchFamily="18" charset="0"/>
              </a:defRPr>
            </a:lvl6pPr>
            <a:lvl7pPr marL="2997195" indent="-230554" defTabSz="939826" eaLnBrk="0" fontAlgn="base" hangingPunct="0">
              <a:spcBef>
                <a:spcPct val="0"/>
              </a:spcBef>
              <a:spcAft>
                <a:spcPct val="0"/>
              </a:spcAft>
              <a:defRPr sz="3600" u="sng">
                <a:solidFill>
                  <a:schemeClr val="tx1"/>
                </a:solidFill>
                <a:latin typeface="Times New Roman" panose="02020603050405020304" pitchFamily="18" charset="0"/>
              </a:defRPr>
            </a:lvl7pPr>
            <a:lvl8pPr marL="3458302" indent="-230554" defTabSz="939826" eaLnBrk="0" fontAlgn="base" hangingPunct="0">
              <a:spcBef>
                <a:spcPct val="0"/>
              </a:spcBef>
              <a:spcAft>
                <a:spcPct val="0"/>
              </a:spcAft>
              <a:defRPr sz="3600" u="sng">
                <a:solidFill>
                  <a:schemeClr val="tx1"/>
                </a:solidFill>
                <a:latin typeface="Times New Roman" panose="02020603050405020304" pitchFamily="18" charset="0"/>
              </a:defRPr>
            </a:lvl8pPr>
            <a:lvl9pPr marL="3919409" indent="-230554" defTabSz="939826"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57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1813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a:t>
            </a:fld>
            <a:endParaRPr lang="en-US" altLang="en-US"/>
          </a:p>
        </p:txBody>
      </p:sp>
    </p:spTree>
    <p:extLst>
      <p:ext uri="{BB962C8B-B14F-4D97-AF65-F5344CB8AC3E}">
        <p14:creationId xmlns:p14="http://schemas.microsoft.com/office/powerpoint/2010/main" val="366422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50">
              <a:spcBef>
                <a:spcPct val="30000"/>
              </a:spcBef>
              <a:defRPr sz="1000">
                <a:solidFill>
                  <a:schemeClr val="tx1"/>
                </a:solidFill>
                <a:latin typeface="Arial" panose="020B0604020202020204" pitchFamily="34" charset="0"/>
              </a:defRPr>
            </a:lvl1pPr>
            <a:lvl2pPr marL="728329" indent="-280126" defTabSz="919750">
              <a:spcBef>
                <a:spcPct val="30000"/>
              </a:spcBef>
              <a:defRPr sz="1000">
                <a:solidFill>
                  <a:schemeClr val="tx1"/>
                </a:solidFill>
                <a:latin typeface="Arial" panose="020B0604020202020204" pitchFamily="34" charset="0"/>
              </a:defRPr>
            </a:lvl2pPr>
            <a:lvl3pPr marL="1120506" indent="-224102" defTabSz="919750">
              <a:spcBef>
                <a:spcPct val="30000"/>
              </a:spcBef>
              <a:defRPr sz="1000">
                <a:solidFill>
                  <a:schemeClr val="tx1"/>
                </a:solidFill>
                <a:latin typeface="Arial" panose="020B0604020202020204" pitchFamily="34" charset="0"/>
              </a:defRPr>
            </a:lvl3pPr>
            <a:lvl4pPr marL="1568708" indent="-224102" defTabSz="919750">
              <a:spcBef>
                <a:spcPct val="30000"/>
              </a:spcBef>
              <a:defRPr sz="1000">
                <a:solidFill>
                  <a:schemeClr val="tx1"/>
                </a:solidFill>
                <a:latin typeface="Arial" panose="020B0604020202020204" pitchFamily="34" charset="0"/>
              </a:defRPr>
            </a:lvl4pPr>
            <a:lvl5pPr marL="2016911" indent="-224102" defTabSz="919750">
              <a:spcBef>
                <a:spcPct val="30000"/>
              </a:spcBef>
              <a:defRPr sz="1000">
                <a:solidFill>
                  <a:schemeClr val="tx1"/>
                </a:solidFill>
                <a:latin typeface="Arial" panose="020B0604020202020204" pitchFamily="34" charset="0"/>
              </a:defRPr>
            </a:lvl5pPr>
            <a:lvl6pPr marL="2465113" indent="-224102" defTabSz="919750" eaLnBrk="0" fontAlgn="base" hangingPunct="0">
              <a:spcBef>
                <a:spcPct val="30000"/>
              </a:spcBef>
              <a:spcAft>
                <a:spcPct val="0"/>
              </a:spcAft>
              <a:defRPr sz="1000">
                <a:solidFill>
                  <a:schemeClr val="tx1"/>
                </a:solidFill>
                <a:latin typeface="Arial" panose="020B0604020202020204" pitchFamily="34" charset="0"/>
              </a:defRPr>
            </a:lvl6pPr>
            <a:lvl7pPr marL="2913316" indent="-224102" defTabSz="919750" eaLnBrk="0" fontAlgn="base" hangingPunct="0">
              <a:spcBef>
                <a:spcPct val="30000"/>
              </a:spcBef>
              <a:spcAft>
                <a:spcPct val="0"/>
              </a:spcAft>
              <a:defRPr sz="1000">
                <a:solidFill>
                  <a:schemeClr val="tx1"/>
                </a:solidFill>
                <a:latin typeface="Arial" panose="020B0604020202020204" pitchFamily="34" charset="0"/>
              </a:defRPr>
            </a:lvl7pPr>
            <a:lvl8pPr marL="3361518" indent="-224102" defTabSz="919750" eaLnBrk="0" fontAlgn="base" hangingPunct="0">
              <a:spcBef>
                <a:spcPct val="30000"/>
              </a:spcBef>
              <a:spcAft>
                <a:spcPct val="0"/>
              </a:spcAft>
              <a:defRPr sz="1000">
                <a:solidFill>
                  <a:schemeClr val="tx1"/>
                </a:solidFill>
                <a:latin typeface="Arial" panose="020B0604020202020204" pitchFamily="34" charset="0"/>
              </a:defRPr>
            </a:lvl8pPr>
            <a:lvl9pPr marL="3809721" indent="-224102" defTabSz="919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E36D308-865C-4F58-85A5-16D84A55562E}"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153685" y="4307161"/>
            <a:ext cx="4504347" cy="4079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171564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50">
              <a:spcBef>
                <a:spcPct val="30000"/>
              </a:spcBef>
              <a:defRPr sz="1000">
                <a:solidFill>
                  <a:schemeClr val="tx1"/>
                </a:solidFill>
                <a:latin typeface="Arial" panose="020B0604020202020204" pitchFamily="34" charset="0"/>
              </a:defRPr>
            </a:lvl1pPr>
            <a:lvl2pPr marL="728329" indent="-280126" defTabSz="919750">
              <a:spcBef>
                <a:spcPct val="30000"/>
              </a:spcBef>
              <a:defRPr sz="1000">
                <a:solidFill>
                  <a:schemeClr val="tx1"/>
                </a:solidFill>
                <a:latin typeface="Arial" panose="020B0604020202020204" pitchFamily="34" charset="0"/>
              </a:defRPr>
            </a:lvl2pPr>
            <a:lvl3pPr marL="1120506" indent="-224102" defTabSz="919750">
              <a:spcBef>
                <a:spcPct val="30000"/>
              </a:spcBef>
              <a:defRPr sz="1000">
                <a:solidFill>
                  <a:schemeClr val="tx1"/>
                </a:solidFill>
                <a:latin typeface="Arial" panose="020B0604020202020204" pitchFamily="34" charset="0"/>
              </a:defRPr>
            </a:lvl3pPr>
            <a:lvl4pPr marL="1568708" indent="-224102" defTabSz="919750">
              <a:spcBef>
                <a:spcPct val="30000"/>
              </a:spcBef>
              <a:defRPr sz="1000">
                <a:solidFill>
                  <a:schemeClr val="tx1"/>
                </a:solidFill>
                <a:latin typeface="Arial" panose="020B0604020202020204" pitchFamily="34" charset="0"/>
              </a:defRPr>
            </a:lvl4pPr>
            <a:lvl5pPr marL="2016911" indent="-224102" defTabSz="919750">
              <a:spcBef>
                <a:spcPct val="30000"/>
              </a:spcBef>
              <a:defRPr sz="1000">
                <a:solidFill>
                  <a:schemeClr val="tx1"/>
                </a:solidFill>
                <a:latin typeface="Arial" panose="020B0604020202020204" pitchFamily="34" charset="0"/>
              </a:defRPr>
            </a:lvl5pPr>
            <a:lvl6pPr marL="2465113" indent="-224102" defTabSz="919750" eaLnBrk="0" fontAlgn="base" hangingPunct="0">
              <a:spcBef>
                <a:spcPct val="30000"/>
              </a:spcBef>
              <a:spcAft>
                <a:spcPct val="0"/>
              </a:spcAft>
              <a:defRPr sz="1000">
                <a:solidFill>
                  <a:schemeClr val="tx1"/>
                </a:solidFill>
                <a:latin typeface="Arial" panose="020B0604020202020204" pitchFamily="34" charset="0"/>
              </a:defRPr>
            </a:lvl6pPr>
            <a:lvl7pPr marL="2913316" indent="-224102" defTabSz="919750" eaLnBrk="0" fontAlgn="base" hangingPunct="0">
              <a:spcBef>
                <a:spcPct val="30000"/>
              </a:spcBef>
              <a:spcAft>
                <a:spcPct val="0"/>
              </a:spcAft>
              <a:defRPr sz="1000">
                <a:solidFill>
                  <a:schemeClr val="tx1"/>
                </a:solidFill>
                <a:latin typeface="Arial" panose="020B0604020202020204" pitchFamily="34" charset="0"/>
              </a:defRPr>
            </a:lvl7pPr>
            <a:lvl8pPr marL="3361518" indent="-224102" defTabSz="919750" eaLnBrk="0" fontAlgn="base" hangingPunct="0">
              <a:spcBef>
                <a:spcPct val="30000"/>
              </a:spcBef>
              <a:spcAft>
                <a:spcPct val="0"/>
              </a:spcAft>
              <a:defRPr sz="1000">
                <a:solidFill>
                  <a:schemeClr val="tx1"/>
                </a:solidFill>
                <a:latin typeface="Arial" panose="020B0604020202020204" pitchFamily="34" charset="0"/>
              </a:defRPr>
            </a:lvl8pPr>
            <a:lvl9pPr marL="3809721" indent="-224102" defTabSz="919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E36D308-865C-4F58-85A5-16D84A55562E}"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153685" y="4307161"/>
            <a:ext cx="4504347" cy="4079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a:p>
            <a:pPr eaLnBrk="1" hangingPunct="1"/>
            <a:endParaRPr lang="en-US" altLang="en-US" sz="1600" dirty="0"/>
          </a:p>
        </p:txBody>
      </p:sp>
    </p:spTree>
    <p:extLst>
      <p:ext uri="{BB962C8B-B14F-4D97-AF65-F5344CB8AC3E}">
        <p14:creationId xmlns:p14="http://schemas.microsoft.com/office/powerpoint/2010/main" val="26572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0BE6DF9-3468-42D8-8E03-030770440432}"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79772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713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219200"/>
            <a:ext cx="8001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6143630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iv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934200" y="609600"/>
            <a:ext cx="1600200" cy="381000"/>
          </a:xfrm>
        </p:spPr>
        <p:txBody>
          <a:bodyPr/>
          <a:lstStyle>
            <a:lvl1pPr>
              <a:buNone/>
              <a:defRPr sz="2000"/>
            </a:lvl1pPr>
            <a:lvl2pPr>
              <a:buNone/>
              <a:defRPr sz="2000"/>
            </a:lvl2pPr>
            <a:lvl3pPr>
              <a:buNone/>
              <a:defRPr sz="2000"/>
            </a:lvl3pPr>
            <a:lvl4pPr>
              <a:buNone/>
              <a:defRPr sz="2000"/>
            </a:lvl4pPr>
            <a:lvl5pPr>
              <a:buNone/>
              <a:defRPr sz="2000"/>
            </a:lvl5pPr>
          </a:lstStyle>
          <a:p>
            <a:pPr lvl="0"/>
            <a:endParaRPr lang="en-US" dirty="0"/>
          </a:p>
        </p:txBody>
      </p:sp>
    </p:spTree>
    <p:extLst>
      <p:ext uri="{BB962C8B-B14F-4D97-AF65-F5344CB8AC3E}">
        <p14:creationId xmlns:p14="http://schemas.microsoft.com/office/powerpoint/2010/main" val="2178724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panose="020B0504020202020204" pitchFamily="34" charset="0"/>
                <a:cs typeface="Arial" panose="020B0604020202020204" pitchFamily="34" charset="0"/>
              </a:rPr>
              <a:t>This</a:t>
            </a:r>
            <a:r>
              <a:rPr lang="en-US" sz="800" u="none" baseline="0" dirty="0">
                <a:solidFill>
                  <a:schemeClr val="accent1"/>
                </a:solidFill>
                <a:latin typeface="Avenir Next LT Pro" panose="020B0504020202020204" pitchFamily="34" charset="0"/>
                <a:cs typeface="Arial" panose="020B0604020202020204" pitchFamily="34" charset="0"/>
              </a:rPr>
              <a:t> presentation was created by</a:t>
            </a:r>
            <a:r>
              <a:rPr lang="en-US" sz="800" u="none" dirty="0">
                <a:solidFill>
                  <a:schemeClr val="accent1"/>
                </a:solidFill>
                <a:latin typeface="Avenir Next LT Pro" panose="020B0504020202020204" pitchFamily="34" charset="0"/>
                <a:cs typeface="Arial" panose="020B0604020202020204" pitchFamily="34" charset="0"/>
              </a:rPr>
              <a:t> the N.C. Department of Labor</a:t>
            </a:r>
            <a:r>
              <a:rPr lang="en-US" sz="800" u="none" baseline="0" dirty="0">
                <a:solidFill>
                  <a:schemeClr val="accent1"/>
                </a:solidFill>
                <a:latin typeface="Avenir Next LT Pro" panose="020B0504020202020204" pitchFamily="34" charset="0"/>
                <a:cs typeface="Arial" panose="020B0604020202020204" pitchFamily="34" charset="0"/>
              </a:rPr>
              <a:t> for safety and health training</a:t>
            </a:r>
            <a:r>
              <a:rPr lang="en-US" sz="800" u="none" baseline="0" dirty="0">
                <a:solidFill>
                  <a:srgbClr val="2B0E62"/>
                </a:solidFill>
                <a:latin typeface="Avenir Next LT Pro" panose="020B0504020202020204" pitchFamily="34" charset="0"/>
                <a:cs typeface="Arial" panose="020B0604020202020204" pitchFamily="34" charset="0"/>
              </a:rPr>
              <a:t>.</a:t>
            </a:r>
            <a:endParaRPr lang="en-US" sz="800" u="none" dirty="0">
              <a:solidFill>
                <a:srgbClr val="2B0E62"/>
              </a:solidFill>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838200" y="2868058"/>
            <a:ext cx="6235700" cy="1252907"/>
          </a:xfrm>
        </p:spPr>
        <p:txBody>
          <a:bodyPr/>
          <a:lstStyle/>
          <a:p>
            <a:pPr algn="l"/>
            <a:r>
              <a:rPr lang="en-US" altLang="en-US" sz="4000" dirty="0"/>
              <a:t>Health Hazards </a:t>
            </a:r>
            <a:br>
              <a:rPr lang="en-US" altLang="en-US" dirty="0"/>
            </a:br>
            <a:endParaRPr lang="en-US" altLang="en-US" sz="3600" dirty="0"/>
          </a:p>
        </p:txBody>
      </p:sp>
      <p:sp>
        <p:nvSpPr>
          <p:cNvPr id="5123" name="Subtitle 3"/>
          <p:cNvSpPr>
            <a:spLocks noGrp="1"/>
          </p:cNvSpPr>
          <p:nvPr>
            <p:ph type="subTitle" sz="quarter" idx="1"/>
          </p:nvPr>
        </p:nvSpPr>
        <p:spPr>
          <a:xfrm>
            <a:off x="1295400" y="3833066"/>
            <a:ext cx="7239000" cy="575799"/>
          </a:xfrm>
        </p:spPr>
        <p:txBody>
          <a:bodyPr/>
          <a:lstStyle/>
          <a:p>
            <a:pPr algn="l"/>
            <a:r>
              <a:rPr lang="en-US" altLang="en-US" sz="3200" b="1" i="1" dirty="0"/>
              <a:t> </a:t>
            </a:r>
            <a:r>
              <a:rPr lang="en-US" altLang="en-US" b="1" i="1" dirty="0">
                <a:latin typeface="Avenir Next LT Pro Demi" panose="020B0704020202020204" pitchFamily="34" charset="0"/>
              </a:rPr>
              <a:t>Special Emphasis Program, OPN 135</a:t>
            </a:r>
          </a:p>
        </p:txBody>
      </p:sp>
    </p:spTree>
    <p:extLst>
      <p:ext uri="{BB962C8B-B14F-4D97-AF65-F5344CB8AC3E}">
        <p14:creationId xmlns:p14="http://schemas.microsoft.com/office/powerpoint/2010/main" val="278718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Medical Surveillance </a:t>
            </a:r>
          </a:p>
        </p:txBody>
      </p:sp>
      <p:sp>
        <p:nvSpPr>
          <p:cNvPr id="19459" name="Rectangle 3"/>
          <p:cNvSpPr>
            <a:spLocks noGrp="1" noChangeArrowheads="1"/>
          </p:cNvSpPr>
          <p:nvPr>
            <p:ph type="body" idx="1"/>
          </p:nvPr>
        </p:nvSpPr>
        <p:spPr>
          <a:xfrm>
            <a:off x="533400" y="1189038"/>
            <a:ext cx="7924800" cy="4602162"/>
          </a:xfrm>
        </p:spPr>
        <p:txBody>
          <a:bodyPr/>
          <a:lstStyle/>
          <a:p>
            <a:pPr eaLnBrk="1" hangingPunct="1"/>
            <a:r>
              <a:rPr lang="en-US" altLang="en-US" b="1" dirty="0"/>
              <a:t>General Industry</a:t>
            </a:r>
          </a:p>
          <a:p>
            <a:pPr eaLnBrk="1" hangingPunct="1"/>
            <a:endParaRPr lang="en-US" altLang="en-US" sz="800" b="1" dirty="0"/>
          </a:p>
          <a:p>
            <a:pPr lvl="1" eaLnBrk="1" hangingPunct="1"/>
            <a:r>
              <a:rPr lang="en-US" altLang="en-US" dirty="0"/>
              <a:t>Medical surveillance program required for employees who are/may be exposed above the action level for more than 30 days per year.</a:t>
            </a:r>
          </a:p>
          <a:p>
            <a:pPr lvl="1" eaLnBrk="1" hangingPunct="1"/>
            <a:endParaRPr lang="en-US" altLang="en-US" sz="400" dirty="0"/>
          </a:p>
          <a:p>
            <a:pPr lvl="2" eaLnBrk="1" hangingPunct="1"/>
            <a:r>
              <a:rPr lang="en-US" altLang="en-US" dirty="0"/>
              <a:t>Biological Monitoring/Blood Samples</a:t>
            </a:r>
          </a:p>
          <a:p>
            <a:endParaRPr lang="en-US" altLang="en-US" sz="800" dirty="0"/>
          </a:p>
          <a:p>
            <a:pPr lvl="1"/>
            <a:r>
              <a:rPr lang="en-US" altLang="en-US" dirty="0"/>
              <a:t>Appendix C - Medical Surveillance Guidelines</a:t>
            </a:r>
          </a:p>
          <a:p>
            <a:pPr lvl="1"/>
            <a:endParaRPr lang="en-US" altLang="en-US" sz="1000" dirty="0"/>
          </a:p>
          <a:p>
            <a:pPr lvl="1"/>
            <a:endParaRPr lang="en-US" altLang="en-US" sz="1000" dirty="0"/>
          </a:p>
          <a:p>
            <a:r>
              <a:rPr lang="en-US" altLang="en-US" b="1" dirty="0"/>
              <a:t>Construction</a:t>
            </a:r>
          </a:p>
          <a:p>
            <a:endParaRPr lang="en-US" altLang="en-US" sz="800" b="1" dirty="0"/>
          </a:p>
          <a:p>
            <a:pPr lvl="1"/>
            <a:r>
              <a:rPr lang="en-US" altLang="en-US" i="1" dirty="0"/>
              <a:t>Initial</a:t>
            </a:r>
            <a:r>
              <a:rPr lang="en-US" altLang="en-US" dirty="0"/>
              <a:t> medical surveillance required for any employee exposed at or above the action level for any </a:t>
            </a:r>
            <a:r>
              <a:rPr lang="en-US" altLang="en-US" i="1" dirty="0"/>
              <a:t>one</a:t>
            </a:r>
            <a:r>
              <a:rPr lang="en-US" altLang="en-US" dirty="0"/>
              <a:t> day.</a:t>
            </a:r>
          </a:p>
        </p:txBody>
      </p:sp>
      <p:sp>
        <p:nvSpPr>
          <p:cNvPr id="2" name="Rectangle 1">
            <a:extLst>
              <a:ext uri="{FF2B5EF4-FFF2-40B4-BE49-F238E27FC236}">
                <a16:creationId xmlns:a16="http://schemas.microsoft.com/office/drawing/2014/main" id="{A087575B-A3F4-5076-47A8-DF21DF5AFF09}"/>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a:t>
            </a:r>
          </a:p>
          <a:p>
            <a:pPr eaLnBrk="1" hangingPunct="1">
              <a:defRPr/>
            </a:pPr>
            <a:r>
              <a:rPr lang="en-US" sz="1800" u="none" dirty="0">
                <a:latin typeface="Avenir Next LT Pro Demi" panose="020B0704020202020204" pitchFamily="34" charset="0"/>
              </a:rPr>
              <a:t>1926.62</a:t>
            </a:r>
          </a:p>
        </p:txBody>
      </p:sp>
    </p:spTree>
    <p:extLst>
      <p:ext uri="{BB962C8B-B14F-4D97-AF65-F5344CB8AC3E}">
        <p14:creationId xmlns:p14="http://schemas.microsoft.com/office/powerpoint/2010/main" val="37469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09600" y="457200"/>
            <a:ext cx="7848600" cy="554038"/>
          </a:xfrm>
        </p:spPr>
        <p:txBody>
          <a:bodyPr/>
          <a:lstStyle/>
          <a:p>
            <a:r>
              <a:rPr lang="en-US" altLang="en-US" dirty="0"/>
              <a:t>Hierarchy of Controls</a:t>
            </a:r>
          </a:p>
        </p:txBody>
      </p:sp>
      <p:pic>
        <p:nvPicPr>
          <p:cNvPr id="3" name="Picture 2">
            <a:extLst>
              <a:ext uri="{FF2B5EF4-FFF2-40B4-BE49-F238E27FC236}">
                <a16:creationId xmlns:a16="http://schemas.microsoft.com/office/drawing/2014/main" id="{CB14B7CD-EC6C-479E-BE59-D4F22FEBDD39}"/>
              </a:ext>
            </a:extLst>
          </p:cNvPr>
          <p:cNvPicPr>
            <a:picLocks noChangeAspect="1"/>
          </p:cNvPicPr>
          <p:nvPr/>
        </p:nvPicPr>
        <p:blipFill>
          <a:blip r:embed="rId3"/>
          <a:stretch>
            <a:fillRect/>
          </a:stretch>
        </p:blipFill>
        <p:spPr>
          <a:xfrm>
            <a:off x="1940892" y="1523998"/>
            <a:ext cx="7203108" cy="4163929"/>
          </a:xfrm>
          <a:prstGeom prst="rect">
            <a:avLst/>
          </a:prstGeom>
        </p:spPr>
      </p:pic>
      <p:pic>
        <p:nvPicPr>
          <p:cNvPr id="2" name="Picture 1">
            <a:extLst>
              <a:ext uri="{FF2B5EF4-FFF2-40B4-BE49-F238E27FC236}">
                <a16:creationId xmlns:a16="http://schemas.microsoft.com/office/drawing/2014/main" id="{627DB535-F695-4E91-A690-09E35610553C}"/>
              </a:ext>
            </a:extLst>
          </p:cNvPr>
          <p:cNvPicPr>
            <a:picLocks noChangeAspect="1"/>
          </p:cNvPicPr>
          <p:nvPr/>
        </p:nvPicPr>
        <p:blipFill>
          <a:blip r:embed="rId4"/>
          <a:stretch>
            <a:fillRect/>
          </a:stretch>
        </p:blipFill>
        <p:spPr>
          <a:xfrm>
            <a:off x="637674" y="1195637"/>
            <a:ext cx="940106" cy="4820653"/>
          </a:xfrm>
          <a:prstGeom prst="rect">
            <a:avLst/>
          </a:prstGeom>
        </p:spPr>
      </p:pic>
      <p:sp>
        <p:nvSpPr>
          <p:cNvPr id="4" name="TextBox 3">
            <a:extLst>
              <a:ext uri="{FF2B5EF4-FFF2-40B4-BE49-F238E27FC236}">
                <a16:creationId xmlns:a16="http://schemas.microsoft.com/office/drawing/2014/main" id="{EA86CB7F-71D2-4A8E-03DC-89951F457E2D}"/>
              </a:ext>
            </a:extLst>
          </p:cNvPr>
          <p:cNvSpPr txBox="1"/>
          <p:nvPr/>
        </p:nvSpPr>
        <p:spPr>
          <a:xfrm>
            <a:off x="7620000" y="5781181"/>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
        <p:nvSpPr>
          <p:cNvPr id="5" name="Rectangle 4">
            <a:extLst>
              <a:ext uri="{FF2B5EF4-FFF2-40B4-BE49-F238E27FC236}">
                <a16:creationId xmlns:a16="http://schemas.microsoft.com/office/drawing/2014/main" id="{9792A3C5-BE52-4609-C3CE-534A7775E6C6}"/>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a:t>
            </a:r>
          </a:p>
          <a:p>
            <a:pPr eaLnBrk="1" hangingPunct="1">
              <a:defRPr/>
            </a:pPr>
            <a:r>
              <a:rPr lang="en-US" sz="1800" u="none" dirty="0">
                <a:latin typeface="Avenir Next LT Pro Demi" panose="020B0704020202020204" pitchFamily="34" charset="0"/>
              </a:rPr>
              <a:t>1926.62</a:t>
            </a:r>
          </a:p>
        </p:txBody>
      </p:sp>
    </p:spTree>
    <p:extLst>
      <p:ext uri="{BB962C8B-B14F-4D97-AF65-F5344CB8AC3E}">
        <p14:creationId xmlns:p14="http://schemas.microsoft.com/office/powerpoint/2010/main" val="150666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09600" y="457200"/>
            <a:ext cx="7848600" cy="554038"/>
          </a:xfrm>
        </p:spPr>
        <p:txBody>
          <a:bodyPr/>
          <a:lstStyle/>
          <a:p>
            <a:r>
              <a:rPr lang="en-US" altLang="en-US" dirty="0"/>
              <a:t>Abatement Methods - Lead</a:t>
            </a:r>
          </a:p>
        </p:txBody>
      </p:sp>
      <p:sp>
        <p:nvSpPr>
          <p:cNvPr id="21507" name="Rectangle 5"/>
          <p:cNvSpPr>
            <a:spLocks noGrp="1" noChangeArrowheads="1"/>
          </p:cNvSpPr>
          <p:nvPr>
            <p:ph type="body" idx="1"/>
          </p:nvPr>
        </p:nvSpPr>
        <p:spPr>
          <a:xfrm>
            <a:off x="533400" y="1143000"/>
            <a:ext cx="7699375" cy="4419600"/>
          </a:xfrm>
        </p:spPr>
        <p:txBody>
          <a:bodyPr>
            <a:normAutofit fontScale="85000" lnSpcReduction="20000"/>
          </a:bodyPr>
          <a:lstStyle/>
          <a:p>
            <a:r>
              <a:rPr lang="en-US" altLang="en-US" sz="2400" dirty="0"/>
              <a:t>Elimination</a:t>
            </a:r>
          </a:p>
          <a:p>
            <a:endParaRPr lang="en-US" altLang="en-US" sz="1400" dirty="0"/>
          </a:p>
          <a:p>
            <a:r>
              <a:rPr lang="en-US" altLang="en-US" sz="2400" dirty="0"/>
              <a:t>Substitution</a:t>
            </a:r>
          </a:p>
          <a:p>
            <a:endParaRPr lang="en-US" altLang="en-US" sz="1400" dirty="0"/>
          </a:p>
          <a:p>
            <a:r>
              <a:rPr lang="en-US" altLang="en-US" sz="2400" dirty="0"/>
              <a:t>Engineering controls</a:t>
            </a:r>
          </a:p>
          <a:p>
            <a:pPr lvl="1"/>
            <a:r>
              <a:rPr lang="en-US" altLang="en-US" sz="1800" i="1" dirty="0"/>
              <a:t>Mechanical ventilation</a:t>
            </a:r>
          </a:p>
          <a:p>
            <a:pPr lvl="1"/>
            <a:endParaRPr lang="en-US" altLang="en-US" sz="400" i="1" dirty="0"/>
          </a:p>
          <a:p>
            <a:pPr lvl="1"/>
            <a:r>
              <a:rPr lang="en-US" altLang="en-US" sz="1800" i="1" dirty="0"/>
              <a:t>Isolation</a:t>
            </a:r>
          </a:p>
          <a:p>
            <a:pPr lvl="1"/>
            <a:endParaRPr lang="en-US" altLang="en-US" sz="1400" dirty="0"/>
          </a:p>
          <a:p>
            <a:pPr>
              <a:lnSpc>
                <a:spcPct val="90000"/>
              </a:lnSpc>
            </a:pPr>
            <a:r>
              <a:rPr lang="en-US" altLang="en-US" sz="2400" dirty="0"/>
              <a:t>Administrative controls</a:t>
            </a:r>
          </a:p>
          <a:p>
            <a:pPr lvl="1">
              <a:lnSpc>
                <a:spcPct val="90000"/>
              </a:lnSpc>
            </a:pPr>
            <a:r>
              <a:rPr lang="en-US" altLang="en-US" sz="1800" i="1" dirty="0"/>
              <a:t>Housekeeping</a:t>
            </a:r>
          </a:p>
          <a:p>
            <a:pPr lvl="1">
              <a:lnSpc>
                <a:spcPct val="90000"/>
              </a:lnSpc>
            </a:pPr>
            <a:endParaRPr lang="en-US" altLang="en-US" sz="400" i="1" dirty="0"/>
          </a:p>
          <a:p>
            <a:pPr lvl="1">
              <a:lnSpc>
                <a:spcPct val="90000"/>
              </a:lnSpc>
            </a:pPr>
            <a:r>
              <a:rPr lang="en-US" altLang="en-US" sz="1800" i="1" dirty="0"/>
              <a:t>Personal hygiene practices</a:t>
            </a:r>
          </a:p>
          <a:p>
            <a:pPr lvl="1">
              <a:lnSpc>
                <a:spcPct val="90000"/>
              </a:lnSpc>
            </a:pPr>
            <a:endParaRPr lang="en-US" altLang="en-US" sz="400" i="1" dirty="0"/>
          </a:p>
          <a:p>
            <a:pPr lvl="1">
              <a:lnSpc>
                <a:spcPct val="90000"/>
              </a:lnSpc>
            </a:pPr>
            <a:r>
              <a:rPr lang="en-US" altLang="en-US" sz="1800" i="1" dirty="0"/>
              <a:t>Designated break areas</a:t>
            </a:r>
          </a:p>
          <a:p>
            <a:pPr lvl="1">
              <a:lnSpc>
                <a:spcPct val="90000"/>
              </a:lnSpc>
            </a:pPr>
            <a:endParaRPr lang="en-US" altLang="en-US" sz="1400" i="1" dirty="0"/>
          </a:p>
          <a:p>
            <a:pPr lvl="1">
              <a:lnSpc>
                <a:spcPct val="90000"/>
              </a:lnSpc>
            </a:pPr>
            <a:endParaRPr lang="en-US" altLang="en-US" sz="400" dirty="0"/>
          </a:p>
          <a:p>
            <a:pPr>
              <a:lnSpc>
                <a:spcPct val="90000"/>
              </a:lnSpc>
            </a:pPr>
            <a:r>
              <a:rPr lang="en-US" altLang="en-US" sz="2400" dirty="0"/>
              <a:t>Personal protective equipment (PPE)</a:t>
            </a:r>
          </a:p>
          <a:p>
            <a:pPr lvl="1">
              <a:lnSpc>
                <a:spcPct val="90000"/>
              </a:lnSpc>
            </a:pPr>
            <a:r>
              <a:rPr lang="en-US" altLang="en-US" sz="1800" i="1" dirty="0"/>
              <a:t>Respiratory protection</a:t>
            </a:r>
          </a:p>
          <a:p>
            <a:pPr lvl="1">
              <a:lnSpc>
                <a:spcPct val="90000"/>
              </a:lnSpc>
            </a:pPr>
            <a:endParaRPr lang="en-US" altLang="en-US" sz="400" i="1" dirty="0"/>
          </a:p>
          <a:p>
            <a:pPr lvl="1">
              <a:lnSpc>
                <a:spcPct val="90000"/>
              </a:lnSpc>
            </a:pPr>
            <a:r>
              <a:rPr lang="en-US" altLang="en-US" sz="1800" i="1" dirty="0"/>
              <a:t>Protective work clothing</a:t>
            </a:r>
          </a:p>
          <a:p>
            <a:pPr lvl="2">
              <a:spcAft>
                <a:spcPts val="600"/>
              </a:spcAft>
            </a:pPr>
            <a:endParaRPr lang="en-US" altLang="en-US" dirty="0"/>
          </a:p>
        </p:txBody>
      </p:sp>
      <p:sp>
        <p:nvSpPr>
          <p:cNvPr id="5" name="Rectangle 4"/>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a:t>
            </a:r>
          </a:p>
          <a:p>
            <a:pPr eaLnBrk="1" hangingPunct="1">
              <a:defRPr/>
            </a:pPr>
            <a:r>
              <a:rPr lang="en-US" sz="1800" u="none" dirty="0">
                <a:latin typeface="Avenir Next LT Pro Demi" panose="020B0704020202020204" pitchFamily="34" charset="0"/>
              </a:rPr>
              <a:t>1926.62</a:t>
            </a:r>
          </a:p>
        </p:txBody>
      </p:sp>
      <p:pic>
        <p:nvPicPr>
          <p:cNvPr id="12" name="Picture 11">
            <a:extLst>
              <a:ext uri="{FF2B5EF4-FFF2-40B4-BE49-F238E27FC236}">
                <a16:creationId xmlns:a16="http://schemas.microsoft.com/office/drawing/2014/main" id="{1974BD8C-71F5-E110-24C2-FD0E3621CD10}"/>
              </a:ext>
            </a:extLst>
          </p:cNvPr>
          <p:cNvPicPr>
            <a:picLocks noChangeAspect="1"/>
          </p:cNvPicPr>
          <p:nvPr/>
        </p:nvPicPr>
        <p:blipFill>
          <a:blip r:embed="rId3"/>
          <a:stretch>
            <a:fillRect/>
          </a:stretch>
        </p:blipFill>
        <p:spPr>
          <a:xfrm>
            <a:off x="6909415" y="1297858"/>
            <a:ext cx="1323360" cy="4499424"/>
          </a:xfrm>
          <a:prstGeom prst="rect">
            <a:avLst/>
          </a:prstGeom>
        </p:spPr>
      </p:pic>
      <p:sp>
        <p:nvSpPr>
          <p:cNvPr id="2" name="TextBox 1">
            <a:extLst>
              <a:ext uri="{FF2B5EF4-FFF2-40B4-BE49-F238E27FC236}">
                <a16:creationId xmlns:a16="http://schemas.microsoft.com/office/drawing/2014/main" id="{F3680E0C-0754-D13C-F439-4D9905EB39A0}"/>
              </a:ext>
            </a:extLst>
          </p:cNvPr>
          <p:cNvSpPr txBox="1"/>
          <p:nvPr/>
        </p:nvSpPr>
        <p:spPr>
          <a:xfrm rot="16200000">
            <a:off x="7118122" y="3854678"/>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Tree>
    <p:extLst>
      <p:ext uri="{BB962C8B-B14F-4D97-AF65-F5344CB8AC3E}">
        <p14:creationId xmlns:p14="http://schemas.microsoft.com/office/powerpoint/2010/main" val="236078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609600" y="1962059"/>
            <a:ext cx="6400800" cy="1950534"/>
          </a:xfrm>
        </p:spPr>
        <p:txBody>
          <a:bodyPr wrap="square" lIns="82550" tIns="41275" rIns="82550" bIns="41275" anchor="ctr">
            <a:spAutoFit/>
          </a:bodyPr>
          <a:lstStyle/>
          <a:p>
            <a:pPr marL="0" indent="0">
              <a:buClrTx/>
              <a:buSzTx/>
              <a:buFontTx/>
              <a:buNone/>
              <a:defRPr/>
            </a:pPr>
            <a:r>
              <a:rPr lang="en-US" sz="4000" b="1" dirty="0">
                <a:solidFill>
                  <a:srgbClr val="012447"/>
                </a:solidFill>
                <a:ea typeface="+mj-ea"/>
                <a:cs typeface="+mj-cs"/>
              </a:rPr>
              <a:t>Health Hazards SEP</a:t>
            </a:r>
          </a:p>
          <a:p>
            <a:pPr marL="0" indent="0">
              <a:buClrTx/>
              <a:buSzTx/>
              <a:buFontTx/>
              <a:buNone/>
              <a:defRPr/>
            </a:pPr>
            <a:endParaRPr lang="en-US" sz="3600" b="1" dirty="0">
              <a:solidFill>
                <a:srgbClr val="012447"/>
              </a:solidFill>
              <a:ea typeface="+mj-ea"/>
              <a:cs typeface="+mj-cs"/>
            </a:endParaRPr>
          </a:p>
          <a:p>
            <a:pPr marL="0" indent="0">
              <a:buClrTx/>
              <a:buSzTx/>
              <a:buFontTx/>
              <a:buNone/>
              <a:defRPr/>
            </a:pPr>
            <a:r>
              <a:rPr lang="en-US" sz="4400" b="1" dirty="0">
                <a:solidFill>
                  <a:srgbClr val="012447"/>
                </a:solidFill>
              </a:rPr>
              <a:t>Hexavalent Chromium</a:t>
            </a:r>
            <a:endParaRPr lang="en-US" sz="4400" b="1" dirty="0">
              <a:solidFill>
                <a:srgbClr val="012447"/>
              </a:solidFill>
              <a:ea typeface="+mj-ea"/>
              <a:cs typeface="+mj-cs"/>
            </a:endParaRPr>
          </a:p>
        </p:txBody>
      </p:sp>
      <p:sp>
        <p:nvSpPr>
          <p:cNvPr id="3" name="Subtitle 3"/>
          <p:cNvSpPr txBox="1">
            <a:spLocks/>
          </p:cNvSpPr>
          <p:nvPr/>
        </p:nvSpPr>
        <p:spPr bwMode="auto">
          <a:xfrm>
            <a:off x="1752600" y="3902334"/>
            <a:ext cx="57232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i="1" u="none" dirty="0">
                <a:solidFill>
                  <a:srgbClr val="012447"/>
                </a:solidFill>
                <a:ea typeface="+mj-ea"/>
                <a:cs typeface="+mj-cs"/>
              </a:rPr>
              <a:t>29 CFR 1910.1026</a:t>
            </a:r>
          </a:p>
          <a:p>
            <a:pPr>
              <a:lnSpc>
                <a:spcPct val="150000"/>
              </a:lnSpc>
            </a:pPr>
            <a:r>
              <a:rPr lang="en-US" i="1" u="none" dirty="0">
                <a:solidFill>
                  <a:srgbClr val="012447"/>
                </a:solidFill>
                <a:ea typeface="+mj-ea"/>
                <a:cs typeface="+mj-cs"/>
              </a:rPr>
              <a:t>29 CFR 1926.1126</a:t>
            </a:r>
          </a:p>
          <a:p>
            <a:pPr marL="0" indent="0">
              <a:buNone/>
            </a:pPr>
            <a:endParaRPr lang="en-US" altLang="en-US" b="1" i="1" u="none" kern="0" dirty="0">
              <a:latin typeface="Avenir Next LT Pro Demi" panose="020B0704020202020204" pitchFamily="34" charset="0"/>
            </a:endParaRPr>
          </a:p>
        </p:txBody>
      </p:sp>
    </p:spTree>
    <p:extLst>
      <p:ext uri="{BB962C8B-B14F-4D97-AF65-F5344CB8AC3E}">
        <p14:creationId xmlns:p14="http://schemas.microsoft.com/office/powerpoint/2010/main" val="343673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33400" y="457200"/>
            <a:ext cx="7848600" cy="554038"/>
          </a:xfrm>
        </p:spPr>
        <p:txBody>
          <a:bodyPr/>
          <a:lstStyle/>
          <a:p>
            <a:r>
              <a:rPr lang="en-US" altLang="en-US" dirty="0"/>
              <a:t>Hexavalent Chromium</a:t>
            </a:r>
          </a:p>
        </p:txBody>
      </p:sp>
      <p:sp>
        <p:nvSpPr>
          <p:cNvPr id="44035" name="Rectangle 3"/>
          <p:cNvSpPr>
            <a:spLocks noGrp="1" noChangeArrowheads="1"/>
          </p:cNvSpPr>
          <p:nvPr>
            <p:ph type="body" sz="half" idx="4294967295"/>
          </p:nvPr>
        </p:nvSpPr>
        <p:spPr>
          <a:xfrm>
            <a:off x="533400" y="1219200"/>
            <a:ext cx="7848600" cy="4602163"/>
          </a:xfrm>
        </p:spPr>
        <p:txBody>
          <a:bodyPr/>
          <a:lstStyle/>
          <a:p>
            <a:pPr marL="344488" indent="-344488"/>
            <a:r>
              <a:rPr lang="en-US" altLang="en-US" dirty="0"/>
              <a:t>Toxic form of chromium metal that is generally man-made.</a:t>
            </a:r>
          </a:p>
          <a:p>
            <a:pPr marL="344488" indent="-344488"/>
            <a:endParaRPr lang="en-US" altLang="en-US" sz="2600" dirty="0"/>
          </a:p>
          <a:p>
            <a:pPr marL="344488" indent="-344488"/>
            <a:r>
              <a:rPr lang="en-US" altLang="en-US" dirty="0"/>
              <a:t>Used in many industrial applications primarily for its anti-corrosive properties.</a:t>
            </a:r>
          </a:p>
          <a:p>
            <a:pPr marL="344488" indent="-344488"/>
            <a:endParaRPr lang="en-US" altLang="en-US" sz="2600" dirty="0"/>
          </a:p>
          <a:p>
            <a:pPr marL="344488" indent="-344488">
              <a:lnSpc>
                <a:spcPct val="150000"/>
              </a:lnSpc>
            </a:pPr>
            <a:r>
              <a:rPr lang="en-US" altLang="en-US" dirty="0"/>
              <a:t>Can be created during “hot work” processes</a:t>
            </a:r>
          </a:p>
          <a:p>
            <a:pPr marL="692151" lvl="1" indent="-344488">
              <a:lnSpc>
                <a:spcPct val="150000"/>
              </a:lnSpc>
            </a:pPr>
            <a:r>
              <a:rPr lang="en-US" altLang="en-US" dirty="0"/>
              <a:t>High temp oxidize chromium to Hexavalent form</a:t>
            </a:r>
          </a:p>
        </p:txBody>
      </p:sp>
    </p:spTree>
    <p:extLst>
      <p:ext uri="{BB962C8B-B14F-4D97-AF65-F5344CB8AC3E}">
        <p14:creationId xmlns:p14="http://schemas.microsoft.com/office/powerpoint/2010/main" val="182077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533400" y="457200"/>
            <a:ext cx="7848600" cy="554038"/>
          </a:xfrm>
        </p:spPr>
        <p:txBody>
          <a:bodyPr/>
          <a:lstStyle/>
          <a:p>
            <a:r>
              <a:rPr lang="en-US" altLang="en-US" dirty="0"/>
              <a:t>Examples of Cr(VI) Compounds</a:t>
            </a:r>
          </a:p>
        </p:txBody>
      </p:sp>
      <p:sp>
        <p:nvSpPr>
          <p:cNvPr id="46083" name="Rectangle 3"/>
          <p:cNvSpPr>
            <a:spLocks noGrp="1" noChangeArrowheads="1"/>
          </p:cNvSpPr>
          <p:nvPr>
            <p:ph type="body" sz="half" idx="4294967295"/>
          </p:nvPr>
        </p:nvSpPr>
        <p:spPr>
          <a:xfrm>
            <a:off x="533400" y="1219200"/>
            <a:ext cx="6096000" cy="4602163"/>
          </a:xfrm>
        </p:spPr>
        <p:txBody>
          <a:bodyPr/>
          <a:lstStyle/>
          <a:p>
            <a:pPr marL="293688" indent="-293688">
              <a:spcBef>
                <a:spcPts val="200"/>
              </a:spcBef>
            </a:pPr>
            <a:r>
              <a:rPr lang="en-US" altLang="en-US" dirty="0"/>
              <a:t>Ammonium dichromate</a:t>
            </a:r>
          </a:p>
          <a:p>
            <a:pPr marL="293688" indent="-293688">
              <a:spcBef>
                <a:spcPts val="200"/>
              </a:spcBef>
            </a:pPr>
            <a:endParaRPr lang="en-US" altLang="en-US" sz="400" dirty="0"/>
          </a:p>
          <a:p>
            <a:pPr marL="293688" indent="-293688">
              <a:spcBef>
                <a:spcPts val="200"/>
              </a:spcBef>
            </a:pPr>
            <a:r>
              <a:rPr lang="en-US" altLang="en-US" dirty="0"/>
              <a:t>Calcium chromate</a:t>
            </a:r>
          </a:p>
          <a:p>
            <a:pPr marL="293688" indent="-293688">
              <a:spcBef>
                <a:spcPts val="200"/>
              </a:spcBef>
            </a:pPr>
            <a:endParaRPr lang="en-US" altLang="en-US" sz="400" dirty="0"/>
          </a:p>
          <a:p>
            <a:pPr marL="293688" indent="-293688">
              <a:spcBef>
                <a:spcPts val="200"/>
              </a:spcBef>
            </a:pPr>
            <a:r>
              <a:rPr lang="en-US" altLang="en-US" dirty="0"/>
              <a:t>Chromium trioxide or chromic acid</a:t>
            </a:r>
          </a:p>
          <a:p>
            <a:pPr marL="293688" indent="-293688">
              <a:spcBef>
                <a:spcPts val="200"/>
              </a:spcBef>
            </a:pPr>
            <a:endParaRPr lang="en-US" altLang="en-US" sz="400" dirty="0"/>
          </a:p>
          <a:p>
            <a:pPr marL="293688" indent="-293688">
              <a:spcBef>
                <a:spcPts val="200"/>
              </a:spcBef>
            </a:pPr>
            <a:r>
              <a:rPr lang="en-US" altLang="en-US" dirty="0"/>
              <a:t>Lead chromate (chromium yellow)</a:t>
            </a:r>
          </a:p>
          <a:p>
            <a:pPr marL="293688" indent="-293688">
              <a:spcBef>
                <a:spcPts val="200"/>
              </a:spcBef>
            </a:pPr>
            <a:endParaRPr lang="en-US" altLang="en-US" sz="400" baseline="-25000" dirty="0"/>
          </a:p>
          <a:p>
            <a:pPr marL="293688" indent="-293688">
              <a:spcBef>
                <a:spcPts val="200"/>
              </a:spcBef>
            </a:pPr>
            <a:r>
              <a:rPr lang="en-US" altLang="en-US" dirty="0"/>
              <a:t>Potassium chromate</a:t>
            </a:r>
          </a:p>
          <a:p>
            <a:pPr marL="293688" indent="-293688">
              <a:spcBef>
                <a:spcPts val="200"/>
              </a:spcBef>
            </a:pPr>
            <a:endParaRPr lang="en-US" altLang="en-US" sz="400" baseline="-25000" dirty="0"/>
          </a:p>
          <a:p>
            <a:pPr marL="293688" indent="-293688">
              <a:spcBef>
                <a:spcPts val="200"/>
              </a:spcBef>
            </a:pPr>
            <a:r>
              <a:rPr lang="en-US" altLang="en-US" dirty="0"/>
              <a:t>Potassium dichromate</a:t>
            </a:r>
          </a:p>
          <a:p>
            <a:pPr marL="293688" indent="-293688">
              <a:spcBef>
                <a:spcPts val="200"/>
              </a:spcBef>
            </a:pPr>
            <a:endParaRPr lang="en-US" altLang="en-US" sz="400" baseline="-25000" dirty="0"/>
          </a:p>
          <a:p>
            <a:pPr marL="293688" indent="-293688">
              <a:spcBef>
                <a:spcPts val="200"/>
              </a:spcBef>
            </a:pPr>
            <a:r>
              <a:rPr lang="en-US" altLang="en-US" dirty="0"/>
              <a:t>Sodium chromate</a:t>
            </a:r>
          </a:p>
          <a:p>
            <a:pPr marL="293688" indent="-293688">
              <a:spcBef>
                <a:spcPts val="200"/>
              </a:spcBef>
            </a:pPr>
            <a:endParaRPr lang="en-US" altLang="en-US" sz="400" baseline="-25000" dirty="0"/>
          </a:p>
          <a:p>
            <a:pPr marL="293688" indent="-293688">
              <a:spcBef>
                <a:spcPts val="200"/>
              </a:spcBef>
            </a:pPr>
            <a:r>
              <a:rPr lang="en-US" altLang="en-US" dirty="0"/>
              <a:t>Strontium chromate</a:t>
            </a:r>
          </a:p>
          <a:p>
            <a:pPr marL="293688" indent="-293688">
              <a:spcBef>
                <a:spcPts val="200"/>
              </a:spcBef>
            </a:pPr>
            <a:endParaRPr lang="en-US" altLang="en-US" sz="400" baseline="-25000" dirty="0"/>
          </a:p>
          <a:p>
            <a:pPr marL="293688" indent="-293688">
              <a:spcBef>
                <a:spcPts val="200"/>
              </a:spcBef>
            </a:pPr>
            <a:r>
              <a:rPr lang="en-US" altLang="en-US" dirty="0"/>
              <a:t>Zinc chromate</a:t>
            </a:r>
            <a:endParaRPr lang="en-US" altLang="en-US" baseline="-25000" dirty="0"/>
          </a:p>
        </p:txBody>
      </p:sp>
      <p:sp>
        <p:nvSpPr>
          <p:cNvPr id="46084" name="Rectangle 4"/>
          <p:cNvSpPr>
            <a:spLocks noGrp="1" noChangeArrowheads="1"/>
          </p:cNvSpPr>
          <p:nvPr>
            <p:ph type="body" sz="half" idx="4294967295"/>
          </p:nvPr>
        </p:nvSpPr>
        <p:spPr>
          <a:xfrm>
            <a:off x="6280150" y="1219200"/>
            <a:ext cx="2787650" cy="4602163"/>
          </a:xfrm>
        </p:spPr>
        <p:txBody>
          <a:bodyPr/>
          <a:lstStyle/>
          <a:p>
            <a:pPr marL="0" indent="0">
              <a:spcBef>
                <a:spcPts val="200"/>
              </a:spcBef>
              <a:buFont typeface="Wingdings" panose="05000000000000000000" pitchFamily="2" charset="2"/>
              <a:buChar char=" "/>
            </a:pPr>
            <a:r>
              <a:rPr lang="en-US" altLang="en-US" dirty="0"/>
              <a:t>(NH</a:t>
            </a:r>
            <a:r>
              <a:rPr lang="en-US" altLang="en-US" baseline="-25000" dirty="0"/>
              <a:t>4</a:t>
            </a:r>
            <a:r>
              <a:rPr lang="en-US" altLang="en-US" dirty="0"/>
              <a:t>)</a:t>
            </a:r>
            <a:r>
              <a:rPr lang="en-US" altLang="en-US" baseline="-25000" dirty="0"/>
              <a:t>2</a:t>
            </a:r>
            <a:r>
              <a:rPr lang="en-US" altLang="en-US" dirty="0"/>
              <a:t>Cr</a:t>
            </a:r>
            <a:r>
              <a:rPr lang="en-US" altLang="en-US" baseline="-25000" dirty="0"/>
              <a:t>2</a:t>
            </a:r>
            <a:r>
              <a:rPr lang="en-US" altLang="en-US" dirty="0"/>
              <a:t>O</a:t>
            </a:r>
            <a:r>
              <a:rPr lang="en-US" altLang="en-US" baseline="-25000" dirty="0"/>
              <a:t>7</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CaCrO</a:t>
            </a:r>
            <a:r>
              <a:rPr lang="en-US" altLang="en-US" baseline="-25000" dirty="0"/>
              <a:t>4</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CrO</a:t>
            </a:r>
            <a:r>
              <a:rPr lang="en-US" altLang="en-US" baseline="-25000" dirty="0"/>
              <a:t>3</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PbCrO</a:t>
            </a:r>
            <a:r>
              <a:rPr lang="en-US" altLang="en-US" baseline="-25000" dirty="0"/>
              <a:t>4</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K</a:t>
            </a:r>
            <a:r>
              <a:rPr lang="en-US" altLang="en-US" baseline="-25000" dirty="0"/>
              <a:t>2</a:t>
            </a:r>
            <a:r>
              <a:rPr lang="en-US" altLang="en-US" dirty="0"/>
              <a:t>CrO</a:t>
            </a:r>
            <a:r>
              <a:rPr lang="en-US" altLang="en-US" baseline="-25000" dirty="0"/>
              <a:t>4</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K</a:t>
            </a:r>
            <a:r>
              <a:rPr lang="en-US" altLang="en-US" baseline="-25000" dirty="0"/>
              <a:t>2</a:t>
            </a:r>
            <a:r>
              <a:rPr lang="en-US" altLang="en-US" dirty="0"/>
              <a:t>Cr</a:t>
            </a:r>
            <a:r>
              <a:rPr lang="en-US" altLang="en-US" baseline="-25000" dirty="0"/>
              <a:t>2</a:t>
            </a:r>
            <a:r>
              <a:rPr lang="en-US" altLang="en-US" dirty="0"/>
              <a:t>O</a:t>
            </a:r>
            <a:r>
              <a:rPr lang="en-US" altLang="en-US" baseline="-25000" dirty="0"/>
              <a:t>7</a:t>
            </a:r>
          </a:p>
          <a:p>
            <a:pPr marL="0" indent="0">
              <a:spcBef>
                <a:spcPts val="200"/>
              </a:spcBef>
              <a:buFont typeface="Wingdings" panose="05000000000000000000" pitchFamily="2" charset="2"/>
              <a:buChar char=" "/>
            </a:pPr>
            <a:r>
              <a:rPr lang="en-US" altLang="en-US" dirty="0"/>
              <a:t>Na</a:t>
            </a:r>
            <a:r>
              <a:rPr lang="en-US" altLang="en-US" baseline="-25000" dirty="0"/>
              <a:t>2</a:t>
            </a:r>
            <a:r>
              <a:rPr lang="en-US" altLang="en-US" dirty="0"/>
              <a:t>CrO</a:t>
            </a:r>
            <a:r>
              <a:rPr lang="en-US" altLang="en-US" baseline="-25000" dirty="0"/>
              <a:t>4</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SrCrO</a:t>
            </a:r>
            <a:r>
              <a:rPr lang="en-US" altLang="en-US" baseline="-25000" dirty="0"/>
              <a:t>4</a:t>
            </a:r>
          </a:p>
          <a:p>
            <a:pPr marL="0" indent="0">
              <a:spcBef>
                <a:spcPts val="200"/>
              </a:spcBef>
              <a:buFont typeface="Wingdings" panose="05000000000000000000" pitchFamily="2" charset="2"/>
              <a:buChar char=" "/>
            </a:pPr>
            <a:endParaRPr lang="en-US" altLang="en-US" sz="400" baseline="-25000" dirty="0"/>
          </a:p>
          <a:p>
            <a:pPr marL="0" indent="0">
              <a:spcBef>
                <a:spcPts val="200"/>
              </a:spcBef>
              <a:buFont typeface="Wingdings" panose="05000000000000000000" pitchFamily="2" charset="2"/>
              <a:buChar char=" "/>
            </a:pPr>
            <a:r>
              <a:rPr lang="en-US" altLang="en-US" dirty="0"/>
              <a:t>ZnCrO</a:t>
            </a:r>
            <a:r>
              <a:rPr lang="en-US" altLang="en-US" baseline="-25000" dirty="0"/>
              <a:t>4</a:t>
            </a:r>
          </a:p>
          <a:p>
            <a:pPr marL="0" indent="0">
              <a:spcAft>
                <a:spcPct val="25000"/>
              </a:spcAft>
              <a:buFont typeface="Wingdings" panose="05000000000000000000" pitchFamily="2" charset="2"/>
              <a:buChar char=" "/>
            </a:pPr>
            <a:endParaRPr lang="en-US" altLang="en-US" sz="2400" baseline="-25000" dirty="0"/>
          </a:p>
        </p:txBody>
      </p:sp>
    </p:spTree>
    <p:extLst>
      <p:ext uri="{BB962C8B-B14F-4D97-AF65-F5344CB8AC3E}">
        <p14:creationId xmlns:p14="http://schemas.microsoft.com/office/powerpoint/2010/main" val="404193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36588" y="457200"/>
            <a:ext cx="4545012" cy="553998"/>
          </a:xfrm>
        </p:spPr>
        <p:txBody>
          <a:bodyPr/>
          <a:lstStyle/>
          <a:p>
            <a:r>
              <a:rPr lang="en-US" altLang="en-US" dirty="0"/>
              <a:t>Affected Operations</a:t>
            </a:r>
          </a:p>
        </p:txBody>
      </p:sp>
      <p:sp>
        <p:nvSpPr>
          <p:cNvPr id="25603" name="Rectangle 3"/>
          <p:cNvSpPr>
            <a:spLocks noGrp="1" noChangeArrowheads="1"/>
          </p:cNvSpPr>
          <p:nvPr>
            <p:ph type="body" sz="half" idx="4294967295"/>
          </p:nvPr>
        </p:nvSpPr>
        <p:spPr>
          <a:xfrm>
            <a:off x="533400" y="1338260"/>
            <a:ext cx="3962400" cy="4492625"/>
          </a:xfrm>
        </p:spPr>
        <p:txBody>
          <a:bodyPr/>
          <a:lstStyle/>
          <a:p>
            <a:pPr marL="293688" indent="-293688">
              <a:lnSpc>
                <a:spcPct val="80000"/>
              </a:lnSpc>
              <a:defRPr/>
            </a:pPr>
            <a:r>
              <a:rPr lang="en-US" sz="2400" dirty="0"/>
              <a:t>Electroplating</a:t>
            </a:r>
          </a:p>
          <a:p>
            <a:pPr marL="293688" indent="-293688">
              <a:lnSpc>
                <a:spcPct val="80000"/>
              </a:lnSpc>
              <a:defRPr/>
            </a:pPr>
            <a:endParaRPr lang="en-US" sz="1400" dirty="0"/>
          </a:p>
          <a:p>
            <a:pPr marL="293688" indent="-293688">
              <a:defRPr/>
            </a:pPr>
            <a:r>
              <a:rPr lang="en-US" sz="2400" dirty="0"/>
              <a:t>Welding on stainless steel or Cr(VI) painted surfaces</a:t>
            </a:r>
          </a:p>
          <a:p>
            <a:pPr marL="293688" indent="-293688">
              <a:defRPr/>
            </a:pPr>
            <a:endParaRPr lang="en-US" sz="1400" dirty="0"/>
          </a:p>
          <a:p>
            <a:pPr marL="293688" indent="-293688">
              <a:lnSpc>
                <a:spcPct val="80000"/>
              </a:lnSpc>
              <a:defRPr/>
            </a:pPr>
            <a:r>
              <a:rPr lang="en-US" sz="2400" dirty="0"/>
              <a:t>Painting</a:t>
            </a:r>
          </a:p>
          <a:p>
            <a:pPr lvl="1">
              <a:lnSpc>
                <a:spcPct val="150000"/>
              </a:lnSpc>
              <a:defRPr/>
            </a:pPr>
            <a:r>
              <a:rPr lang="en-US" sz="2000" dirty="0"/>
              <a:t>Aerospace</a:t>
            </a:r>
          </a:p>
          <a:p>
            <a:pPr lvl="1">
              <a:lnSpc>
                <a:spcPct val="150000"/>
              </a:lnSpc>
              <a:defRPr/>
            </a:pPr>
            <a:r>
              <a:rPr lang="en-US" sz="2000" dirty="0"/>
              <a:t>Auto body repair</a:t>
            </a:r>
          </a:p>
          <a:p>
            <a:pPr marL="293688" indent="-293688">
              <a:lnSpc>
                <a:spcPct val="80000"/>
              </a:lnSpc>
              <a:defRPr/>
            </a:pPr>
            <a:endParaRPr lang="en-US" sz="1400" dirty="0"/>
          </a:p>
          <a:p>
            <a:pPr marL="293688" indent="-293688">
              <a:lnSpc>
                <a:spcPct val="80000"/>
              </a:lnSpc>
              <a:defRPr/>
            </a:pPr>
            <a:r>
              <a:rPr lang="en-US" sz="2400" dirty="0"/>
              <a:t>Chromate pigment</a:t>
            </a:r>
            <a:br>
              <a:rPr lang="en-US" sz="2400" dirty="0"/>
            </a:br>
            <a:r>
              <a:rPr lang="en-US" sz="2400" dirty="0"/>
              <a:t>and chemical production</a:t>
            </a:r>
          </a:p>
        </p:txBody>
      </p:sp>
      <p:sp>
        <p:nvSpPr>
          <p:cNvPr id="48132" name="Rectangle 4"/>
          <p:cNvSpPr>
            <a:spLocks noGrp="1" noChangeArrowheads="1"/>
          </p:cNvSpPr>
          <p:nvPr>
            <p:ph type="body" sz="half" idx="4294967295"/>
          </p:nvPr>
        </p:nvSpPr>
        <p:spPr>
          <a:xfrm>
            <a:off x="4412455" y="1295400"/>
            <a:ext cx="4731545" cy="4724400"/>
          </a:xfrm>
        </p:spPr>
        <p:txBody>
          <a:bodyPr>
            <a:normAutofit lnSpcReduction="10000"/>
          </a:bodyPr>
          <a:lstStyle/>
          <a:p>
            <a:pPr marL="293688" indent="-293688"/>
            <a:r>
              <a:rPr lang="en-US" altLang="en-US" sz="2400" dirty="0"/>
              <a:t>Chromium dye and catalyst production</a:t>
            </a:r>
          </a:p>
          <a:p>
            <a:pPr marL="293688" indent="-293688"/>
            <a:endParaRPr lang="en-US" altLang="en-US" sz="1400" dirty="0"/>
          </a:p>
          <a:p>
            <a:pPr marL="293688" indent="-293688"/>
            <a:r>
              <a:rPr lang="en-US" altLang="en-US" sz="2400" dirty="0"/>
              <a:t>Glass manufacturing</a:t>
            </a:r>
          </a:p>
          <a:p>
            <a:pPr marL="293688" indent="-293688"/>
            <a:endParaRPr lang="en-US" altLang="en-US" sz="1400" dirty="0"/>
          </a:p>
          <a:p>
            <a:pPr marL="293688" indent="-293688"/>
            <a:r>
              <a:rPr lang="en-US" altLang="en-US" sz="2400" dirty="0"/>
              <a:t>Plastic colorant production</a:t>
            </a:r>
          </a:p>
          <a:p>
            <a:pPr marL="293688" indent="-293688"/>
            <a:endParaRPr lang="en-US" altLang="en-US" sz="1400" dirty="0"/>
          </a:p>
          <a:p>
            <a:pPr marL="293688" indent="-293688"/>
            <a:r>
              <a:rPr lang="en-US" altLang="en-US" sz="2400" dirty="0"/>
              <a:t>Construction</a:t>
            </a:r>
          </a:p>
          <a:p>
            <a:pPr marL="293688" indent="-293688"/>
            <a:endParaRPr lang="en-US" altLang="en-US" sz="1400" dirty="0"/>
          </a:p>
          <a:p>
            <a:pPr marL="293688" indent="-293688"/>
            <a:r>
              <a:rPr lang="en-US" altLang="en-US" sz="2400" dirty="0"/>
              <a:t>Refractory brick restoration</a:t>
            </a:r>
          </a:p>
          <a:p>
            <a:pPr marL="293688" indent="-293688"/>
            <a:endParaRPr lang="en-US" altLang="en-US" sz="1400" dirty="0"/>
          </a:p>
          <a:p>
            <a:pPr marL="293688" indent="-293688"/>
            <a:r>
              <a:rPr lang="en-US" altLang="en-US" sz="2400" dirty="0"/>
              <a:t>Paint removal from bridges</a:t>
            </a:r>
          </a:p>
          <a:p>
            <a:pPr marL="293688" indent="-293688"/>
            <a:endParaRPr lang="en-US" altLang="en-US" sz="1400" dirty="0"/>
          </a:p>
          <a:p>
            <a:pPr marL="293688" indent="-293688"/>
            <a:r>
              <a:rPr lang="en-US" altLang="en-US" sz="2400" dirty="0"/>
              <a:t>Traffic painting</a:t>
            </a:r>
          </a:p>
          <a:p>
            <a:pPr lvl="1"/>
            <a:endParaRPr lang="en-US" altLang="en-US" sz="2000" dirty="0"/>
          </a:p>
        </p:txBody>
      </p:sp>
      <p:sp>
        <p:nvSpPr>
          <p:cNvPr id="2" name="Rectangle 1">
            <a:extLst>
              <a:ext uri="{FF2B5EF4-FFF2-40B4-BE49-F238E27FC236}">
                <a16:creationId xmlns:a16="http://schemas.microsoft.com/office/drawing/2014/main" id="{043AA57F-30C6-56B2-D9CB-97C73AFBF919}"/>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1910.1026</a:t>
            </a:r>
          </a:p>
          <a:p>
            <a:pPr eaLnBrk="1" hangingPunct="1">
              <a:defRPr/>
            </a:pPr>
            <a:r>
              <a:rPr lang="en-US" sz="1800" u="none" dirty="0">
                <a:latin typeface="Avenir Next LT Pro Demi" panose="020B0704020202020204" pitchFamily="34" charset="0"/>
              </a:rPr>
              <a:t>1926.1126</a:t>
            </a:r>
          </a:p>
        </p:txBody>
      </p:sp>
    </p:spTree>
    <p:extLst>
      <p:ext uri="{BB962C8B-B14F-4D97-AF65-F5344CB8AC3E}">
        <p14:creationId xmlns:p14="http://schemas.microsoft.com/office/powerpoint/2010/main" val="230973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533400" y="1219200"/>
            <a:ext cx="7924800" cy="4800600"/>
          </a:xfrm>
        </p:spPr>
        <p:txBody>
          <a:bodyPr/>
          <a:lstStyle/>
          <a:p>
            <a:pPr>
              <a:spcBef>
                <a:spcPts val="1200"/>
              </a:spcBef>
              <a:spcAft>
                <a:spcPts val="1200"/>
              </a:spcAft>
            </a:pPr>
            <a:r>
              <a:rPr lang="en-US" altLang="en-US" dirty="0"/>
              <a:t>Lung cancer (via inhalation of Cr(VI)</a:t>
            </a:r>
          </a:p>
          <a:p>
            <a:pPr>
              <a:spcBef>
                <a:spcPts val="1200"/>
              </a:spcBef>
              <a:spcAft>
                <a:spcPts val="1200"/>
              </a:spcAft>
            </a:pPr>
            <a:endParaRPr lang="en-US" altLang="en-US" sz="800" dirty="0"/>
          </a:p>
          <a:p>
            <a:pPr>
              <a:spcBef>
                <a:spcPts val="1200"/>
              </a:spcBef>
              <a:spcAft>
                <a:spcPts val="1200"/>
              </a:spcAft>
            </a:pPr>
            <a:r>
              <a:rPr lang="en-US" altLang="en-US" dirty="0"/>
              <a:t>Irritation or damage to the nose, throat, and lung (respiratory tract) at high levels</a:t>
            </a:r>
          </a:p>
          <a:p>
            <a:pPr>
              <a:spcBef>
                <a:spcPts val="1200"/>
              </a:spcBef>
              <a:spcAft>
                <a:spcPts val="1200"/>
              </a:spcAft>
            </a:pPr>
            <a:endParaRPr lang="en-US" altLang="en-US" sz="800" dirty="0"/>
          </a:p>
          <a:p>
            <a:pPr>
              <a:spcBef>
                <a:spcPts val="1200"/>
              </a:spcBef>
              <a:spcAft>
                <a:spcPts val="1200"/>
              </a:spcAft>
            </a:pPr>
            <a:r>
              <a:rPr lang="en-US" altLang="en-US" dirty="0"/>
              <a:t>Irritation or damage to the eyes and skin if contact at high concentrations</a:t>
            </a:r>
          </a:p>
          <a:p>
            <a:pPr>
              <a:buFont typeface="Wingdings" panose="05000000000000000000" pitchFamily="2" charset="2"/>
              <a:buNone/>
            </a:pPr>
            <a:endParaRPr lang="en-US" altLang="en-US" dirty="0"/>
          </a:p>
        </p:txBody>
      </p:sp>
      <p:sp>
        <p:nvSpPr>
          <p:cNvPr id="50179" name="Rectangle 2"/>
          <p:cNvSpPr>
            <a:spLocks noGrp="1" noChangeArrowheads="1"/>
          </p:cNvSpPr>
          <p:nvPr>
            <p:ph type="title"/>
          </p:nvPr>
        </p:nvSpPr>
        <p:spPr>
          <a:xfrm>
            <a:off x="609600" y="457200"/>
            <a:ext cx="7848600" cy="554038"/>
          </a:xfrm>
        </p:spPr>
        <p:txBody>
          <a:bodyPr/>
          <a:lstStyle/>
          <a:p>
            <a:r>
              <a:rPr lang="en-US" altLang="en-US" dirty="0"/>
              <a:t>Health Effects of Cr(VI)</a:t>
            </a:r>
          </a:p>
        </p:txBody>
      </p:sp>
      <p:sp>
        <p:nvSpPr>
          <p:cNvPr id="5" name="TextBox 4">
            <a:extLst>
              <a:ext uri="{FF2B5EF4-FFF2-40B4-BE49-F238E27FC236}">
                <a16:creationId xmlns:a16="http://schemas.microsoft.com/office/drawing/2014/main" id="{BF7C4034-C0A7-360F-7AE1-80F81E75631F}"/>
              </a:ext>
            </a:extLst>
          </p:cNvPr>
          <p:cNvSpPr txBox="1"/>
          <p:nvPr/>
        </p:nvSpPr>
        <p:spPr>
          <a:xfrm>
            <a:off x="5247968" y="4575631"/>
            <a:ext cx="1524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342011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419100"/>
            <a:ext cx="7772400" cy="553998"/>
          </a:xfrm>
        </p:spPr>
        <p:txBody>
          <a:bodyPr/>
          <a:lstStyle/>
          <a:p>
            <a:pPr>
              <a:defRPr/>
            </a:pPr>
            <a:r>
              <a:rPr lang="en-US" dirty="0"/>
              <a:t>Major Provisions</a:t>
            </a:r>
          </a:p>
        </p:txBody>
      </p:sp>
      <p:sp>
        <p:nvSpPr>
          <p:cNvPr id="52227" name="Rectangle 3"/>
          <p:cNvSpPr>
            <a:spLocks noGrp="1" noChangeArrowheads="1"/>
          </p:cNvSpPr>
          <p:nvPr>
            <p:ph type="body" sz="half" idx="4294967295"/>
          </p:nvPr>
        </p:nvSpPr>
        <p:spPr>
          <a:xfrm>
            <a:off x="609600" y="1381085"/>
            <a:ext cx="4572000" cy="4572000"/>
          </a:xfrm>
        </p:spPr>
        <p:txBody>
          <a:bodyPr>
            <a:normAutofit fontScale="92500" lnSpcReduction="20000"/>
          </a:bodyPr>
          <a:lstStyle/>
          <a:p>
            <a:pPr marL="293688" indent="-293688">
              <a:lnSpc>
                <a:spcPct val="90000"/>
              </a:lnSpc>
              <a:spcAft>
                <a:spcPct val="50000"/>
              </a:spcAft>
            </a:pPr>
            <a:r>
              <a:rPr lang="en-US" altLang="en-US" sz="2400" dirty="0"/>
              <a:t> Scope</a:t>
            </a:r>
          </a:p>
          <a:p>
            <a:pPr marL="293688" indent="-293688">
              <a:spcAft>
                <a:spcPct val="50000"/>
              </a:spcAft>
            </a:pPr>
            <a:r>
              <a:rPr lang="en-US" altLang="en-US" sz="2400" dirty="0"/>
              <a:t> Permissible exposure limit </a:t>
            </a:r>
          </a:p>
          <a:p>
            <a:pPr marL="293688" indent="-293688">
              <a:lnSpc>
                <a:spcPct val="90000"/>
              </a:lnSpc>
              <a:spcAft>
                <a:spcPct val="50000"/>
              </a:spcAft>
            </a:pPr>
            <a:r>
              <a:rPr lang="en-US" altLang="en-US" sz="2400" dirty="0"/>
              <a:t> Exposure determination</a:t>
            </a:r>
          </a:p>
          <a:p>
            <a:pPr marL="293688" indent="-293688">
              <a:lnSpc>
                <a:spcPct val="90000"/>
              </a:lnSpc>
              <a:spcAft>
                <a:spcPct val="50000"/>
              </a:spcAft>
            </a:pPr>
            <a:r>
              <a:rPr lang="en-US" altLang="en-US" sz="2400" dirty="0"/>
              <a:t> Recordkeeping</a:t>
            </a:r>
            <a:endParaRPr lang="en-US" altLang="en-US" sz="2400" b="1" dirty="0"/>
          </a:p>
          <a:p>
            <a:pPr marL="293688" indent="-293688">
              <a:lnSpc>
                <a:spcPct val="90000"/>
              </a:lnSpc>
              <a:spcAft>
                <a:spcPct val="50000"/>
              </a:spcAft>
            </a:pPr>
            <a:r>
              <a:rPr lang="en-US" altLang="en-US" sz="2400" dirty="0"/>
              <a:t> Methods of compliance</a:t>
            </a:r>
          </a:p>
          <a:p>
            <a:pPr marL="293688" indent="-293688">
              <a:lnSpc>
                <a:spcPct val="90000"/>
              </a:lnSpc>
              <a:spcAft>
                <a:spcPct val="50000"/>
              </a:spcAft>
            </a:pPr>
            <a:r>
              <a:rPr lang="en-US" altLang="en-US" sz="2400" dirty="0"/>
              <a:t> Respiratory protection</a:t>
            </a:r>
          </a:p>
          <a:p>
            <a:pPr marL="293688" indent="-293688"/>
            <a:r>
              <a:rPr lang="en-US" altLang="en-US" sz="2400" dirty="0"/>
              <a:t> Protective work clothing </a:t>
            </a:r>
          </a:p>
          <a:p>
            <a:pPr marL="293688" indent="-293688">
              <a:buNone/>
            </a:pPr>
            <a:r>
              <a:rPr lang="en-US" altLang="en-US" sz="2400" dirty="0"/>
              <a:t>     and equipment</a:t>
            </a:r>
          </a:p>
          <a:p>
            <a:pPr marL="293688" indent="-293688">
              <a:lnSpc>
                <a:spcPct val="90000"/>
              </a:lnSpc>
              <a:spcAft>
                <a:spcPct val="50000"/>
              </a:spcAft>
            </a:pPr>
            <a:endParaRPr lang="en-US" altLang="en-US" sz="1000" dirty="0"/>
          </a:p>
          <a:p>
            <a:pPr marL="293688" lvl="1" indent="-293688">
              <a:lnSpc>
                <a:spcPct val="90000"/>
              </a:lnSpc>
              <a:spcAft>
                <a:spcPct val="50000"/>
              </a:spcAft>
              <a:buClr>
                <a:srgbClr val="910046"/>
              </a:buClr>
              <a:buSzPct val="84000"/>
              <a:buNone/>
            </a:pPr>
            <a:r>
              <a:rPr lang="en-US" altLang="en-US" sz="1800" b="1" i="1" dirty="0"/>
              <a:t>     </a:t>
            </a:r>
            <a:r>
              <a:rPr lang="en-US" altLang="en-US" b="1" i="1" dirty="0"/>
              <a:t>*</a:t>
            </a:r>
            <a:r>
              <a:rPr lang="en-US" altLang="en-US" sz="1400" b="1" i="1" dirty="0"/>
              <a:t>General Industry only</a:t>
            </a:r>
          </a:p>
          <a:p>
            <a:pPr marL="293688" indent="-293688">
              <a:lnSpc>
                <a:spcPct val="90000"/>
              </a:lnSpc>
              <a:spcAft>
                <a:spcPct val="50000"/>
              </a:spcAft>
              <a:buFont typeface="Wingdings" panose="05000000000000000000" pitchFamily="2" charset="2"/>
              <a:buNone/>
            </a:pPr>
            <a:endParaRPr lang="en-US" altLang="en-US" sz="2000" b="1" i="1" dirty="0"/>
          </a:p>
        </p:txBody>
      </p:sp>
      <p:sp>
        <p:nvSpPr>
          <p:cNvPr id="52228" name="Rectangle 4"/>
          <p:cNvSpPr>
            <a:spLocks noGrp="1" noChangeArrowheads="1"/>
          </p:cNvSpPr>
          <p:nvPr>
            <p:ph type="body" sz="half" idx="4294967295"/>
          </p:nvPr>
        </p:nvSpPr>
        <p:spPr>
          <a:xfrm>
            <a:off x="4770437" y="1425615"/>
            <a:ext cx="4373563" cy="4051300"/>
          </a:xfrm>
        </p:spPr>
        <p:txBody>
          <a:bodyPr>
            <a:normAutofit fontScale="92500"/>
          </a:bodyPr>
          <a:lstStyle/>
          <a:p>
            <a:pPr marL="401637" indent="-401638">
              <a:spcAft>
                <a:spcPct val="50000"/>
              </a:spcAft>
            </a:pPr>
            <a:r>
              <a:rPr lang="en-US" altLang="en-US" sz="2400" dirty="0"/>
              <a:t>Hygiene areas and      practices</a:t>
            </a:r>
          </a:p>
          <a:p>
            <a:pPr marL="395287" indent="-395288">
              <a:spcAft>
                <a:spcPct val="50000"/>
              </a:spcAft>
            </a:pPr>
            <a:r>
              <a:rPr lang="en-US" altLang="en-US" sz="2400" dirty="0"/>
              <a:t>Medical surveillance dates</a:t>
            </a:r>
          </a:p>
          <a:p>
            <a:pPr marL="401637" indent="-401638">
              <a:spcAft>
                <a:spcPct val="50000"/>
              </a:spcAft>
            </a:pPr>
            <a:r>
              <a:rPr lang="en-US" altLang="en-US" sz="2400" dirty="0"/>
              <a:t>Communication of   hazards </a:t>
            </a:r>
          </a:p>
          <a:p>
            <a:pPr marL="293688" indent="-293688">
              <a:spcAft>
                <a:spcPct val="50000"/>
              </a:spcAft>
            </a:pPr>
            <a:r>
              <a:rPr lang="en-US" altLang="en-US" sz="2400" dirty="0"/>
              <a:t> Regulated areas*</a:t>
            </a:r>
          </a:p>
          <a:p>
            <a:pPr marL="293688" indent="-293688">
              <a:spcAft>
                <a:spcPct val="50000"/>
              </a:spcAft>
            </a:pPr>
            <a:r>
              <a:rPr lang="en-US" altLang="en-US" sz="2400" dirty="0"/>
              <a:t> Housekeeping</a:t>
            </a:r>
            <a:r>
              <a:rPr lang="en-US" altLang="en-US" sz="2400" b="1" dirty="0"/>
              <a:t>*</a:t>
            </a:r>
            <a:endParaRPr lang="en-US" altLang="en-US" sz="2400" b="1" baseline="30000" dirty="0"/>
          </a:p>
          <a:p>
            <a:pPr marL="641351" lvl="1" indent="-293688">
              <a:spcAft>
                <a:spcPct val="50000"/>
              </a:spcAft>
            </a:pPr>
            <a:endParaRPr lang="en-US" altLang="en-US" dirty="0"/>
          </a:p>
          <a:p>
            <a:pPr marL="347663" lvl="1" indent="0">
              <a:spcAft>
                <a:spcPct val="50000"/>
              </a:spcAft>
              <a:buNone/>
            </a:pPr>
            <a:r>
              <a:rPr lang="en-US" altLang="en-US" b="1" i="1" dirty="0"/>
              <a:t>    </a:t>
            </a:r>
            <a:endParaRPr lang="en-US" altLang="en-US" dirty="0"/>
          </a:p>
        </p:txBody>
      </p:sp>
      <p:sp>
        <p:nvSpPr>
          <p:cNvPr id="2" name="Rectangle 1">
            <a:extLst>
              <a:ext uri="{FF2B5EF4-FFF2-40B4-BE49-F238E27FC236}">
                <a16:creationId xmlns:a16="http://schemas.microsoft.com/office/drawing/2014/main" id="{D2BF8F46-99BC-97F7-4197-156510126EBF}"/>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1910.1026</a:t>
            </a:r>
          </a:p>
          <a:p>
            <a:pPr eaLnBrk="1" hangingPunct="1">
              <a:defRPr/>
            </a:pPr>
            <a:r>
              <a:rPr lang="en-US" sz="1800" u="none" dirty="0">
                <a:latin typeface="Avenir Next LT Pro Demi" panose="020B0704020202020204" pitchFamily="34" charset="0"/>
              </a:rPr>
              <a:t>1926.1126</a:t>
            </a:r>
          </a:p>
        </p:txBody>
      </p:sp>
    </p:spTree>
    <p:extLst>
      <p:ext uri="{BB962C8B-B14F-4D97-AF65-F5344CB8AC3E}">
        <p14:creationId xmlns:p14="http://schemas.microsoft.com/office/powerpoint/2010/main" val="150294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457200"/>
            <a:ext cx="7848600" cy="554038"/>
          </a:xfrm>
        </p:spPr>
        <p:txBody>
          <a:bodyPr/>
          <a:lstStyle/>
          <a:p>
            <a:r>
              <a:rPr lang="en-US" altLang="en-US" dirty="0"/>
              <a:t>Exposure Limits – Cr(VI)</a:t>
            </a:r>
          </a:p>
        </p:txBody>
      </p:sp>
      <p:sp>
        <p:nvSpPr>
          <p:cNvPr id="54275" name="Rectangle 3"/>
          <p:cNvSpPr>
            <a:spLocks noGrp="1" noChangeArrowheads="1"/>
          </p:cNvSpPr>
          <p:nvPr>
            <p:ph type="body" idx="1"/>
          </p:nvPr>
        </p:nvSpPr>
        <p:spPr>
          <a:xfrm>
            <a:off x="609600" y="1219200"/>
            <a:ext cx="7924800" cy="4602163"/>
          </a:xfrm>
        </p:spPr>
        <p:txBody>
          <a:bodyPr/>
          <a:lstStyle/>
          <a:p>
            <a:r>
              <a:rPr lang="en-US" altLang="en-US" b="1" dirty="0"/>
              <a:t>Permissible exposure limit </a:t>
            </a:r>
          </a:p>
          <a:p>
            <a:endParaRPr lang="en-US" altLang="en-US" sz="800" dirty="0"/>
          </a:p>
          <a:p>
            <a:pPr lvl="1"/>
            <a:r>
              <a:rPr lang="en-US" altLang="en-US" dirty="0"/>
              <a:t>5 µg/m</a:t>
            </a:r>
            <a:r>
              <a:rPr lang="en-US" altLang="en-US" baseline="30000" dirty="0"/>
              <a:t>3</a:t>
            </a:r>
            <a:r>
              <a:rPr lang="en-US" altLang="en-US" dirty="0"/>
              <a:t>, calculated as an 8-hour time-weighted average </a:t>
            </a:r>
          </a:p>
          <a:p>
            <a:endParaRPr lang="en-US" altLang="en-US" dirty="0"/>
          </a:p>
          <a:p>
            <a:r>
              <a:rPr lang="en-US" altLang="en-US" b="1" dirty="0"/>
              <a:t>Action level</a:t>
            </a:r>
          </a:p>
          <a:p>
            <a:endParaRPr lang="en-US" altLang="en-US" sz="800" dirty="0"/>
          </a:p>
          <a:p>
            <a:pPr lvl="1"/>
            <a:r>
              <a:rPr lang="en-US" altLang="en-US" dirty="0"/>
              <a:t>2.5 µg/m</a:t>
            </a:r>
            <a:r>
              <a:rPr lang="en-US" altLang="en-US" baseline="30000" dirty="0"/>
              <a:t>3</a:t>
            </a:r>
          </a:p>
          <a:p>
            <a:endParaRPr lang="en-US" altLang="en-US" dirty="0"/>
          </a:p>
          <a:p>
            <a:r>
              <a:rPr lang="en-US" altLang="en-US" dirty="0"/>
              <a:t>Exposure determination</a:t>
            </a:r>
          </a:p>
          <a:p>
            <a:endParaRPr lang="en-US" altLang="en-US" sz="800" b="1" dirty="0"/>
          </a:p>
          <a:p>
            <a:pPr lvl="1"/>
            <a:r>
              <a:rPr lang="en-US" altLang="en-US" dirty="0"/>
              <a:t>See paragraph (d) for more specifics</a:t>
            </a:r>
          </a:p>
          <a:p>
            <a:endParaRPr lang="en-US" altLang="en-US" sz="2400" dirty="0"/>
          </a:p>
          <a:p>
            <a:endParaRPr lang="en-US" altLang="en-US" sz="2400" dirty="0"/>
          </a:p>
          <a:p>
            <a:endParaRPr lang="en-US" altLang="en-US" sz="2400" dirty="0"/>
          </a:p>
        </p:txBody>
      </p:sp>
      <p:sp>
        <p:nvSpPr>
          <p:cNvPr id="3" name="TextBox 2">
            <a:extLst>
              <a:ext uri="{FF2B5EF4-FFF2-40B4-BE49-F238E27FC236}">
                <a16:creationId xmlns:a16="http://schemas.microsoft.com/office/drawing/2014/main" id="{D2E3F3FE-0F57-C546-EB09-193AEE539535}"/>
              </a:ext>
            </a:extLst>
          </p:cNvPr>
          <p:cNvSpPr txBox="1"/>
          <p:nvPr/>
        </p:nvSpPr>
        <p:spPr>
          <a:xfrm>
            <a:off x="7696200" y="5509721"/>
            <a:ext cx="1524000" cy="215444"/>
          </a:xfrm>
          <a:prstGeom prst="rect">
            <a:avLst/>
          </a:prstGeom>
          <a:noFill/>
        </p:spPr>
        <p:txBody>
          <a:bodyPr wrap="square" rtlCol="0">
            <a:spAutoFit/>
          </a:bodyPr>
          <a:lstStyle/>
          <a:p>
            <a:r>
              <a:rPr lang="en-US" sz="800" u="none" dirty="0">
                <a:solidFill>
                  <a:schemeClr val="bg1"/>
                </a:solidFill>
              </a:rPr>
              <a:t>NCDOL Photo Library</a:t>
            </a:r>
          </a:p>
        </p:txBody>
      </p:sp>
      <p:sp>
        <p:nvSpPr>
          <p:cNvPr id="2" name="Rectangle 1">
            <a:extLst>
              <a:ext uri="{FF2B5EF4-FFF2-40B4-BE49-F238E27FC236}">
                <a16:creationId xmlns:a16="http://schemas.microsoft.com/office/drawing/2014/main" id="{95DCE821-C813-F6E9-3CA0-E45EFD38F1E3}"/>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1910.1026</a:t>
            </a:r>
          </a:p>
          <a:p>
            <a:pPr eaLnBrk="1" hangingPunct="1">
              <a:defRPr/>
            </a:pPr>
            <a:r>
              <a:rPr lang="en-US" sz="1800" u="none" dirty="0">
                <a:latin typeface="Avenir Next LT Pro Demi" panose="020B0704020202020204" pitchFamily="34" charset="0"/>
              </a:rPr>
              <a:t>1926.1126</a:t>
            </a:r>
          </a:p>
        </p:txBody>
      </p:sp>
    </p:spTree>
    <p:extLst>
      <p:ext uri="{BB962C8B-B14F-4D97-AF65-F5344CB8AC3E}">
        <p14:creationId xmlns:p14="http://schemas.microsoft.com/office/powerpoint/2010/main" val="401152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57200"/>
            <a:ext cx="3994150" cy="554038"/>
          </a:xfrm>
        </p:spPr>
        <p:txBody>
          <a:bodyPr/>
          <a:lstStyle/>
          <a:p>
            <a:r>
              <a:rPr lang="en-US" altLang="en-US"/>
              <a:t>Objectives</a:t>
            </a:r>
          </a:p>
        </p:txBody>
      </p:sp>
      <p:sp>
        <p:nvSpPr>
          <p:cNvPr id="4099" name="Rectangle 3"/>
          <p:cNvSpPr>
            <a:spLocks noGrp="1" noChangeArrowheads="1"/>
          </p:cNvSpPr>
          <p:nvPr>
            <p:ph type="body" idx="1"/>
          </p:nvPr>
        </p:nvSpPr>
        <p:spPr>
          <a:xfrm>
            <a:off x="533400" y="1265238"/>
            <a:ext cx="8229600" cy="4754562"/>
          </a:xfrm>
        </p:spPr>
        <p:txBody>
          <a:bodyPr/>
          <a:lstStyle/>
          <a:p>
            <a:pPr>
              <a:defRPr/>
            </a:pPr>
            <a:r>
              <a:rPr lang="en-US" dirty="0"/>
              <a:t>After this course, students will:</a:t>
            </a:r>
          </a:p>
          <a:p>
            <a:pPr>
              <a:buFont typeface="Wingdings" panose="05000000000000000000" pitchFamily="2" charset="2"/>
              <a:buNone/>
              <a:defRPr/>
            </a:pPr>
            <a:endParaRPr lang="en-US" sz="800" dirty="0"/>
          </a:p>
          <a:p>
            <a:pPr lvl="1">
              <a:defRPr/>
            </a:pPr>
            <a:r>
              <a:rPr lang="en-US" dirty="0"/>
              <a:t>Understand the NCDOL Health Hazards Special Emphasis Program (SEP) requirements for:</a:t>
            </a:r>
          </a:p>
          <a:p>
            <a:pPr lvl="1">
              <a:defRPr/>
            </a:pPr>
            <a:endParaRPr lang="en-US" sz="1000" dirty="0"/>
          </a:p>
          <a:p>
            <a:pPr lvl="2">
              <a:lnSpc>
                <a:spcPct val="150000"/>
              </a:lnSpc>
              <a:defRPr/>
            </a:pPr>
            <a:r>
              <a:rPr lang="en-US" i="1" dirty="0"/>
              <a:t>Lead</a:t>
            </a:r>
          </a:p>
          <a:p>
            <a:pPr lvl="2">
              <a:lnSpc>
                <a:spcPct val="150000"/>
              </a:lnSpc>
              <a:defRPr/>
            </a:pPr>
            <a:r>
              <a:rPr lang="en-US" i="1" dirty="0"/>
              <a:t>Hexavalent chromium (</a:t>
            </a:r>
            <a:r>
              <a:rPr lang="en-US" i="1" dirty="0" err="1"/>
              <a:t>CrVI</a:t>
            </a:r>
            <a:r>
              <a:rPr lang="en-US" i="1" dirty="0"/>
              <a:t>) or Chrome 6</a:t>
            </a:r>
          </a:p>
          <a:p>
            <a:pPr lvl="2">
              <a:lnSpc>
                <a:spcPct val="150000"/>
              </a:lnSpc>
              <a:defRPr/>
            </a:pPr>
            <a:r>
              <a:rPr lang="en-US" i="1" dirty="0"/>
              <a:t>Isocyanates </a:t>
            </a:r>
          </a:p>
          <a:p>
            <a:pPr lvl="2">
              <a:lnSpc>
                <a:spcPct val="150000"/>
              </a:lnSpc>
              <a:defRPr/>
            </a:pPr>
            <a:r>
              <a:rPr lang="en-US" i="1" dirty="0"/>
              <a:t>Beryllium</a:t>
            </a:r>
          </a:p>
          <a:p>
            <a:pPr lvl="2">
              <a:lnSpc>
                <a:spcPct val="150000"/>
              </a:lnSpc>
              <a:defRPr/>
            </a:pPr>
            <a:r>
              <a:rPr lang="en-US" i="1" dirty="0"/>
              <a:t>Silica</a:t>
            </a:r>
          </a:p>
          <a:p>
            <a:pPr lvl="1">
              <a:defRPr/>
            </a:pPr>
            <a:endParaRPr lang="en-US" sz="800" dirty="0"/>
          </a:p>
          <a:p>
            <a:pPr lvl="1">
              <a:defRPr/>
            </a:pPr>
            <a:r>
              <a:rPr lang="en-US" dirty="0"/>
              <a:t>Recognize exposure effects, health effects and abatement methods for each</a:t>
            </a:r>
          </a:p>
          <a:p>
            <a:pPr lvl="1">
              <a:defRPr/>
            </a:pPr>
            <a:endParaRPr lang="en-US" sz="500" dirty="0"/>
          </a:p>
        </p:txBody>
      </p:sp>
    </p:spTree>
    <p:extLst>
      <p:ext uri="{BB962C8B-B14F-4D97-AF65-F5344CB8AC3E}">
        <p14:creationId xmlns:p14="http://schemas.microsoft.com/office/powerpoint/2010/main" val="358821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Monitoring Methods</a:t>
            </a:r>
          </a:p>
        </p:txBody>
      </p:sp>
      <p:sp>
        <p:nvSpPr>
          <p:cNvPr id="56323" name="Content Placeholder 2"/>
          <p:cNvSpPr>
            <a:spLocks noGrp="1"/>
          </p:cNvSpPr>
          <p:nvPr>
            <p:ph idx="1"/>
          </p:nvPr>
        </p:nvSpPr>
        <p:spPr>
          <a:xfrm>
            <a:off x="533400" y="1313382"/>
            <a:ext cx="8001000" cy="4687887"/>
          </a:xfrm>
        </p:spPr>
        <p:txBody>
          <a:bodyPr/>
          <a:lstStyle/>
          <a:p>
            <a:pPr marL="514350" indent="-514350">
              <a:buFont typeface="+mj-lt"/>
              <a:buAutoNum type="arabicPeriod"/>
            </a:pPr>
            <a:r>
              <a:rPr lang="en-US" altLang="en-US" b="1" dirty="0"/>
              <a:t>Scheduled</a:t>
            </a:r>
          </a:p>
          <a:p>
            <a:pPr lvl="1"/>
            <a:r>
              <a:rPr lang="en-US" altLang="en-US" dirty="0"/>
              <a:t>Initial monitoring indicates exposures are:</a:t>
            </a:r>
          </a:p>
          <a:p>
            <a:pPr lvl="1"/>
            <a:endParaRPr lang="en-US" altLang="en-US" sz="200" dirty="0"/>
          </a:p>
          <a:p>
            <a:pPr lvl="2">
              <a:spcBef>
                <a:spcPts val="100"/>
              </a:spcBef>
            </a:pPr>
            <a:r>
              <a:rPr lang="en-US" altLang="en-US" i="1" dirty="0"/>
              <a:t>Below the AL: </a:t>
            </a:r>
            <a:r>
              <a:rPr lang="en-US" altLang="en-US" dirty="0"/>
              <a:t>monitoring can be discontinued</a:t>
            </a:r>
          </a:p>
          <a:p>
            <a:pPr lvl="2">
              <a:spcBef>
                <a:spcPts val="100"/>
              </a:spcBef>
            </a:pPr>
            <a:r>
              <a:rPr lang="en-US" altLang="en-US" i="1" dirty="0"/>
              <a:t>At or above the AL: </a:t>
            </a:r>
            <a:r>
              <a:rPr lang="en-US" altLang="en-US" dirty="0"/>
              <a:t>monitor every 6 months</a:t>
            </a:r>
          </a:p>
          <a:p>
            <a:pPr lvl="2">
              <a:spcBef>
                <a:spcPts val="100"/>
              </a:spcBef>
            </a:pPr>
            <a:r>
              <a:rPr lang="en-US" altLang="en-US" i="1" dirty="0"/>
              <a:t>Above the PEL: </a:t>
            </a:r>
            <a:r>
              <a:rPr lang="en-US" altLang="en-US" dirty="0"/>
              <a:t>monitor every 3 months</a:t>
            </a:r>
          </a:p>
          <a:p>
            <a:pPr lvl="2"/>
            <a:endParaRPr lang="en-US" altLang="en-US" sz="800" dirty="0"/>
          </a:p>
          <a:p>
            <a:pPr lvl="1"/>
            <a:r>
              <a:rPr lang="en-US" altLang="en-US" dirty="0"/>
              <a:t>Periodic personal monitoring</a:t>
            </a:r>
          </a:p>
          <a:p>
            <a:pPr marL="457200" lvl="1" indent="0">
              <a:buNone/>
            </a:pPr>
            <a:endParaRPr lang="en-US" altLang="en-US" sz="800" dirty="0"/>
          </a:p>
          <a:p>
            <a:pPr lvl="1"/>
            <a:endParaRPr lang="en-US" altLang="en-US" sz="1000" dirty="0"/>
          </a:p>
          <a:p>
            <a:pPr marL="514350" indent="-514350">
              <a:buFont typeface="+mj-lt"/>
              <a:buAutoNum type="arabicPeriod"/>
            </a:pPr>
            <a:r>
              <a:rPr lang="en-US" altLang="en-US" b="1" dirty="0"/>
              <a:t>Performance-oriented option</a:t>
            </a:r>
          </a:p>
          <a:p>
            <a:pPr lvl="1"/>
            <a:r>
              <a:rPr lang="en-US" altLang="en-US" dirty="0"/>
              <a:t>To determine 8-hour TWA for each employee</a:t>
            </a:r>
          </a:p>
          <a:p>
            <a:pPr lvl="1">
              <a:buFont typeface="Symbol" panose="05050102010706020507" pitchFamily="18" charset="2"/>
              <a:buNone/>
            </a:pPr>
            <a:r>
              <a:rPr lang="en-US" altLang="en-US" dirty="0"/>
              <a:t>    based on any combination of the following:</a:t>
            </a:r>
          </a:p>
          <a:p>
            <a:pPr lvl="1">
              <a:buFont typeface="Symbol" panose="05050102010706020507" pitchFamily="18" charset="2"/>
              <a:buNone/>
            </a:pPr>
            <a:endParaRPr lang="en-US" altLang="en-US" sz="200" dirty="0"/>
          </a:p>
          <a:p>
            <a:pPr lvl="2">
              <a:spcBef>
                <a:spcPts val="100"/>
              </a:spcBef>
            </a:pPr>
            <a:r>
              <a:rPr lang="en-US" altLang="en-US" i="1" dirty="0"/>
              <a:t>Air-monitoring data</a:t>
            </a:r>
          </a:p>
          <a:p>
            <a:pPr lvl="2">
              <a:spcBef>
                <a:spcPts val="100"/>
              </a:spcBef>
            </a:pPr>
            <a:r>
              <a:rPr lang="en-US" altLang="en-US" i="1" dirty="0"/>
              <a:t>Historical monitoring data</a:t>
            </a:r>
          </a:p>
          <a:p>
            <a:pPr lvl="2">
              <a:spcBef>
                <a:spcPts val="100"/>
              </a:spcBef>
            </a:pPr>
            <a:r>
              <a:rPr lang="en-US" altLang="en-US" i="1" dirty="0"/>
              <a:t>Objective data</a:t>
            </a:r>
          </a:p>
          <a:p>
            <a:pPr lvl="2"/>
            <a:endParaRPr lang="en-US" altLang="en-US" dirty="0"/>
          </a:p>
          <a:p>
            <a:pPr lvl="1"/>
            <a:endParaRPr lang="en-US" altLang="en-US" dirty="0"/>
          </a:p>
        </p:txBody>
      </p:sp>
      <p:sp>
        <p:nvSpPr>
          <p:cNvPr id="4" name="Rectangle 3"/>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1910.1026</a:t>
            </a:r>
          </a:p>
          <a:p>
            <a:pPr eaLnBrk="1" hangingPunct="1">
              <a:defRPr/>
            </a:pPr>
            <a:r>
              <a:rPr lang="en-US" sz="1800" u="none" dirty="0">
                <a:latin typeface="Avenir Next LT Pro Demi" panose="020B0704020202020204" pitchFamily="34" charset="0"/>
              </a:rPr>
              <a:t>1926.1126</a:t>
            </a:r>
          </a:p>
        </p:txBody>
      </p:sp>
    </p:spTree>
    <p:extLst>
      <p:ext uri="{BB962C8B-B14F-4D97-AF65-F5344CB8AC3E}">
        <p14:creationId xmlns:p14="http://schemas.microsoft.com/office/powerpoint/2010/main" val="81457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609600" y="427038"/>
            <a:ext cx="6324600" cy="554037"/>
          </a:xfrm>
        </p:spPr>
        <p:txBody>
          <a:bodyPr/>
          <a:lstStyle/>
          <a:p>
            <a:r>
              <a:rPr lang="en-US" altLang="en-US" dirty="0"/>
              <a:t>Regulated Areas – Cr(VI)</a:t>
            </a:r>
          </a:p>
        </p:txBody>
      </p:sp>
      <p:sp>
        <p:nvSpPr>
          <p:cNvPr id="58371" name="Rectangle 5"/>
          <p:cNvSpPr>
            <a:spLocks noGrp="1" noChangeArrowheads="1"/>
          </p:cNvSpPr>
          <p:nvPr>
            <p:ph type="body" idx="1"/>
          </p:nvPr>
        </p:nvSpPr>
        <p:spPr>
          <a:xfrm>
            <a:off x="533400" y="1219200"/>
            <a:ext cx="7924800" cy="4525963"/>
          </a:xfrm>
        </p:spPr>
        <p:txBody>
          <a:bodyPr/>
          <a:lstStyle/>
          <a:p>
            <a:r>
              <a:rPr lang="en-US" altLang="en-US" sz="2600" dirty="0"/>
              <a:t>Areas where exposures exceed or reasonably expected to exceed the PEL:</a:t>
            </a:r>
          </a:p>
          <a:p>
            <a:pPr lvl="2"/>
            <a:endParaRPr lang="en-US" altLang="en-US" sz="600" dirty="0"/>
          </a:p>
          <a:p>
            <a:pPr lvl="2"/>
            <a:r>
              <a:rPr lang="en-US" altLang="en-US" sz="2400" dirty="0"/>
              <a:t>Must be demarcated from other areas.</a:t>
            </a:r>
          </a:p>
          <a:p>
            <a:pPr lvl="2"/>
            <a:endParaRPr lang="en-US" altLang="en-US" sz="2400" dirty="0"/>
          </a:p>
          <a:p>
            <a:pPr lvl="2"/>
            <a:r>
              <a:rPr lang="en-US" altLang="en-US" sz="2400" dirty="0"/>
              <a:t>Must limit access to required employees</a:t>
            </a:r>
          </a:p>
          <a:p>
            <a:endParaRPr lang="en-US" altLang="en-US" sz="2000" dirty="0"/>
          </a:p>
          <a:p>
            <a:endParaRPr lang="en-US" altLang="en-US" sz="2000" dirty="0"/>
          </a:p>
          <a:p>
            <a:pPr>
              <a:spcAft>
                <a:spcPct val="25000"/>
              </a:spcAft>
            </a:pPr>
            <a:r>
              <a:rPr lang="en-US" altLang="en-US" sz="2600" dirty="0"/>
              <a:t>Applies to </a:t>
            </a:r>
            <a:r>
              <a:rPr lang="en-US" altLang="en-US" sz="2600" b="1" dirty="0"/>
              <a:t>General Industry employers only</a:t>
            </a:r>
          </a:p>
          <a:p>
            <a:pPr>
              <a:spcAft>
                <a:spcPct val="25000"/>
              </a:spcAft>
            </a:pPr>
            <a:endParaRPr lang="en-US" altLang="en-US" sz="2000" dirty="0"/>
          </a:p>
        </p:txBody>
      </p:sp>
      <p:sp>
        <p:nvSpPr>
          <p:cNvPr id="58372" name="Text Box 6"/>
          <p:cNvSpPr txBox="1">
            <a:spLocks noChangeArrowheads="1"/>
          </p:cNvSpPr>
          <p:nvPr/>
        </p:nvSpPr>
        <p:spPr bwMode="auto">
          <a:xfrm>
            <a:off x="6019800" y="611743"/>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u="none" dirty="0">
                <a:latin typeface="Avenir Next LT Pro Demi" panose="020B0704020202020204" pitchFamily="34" charset="0"/>
              </a:rPr>
              <a:t>1910.1026(e)</a:t>
            </a:r>
          </a:p>
        </p:txBody>
      </p:sp>
    </p:spTree>
    <p:extLst>
      <p:ext uri="{BB962C8B-B14F-4D97-AF65-F5344CB8AC3E}">
        <p14:creationId xmlns:p14="http://schemas.microsoft.com/office/powerpoint/2010/main" val="305844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457200"/>
            <a:ext cx="8153400" cy="553998"/>
          </a:xfrm>
        </p:spPr>
        <p:txBody>
          <a:bodyPr/>
          <a:lstStyle/>
          <a:p>
            <a:r>
              <a:rPr lang="en-US" altLang="en-US" sz="3200" dirty="0"/>
              <a:t>Medical Surveillance is Required… </a:t>
            </a:r>
            <a:r>
              <a:rPr lang="en-US" altLang="en-US" dirty="0"/>
              <a:t>	</a:t>
            </a:r>
          </a:p>
        </p:txBody>
      </p:sp>
      <p:sp>
        <p:nvSpPr>
          <p:cNvPr id="60419" name="Content Placeholder 2"/>
          <p:cNvSpPr>
            <a:spLocks noGrp="1"/>
          </p:cNvSpPr>
          <p:nvPr>
            <p:ph idx="1"/>
          </p:nvPr>
        </p:nvSpPr>
        <p:spPr>
          <a:xfrm>
            <a:off x="533400" y="1189038"/>
            <a:ext cx="8229600" cy="4602162"/>
          </a:xfrm>
        </p:spPr>
        <p:txBody>
          <a:bodyPr/>
          <a:lstStyle/>
          <a:p>
            <a:pPr>
              <a:spcBef>
                <a:spcPts val="800"/>
              </a:spcBef>
              <a:spcAft>
                <a:spcPts val="600"/>
              </a:spcAft>
            </a:pPr>
            <a:r>
              <a:rPr lang="en-US" altLang="en-US" sz="2400" dirty="0"/>
              <a:t>Employee shows signs and symptoms of adverse health effects or signs and symptoms of exposure</a:t>
            </a:r>
          </a:p>
          <a:p>
            <a:pPr>
              <a:spcBef>
                <a:spcPts val="800"/>
              </a:spcBef>
              <a:spcAft>
                <a:spcPts val="600"/>
              </a:spcAft>
            </a:pPr>
            <a:r>
              <a:rPr lang="en-US" altLang="en-US" sz="2400" dirty="0"/>
              <a:t>Employee occupationally exposed for 30 days or more at or above the AL</a:t>
            </a:r>
          </a:p>
          <a:p>
            <a:pPr>
              <a:spcBef>
                <a:spcPts val="800"/>
              </a:spcBef>
              <a:spcAft>
                <a:spcPts val="600"/>
              </a:spcAft>
            </a:pPr>
            <a:r>
              <a:rPr lang="en-US" altLang="en-US" sz="2400" dirty="0"/>
              <a:t>Physician/Licensed Healthcare Provider (PLHCP) written medical opinion (w/in 30 days of receipt)</a:t>
            </a:r>
          </a:p>
          <a:p>
            <a:pPr>
              <a:spcBef>
                <a:spcPts val="800"/>
              </a:spcBef>
              <a:spcAft>
                <a:spcPts val="600"/>
              </a:spcAft>
            </a:pPr>
            <a:r>
              <a:rPr lang="en-US" altLang="en-US" sz="2400" dirty="0"/>
              <a:t>Employee initially assigned or exposure of uncontrolled release (w/in 30 days of event)</a:t>
            </a:r>
            <a:endParaRPr lang="en-US" altLang="en-US" sz="1000" dirty="0"/>
          </a:p>
          <a:p>
            <a:pPr>
              <a:spcBef>
                <a:spcPts val="800"/>
              </a:spcBef>
              <a:spcAft>
                <a:spcPts val="600"/>
              </a:spcAft>
            </a:pPr>
            <a:r>
              <a:rPr lang="en-US" altLang="en-US" sz="2400" dirty="0"/>
              <a:t>Annually</a:t>
            </a:r>
          </a:p>
          <a:p>
            <a:pPr>
              <a:spcBef>
                <a:spcPts val="800"/>
              </a:spcBef>
              <a:spcAft>
                <a:spcPts val="600"/>
              </a:spcAft>
            </a:pPr>
            <a:r>
              <a:rPr lang="en-US" altLang="en-US" sz="2400" dirty="0"/>
              <a:t>Upon termination of employee</a:t>
            </a:r>
          </a:p>
          <a:p>
            <a:endParaRPr lang="en-US" altLang="en-US" sz="800" dirty="0"/>
          </a:p>
          <a:p>
            <a:endParaRPr lang="en-US" altLang="en-US" sz="2400" dirty="0"/>
          </a:p>
        </p:txBody>
      </p:sp>
    </p:spTree>
    <p:extLst>
      <p:ext uri="{BB962C8B-B14F-4D97-AF65-F5344CB8AC3E}">
        <p14:creationId xmlns:p14="http://schemas.microsoft.com/office/powerpoint/2010/main" val="354314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title"/>
          </p:nvPr>
        </p:nvSpPr>
        <p:spPr>
          <a:xfrm>
            <a:off x="685800" y="427038"/>
            <a:ext cx="7924800" cy="554037"/>
          </a:xfrm>
        </p:spPr>
        <p:txBody>
          <a:bodyPr/>
          <a:lstStyle/>
          <a:p>
            <a:r>
              <a:rPr lang="en-US" altLang="en-US" dirty="0"/>
              <a:t>Abatement – Cr(VI)</a:t>
            </a:r>
          </a:p>
        </p:txBody>
      </p:sp>
      <p:sp>
        <p:nvSpPr>
          <p:cNvPr id="8" name="Rectangle 3"/>
          <p:cNvSpPr txBox="1">
            <a:spLocks noChangeArrowheads="1"/>
          </p:cNvSpPr>
          <p:nvPr/>
        </p:nvSpPr>
        <p:spPr bwMode="auto">
          <a:xfrm>
            <a:off x="533400" y="1182135"/>
            <a:ext cx="7924800" cy="4800600"/>
          </a:xfrm>
          <a:prstGeom prst="rect">
            <a:avLst/>
          </a:prstGeom>
          <a:noFill/>
          <a:ln w="9525">
            <a:noFill/>
            <a:miter lim="800000"/>
            <a:headEnd/>
            <a:tailEnd/>
          </a:ln>
        </p:spPr>
        <p:txBody>
          <a:bodyPr/>
          <a:lstStyle/>
          <a:p>
            <a:pPr marL="342900" indent="-342900">
              <a:lnSpc>
                <a:spcPct val="90000"/>
              </a:lnSpc>
              <a:buClr>
                <a:srgbClr val="910046"/>
              </a:buClr>
              <a:buSzPct val="84000"/>
              <a:buFont typeface="Wingdings" pitchFamily="2" charset="2"/>
              <a:buChar char="l"/>
              <a:defRPr/>
            </a:pPr>
            <a:r>
              <a:rPr lang="en-US" sz="2400" u="none" kern="0" dirty="0"/>
              <a:t>Elimination</a:t>
            </a:r>
          </a:p>
          <a:p>
            <a:pPr marL="342900" indent="-342900">
              <a:lnSpc>
                <a:spcPct val="90000"/>
              </a:lnSpc>
              <a:buClr>
                <a:srgbClr val="910046"/>
              </a:buClr>
              <a:buSzPct val="84000"/>
              <a:buFont typeface="Wingdings" pitchFamily="2" charset="2"/>
              <a:buChar char="l"/>
              <a:defRPr/>
            </a:pPr>
            <a:endParaRPr lang="en-US" sz="2000" u="none" kern="0" dirty="0"/>
          </a:p>
          <a:p>
            <a:pPr marL="342900" indent="-342900">
              <a:lnSpc>
                <a:spcPct val="90000"/>
              </a:lnSpc>
              <a:buClr>
                <a:srgbClr val="910046"/>
              </a:buClr>
              <a:buSzPct val="84000"/>
              <a:buFont typeface="Wingdings" pitchFamily="2" charset="2"/>
              <a:buChar char="l"/>
              <a:defRPr/>
            </a:pPr>
            <a:r>
              <a:rPr lang="en-US" sz="2400" u="none" kern="0" dirty="0"/>
              <a:t>Substitution</a:t>
            </a:r>
          </a:p>
          <a:p>
            <a:pPr marL="342900" indent="-342900">
              <a:lnSpc>
                <a:spcPct val="90000"/>
              </a:lnSpc>
              <a:buClr>
                <a:srgbClr val="910046"/>
              </a:buClr>
              <a:buSzPct val="84000"/>
              <a:buFont typeface="Wingdings" pitchFamily="2" charset="2"/>
              <a:buChar char="l"/>
              <a:defRPr/>
            </a:pPr>
            <a:endParaRPr lang="en-US" sz="2000" u="none" kern="0" dirty="0"/>
          </a:p>
          <a:p>
            <a:pPr marL="342900" indent="-342900">
              <a:lnSpc>
                <a:spcPct val="90000"/>
              </a:lnSpc>
              <a:buClr>
                <a:srgbClr val="910046"/>
              </a:buClr>
              <a:buSzPct val="84000"/>
              <a:buFont typeface="Wingdings" pitchFamily="2" charset="2"/>
              <a:buChar char="l"/>
              <a:defRPr/>
            </a:pPr>
            <a:r>
              <a:rPr lang="en-US" sz="2400" u="none" kern="0" dirty="0"/>
              <a:t>Engineering controls</a:t>
            </a:r>
          </a:p>
          <a:p>
            <a:pPr marL="742950" lvl="1" indent="-285750">
              <a:lnSpc>
                <a:spcPct val="90000"/>
              </a:lnSpc>
              <a:buClr>
                <a:srgbClr val="012D9A"/>
              </a:buClr>
              <a:buFont typeface="Symbol" pitchFamily="18" charset="2"/>
              <a:buChar char="-"/>
              <a:defRPr/>
            </a:pPr>
            <a:r>
              <a:rPr lang="en-US" sz="2000" i="1" u="none" kern="0" dirty="0"/>
              <a:t>Mechanical ventilation</a:t>
            </a:r>
          </a:p>
          <a:p>
            <a:pPr marL="342900" indent="-342900">
              <a:lnSpc>
                <a:spcPct val="90000"/>
              </a:lnSpc>
              <a:buClr>
                <a:srgbClr val="910046"/>
              </a:buClr>
              <a:buSzPct val="84000"/>
              <a:buFont typeface="Wingdings" pitchFamily="2" charset="2"/>
              <a:buChar char="l"/>
              <a:defRPr/>
            </a:pPr>
            <a:endParaRPr lang="en-US" sz="1000" u="none" kern="0" dirty="0"/>
          </a:p>
          <a:p>
            <a:pPr marL="342900" indent="-342900">
              <a:lnSpc>
                <a:spcPct val="90000"/>
              </a:lnSpc>
              <a:buClr>
                <a:srgbClr val="910046"/>
              </a:buClr>
              <a:buSzPct val="84000"/>
              <a:buFont typeface="Wingdings" pitchFamily="2" charset="2"/>
              <a:buChar char="l"/>
              <a:defRPr/>
            </a:pPr>
            <a:endParaRPr lang="en-US" sz="1000" u="none" kern="0" dirty="0"/>
          </a:p>
          <a:p>
            <a:pPr marL="342900" indent="-342900">
              <a:lnSpc>
                <a:spcPct val="90000"/>
              </a:lnSpc>
              <a:buClr>
                <a:srgbClr val="910046"/>
              </a:buClr>
              <a:buSzPct val="84000"/>
              <a:buFont typeface="Wingdings" pitchFamily="2" charset="2"/>
              <a:buChar char="l"/>
              <a:defRPr/>
            </a:pPr>
            <a:r>
              <a:rPr lang="en-US" sz="2400" u="none" kern="0" dirty="0"/>
              <a:t>Administrative controls</a:t>
            </a:r>
          </a:p>
          <a:p>
            <a:pPr marL="342900" indent="-342900">
              <a:lnSpc>
                <a:spcPct val="90000"/>
              </a:lnSpc>
              <a:buClr>
                <a:srgbClr val="910046"/>
              </a:buClr>
              <a:buSzPct val="84000"/>
              <a:buFont typeface="Wingdings" pitchFamily="2" charset="2"/>
              <a:buChar char="l"/>
              <a:defRPr/>
            </a:pPr>
            <a:endParaRPr lang="en-US" sz="500" u="none" kern="0" dirty="0"/>
          </a:p>
          <a:p>
            <a:pPr marL="742950" lvl="1" indent="-285750">
              <a:buClr>
                <a:srgbClr val="012D9A"/>
              </a:buClr>
              <a:buFont typeface="Symbol" pitchFamily="18" charset="2"/>
              <a:buChar char="-"/>
              <a:defRPr/>
            </a:pPr>
            <a:r>
              <a:rPr lang="en-US" sz="2000" i="1" u="none" kern="0" dirty="0"/>
              <a:t>Housekeeping</a:t>
            </a:r>
          </a:p>
          <a:p>
            <a:pPr marL="742950" lvl="1" indent="-285750">
              <a:buClr>
                <a:srgbClr val="012D9A"/>
              </a:buClr>
              <a:buFont typeface="Symbol" pitchFamily="18" charset="2"/>
              <a:buChar char="-"/>
              <a:defRPr/>
            </a:pPr>
            <a:r>
              <a:rPr lang="en-US" sz="2000" i="1" u="none" kern="0" dirty="0"/>
              <a:t>Hygiene facilities</a:t>
            </a:r>
          </a:p>
          <a:p>
            <a:pPr marL="742950" lvl="1" indent="-285750">
              <a:buClr>
                <a:srgbClr val="012D9A"/>
              </a:buClr>
              <a:buFont typeface="Symbol" pitchFamily="18" charset="2"/>
              <a:buChar char="-"/>
              <a:defRPr/>
            </a:pPr>
            <a:r>
              <a:rPr lang="en-US" sz="2000" i="1" u="none" kern="0" dirty="0"/>
              <a:t>Regulated areas of work</a:t>
            </a:r>
          </a:p>
          <a:p>
            <a:pPr marL="342900" indent="-342900">
              <a:lnSpc>
                <a:spcPct val="90000"/>
              </a:lnSpc>
              <a:buClr>
                <a:srgbClr val="910046"/>
              </a:buClr>
              <a:buSzPct val="84000"/>
              <a:buFont typeface="Wingdings" pitchFamily="2" charset="2"/>
              <a:buChar char="l"/>
              <a:defRPr/>
            </a:pPr>
            <a:endParaRPr lang="en-US" sz="2000" u="none" kern="0" dirty="0"/>
          </a:p>
          <a:p>
            <a:pPr marL="342900" indent="-342900">
              <a:lnSpc>
                <a:spcPct val="90000"/>
              </a:lnSpc>
              <a:buClr>
                <a:srgbClr val="910046"/>
              </a:buClr>
              <a:buSzPct val="84000"/>
              <a:buFont typeface="Wingdings" pitchFamily="2" charset="2"/>
              <a:buChar char="l"/>
              <a:defRPr/>
            </a:pPr>
            <a:r>
              <a:rPr lang="en-US" sz="2400" u="none" kern="0" dirty="0"/>
              <a:t>PPE</a:t>
            </a:r>
          </a:p>
          <a:p>
            <a:pPr marL="342900" indent="-342900">
              <a:lnSpc>
                <a:spcPct val="90000"/>
              </a:lnSpc>
              <a:buClr>
                <a:srgbClr val="910046"/>
              </a:buClr>
              <a:buSzPct val="84000"/>
              <a:buFont typeface="Wingdings" pitchFamily="2" charset="2"/>
              <a:buChar char="l"/>
              <a:defRPr/>
            </a:pPr>
            <a:endParaRPr lang="en-US" sz="500" u="none" kern="0" dirty="0"/>
          </a:p>
          <a:p>
            <a:pPr marL="742950" lvl="1" indent="-285750">
              <a:buClr>
                <a:srgbClr val="012D9A"/>
              </a:buClr>
              <a:buFont typeface="Symbol" pitchFamily="18" charset="2"/>
              <a:buChar char="-"/>
              <a:defRPr/>
            </a:pPr>
            <a:r>
              <a:rPr lang="en-US" sz="2000" i="1" u="none" kern="0" dirty="0"/>
              <a:t>Respiratory protection</a:t>
            </a:r>
          </a:p>
          <a:p>
            <a:pPr marL="742950" lvl="1" indent="-285750">
              <a:buClr>
                <a:srgbClr val="012D9A"/>
              </a:buClr>
              <a:buFont typeface="Symbol" pitchFamily="18" charset="2"/>
              <a:buChar char="-"/>
              <a:defRPr/>
            </a:pPr>
            <a:r>
              <a:rPr lang="en-US" sz="2000" i="1" u="none" kern="0" dirty="0"/>
              <a:t>Protective work clothing</a:t>
            </a:r>
          </a:p>
        </p:txBody>
      </p:sp>
      <p:pic>
        <p:nvPicPr>
          <p:cNvPr id="2" name="Picture 1">
            <a:extLst>
              <a:ext uri="{FF2B5EF4-FFF2-40B4-BE49-F238E27FC236}">
                <a16:creationId xmlns:a16="http://schemas.microsoft.com/office/drawing/2014/main" id="{DD046276-5CAE-05DD-5C5B-2F8441CE93A5}"/>
              </a:ext>
            </a:extLst>
          </p:cNvPr>
          <p:cNvPicPr>
            <a:picLocks noChangeAspect="1"/>
          </p:cNvPicPr>
          <p:nvPr/>
        </p:nvPicPr>
        <p:blipFill>
          <a:blip r:embed="rId3"/>
          <a:stretch>
            <a:fillRect/>
          </a:stretch>
        </p:blipFill>
        <p:spPr>
          <a:xfrm>
            <a:off x="6909415" y="1297858"/>
            <a:ext cx="1323360" cy="4499424"/>
          </a:xfrm>
          <a:prstGeom prst="rect">
            <a:avLst/>
          </a:prstGeom>
        </p:spPr>
      </p:pic>
      <p:sp>
        <p:nvSpPr>
          <p:cNvPr id="3" name="TextBox 2">
            <a:extLst>
              <a:ext uri="{FF2B5EF4-FFF2-40B4-BE49-F238E27FC236}">
                <a16:creationId xmlns:a16="http://schemas.microsoft.com/office/drawing/2014/main" id="{F3FAD2B3-FB15-7F39-959F-39C2645DAA86}"/>
              </a:ext>
            </a:extLst>
          </p:cNvPr>
          <p:cNvSpPr txBox="1"/>
          <p:nvPr/>
        </p:nvSpPr>
        <p:spPr>
          <a:xfrm rot="16200000">
            <a:off x="7118122" y="3854678"/>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
        <p:nvSpPr>
          <p:cNvPr id="4" name="Rectangle 3">
            <a:extLst>
              <a:ext uri="{FF2B5EF4-FFF2-40B4-BE49-F238E27FC236}">
                <a16:creationId xmlns:a16="http://schemas.microsoft.com/office/drawing/2014/main" id="{09D2B5EC-9D8F-A4F3-AAA7-47093D91D677}"/>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1910.1026</a:t>
            </a:r>
          </a:p>
          <a:p>
            <a:pPr eaLnBrk="1" hangingPunct="1">
              <a:defRPr/>
            </a:pPr>
            <a:r>
              <a:rPr lang="en-US" sz="1800" u="none" dirty="0">
                <a:latin typeface="Avenir Next LT Pro Demi" panose="020B0704020202020204" pitchFamily="34" charset="0"/>
              </a:rPr>
              <a:t>1926.1126</a:t>
            </a:r>
          </a:p>
        </p:txBody>
      </p:sp>
    </p:spTree>
    <p:extLst>
      <p:ext uri="{BB962C8B-B14F-4D97-AF65-F5344CB8AC3E}">
        <p14:creationId xmlns:p14="http://schemas.microsoft.com/office/powerpoint/2010/main" val="281136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33400" y="2114458"/>
            <a:ext cx="5715000" cy="1950534"/>
          </a:xfrm>
        </p:spPr>
        <p:txBody>
          <a:bodyPr wrap="square" lIns="82550" tIns="41275" rIns="82550" bIns="41275" anchor="ctr">
            <a:spAutoFit/>
          </a:bodyPr>
          <a:lstStyle/>
          <a:p>
            <a:pPr marL="0" indent="0">
              <a:buClrTx/>
              <a:buSzTx/>
              <a:buFontTx/>
              <a:buNone/>
              <a:defRPr/>
            </a:pPr>
            <a:r>
              <a:rPr lang="en-US" sz="4000" b="1" dirty="0">
                <a:solidFill>
                  <a:srgbClr val="012447"/>
                </a:solidFill>
                <a:ea typeface="+mj-ea"/>
                <a:cs typeface="+mj-cs"/>
              </a:rPr>
              <a:t>Health Hazards SEP</a:t>
            </a:r>
          </a:p>
          <a:p>
            <a:pPr marL="0" indent="0">
              <a:buClrTx/>
              <a:buSzTx/>
              <a:buFontTx/>
              <a:buNone/>
              <a:defRPr/>
            </a:pPr>
            <a:endParaRPr lang="en-US" sz="3600" b="1" dirty="0">
              <a:solidFill>
                <a:srgbClr val="012447"/>
              </a:solidFill>
              <a:ea typeface="+mj-ea"/>
              <a:cs typeface="+mj-cs"/>
            </a:endParaRPr>
          </a:p>
          <a:p>
            <a:pPr marL="0" indent="0">
              <a:buClrTx/>
              <a:buSzTx/>
              <a:buFontTx/>
              <a:buNone/>
              <a:defRPr/>
            </a:pPr>
            <a:r>
              <a:rPr lang="en-US" sz="4400" b="1" dirty="0">
                <a:solidFill>
                  <a:srgbClr val="012447"/>
                </a:solidFill>
                <a:ea typeface="+mj-ea"/>
                <a:cs typeface="+mj-cs"/>
              </a:rPr>
              <a:t>Isocyanates</a:t>
            </a:r>
          </a:p>
        </p:txBody>
      </p:sp>
      <p:sp>
        <p:nvSpPr>
          <p:cNvPr id="3" name="Subtitle 3"/>
          <p:cNvSpPr txBox="1">
            <a:spLocks/>
          </p:cNvSpPr>
          <p:nvPr/>
        </p:nvSpPr>
        <p:spPr bwMode="auto">
          <a:xfrm>
            <a:off x="1219200" y="4072318"/>
            <a:ext cx="373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i="1" u="none" dirty="0">
                <a:solidFill>
                  <a:srgbClr val="012447"/>
                </a:solidFill>
                <a:latin typeface="+mj-lt"/>
                <a:ea typeface="+mj-ea"/>
                <a:cs typeface="+mj-cs"/>
              </a:rPr>
              <a:t>29 CFR 1910.1000</a:t>
            </a:r>
          </a:p>
          <a:p>
            <a:pPr>
              <a:lnSpc>
                <a:spcPct val="150000"/>
              </a:lnSpc>
            </a:pPr>
            <a:r>
              <a:rPr lang="en-US" i="1" u="none" dirty="0">
                <a:solidFill>
                  <a:srgbClr val="012447"/>
                </a:solidFill>
                <a:latin typeface="+mj-lt"/>
                <a:ea typeface="+mj-ea"/>
                <a:cs typeface="+mj-cs"/>
              </a:rPr>
              <a:t>29 CFR 1926.55</a:t>
            </a:r>
          </a:p>
          <a:p>
            <a:pPr marL="0" indent="0">
              <a:buNone/>
            </a:pPr>
            <a:endParaRPr lang="en-US" altLang="en-US" b="1" i="1" u="none" kern="0" dirty="0">
              <a:latin typeface="Avenir Next LT Pro Demi" panose="020B0704020202020204" pitchFamily="34" charset="0"/>
            </a:endParaRPr>
          </a:p>
        </p:txBody>
      </p:sp>
    </p:spTree>
    <p:extLst>
      <p:ext uri="{BB962C8B-B14F-4D97-AF65-F5344CB8AC3E}">
        <p14:creationId xmlns:p14="http://schemas.microsoft.com/office/powerpoint/2010/main" val="1198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848600" cy="554038"/>
          </a:xfrm>
        </p:spPr>
        <p:txBody>
          <a:bodyPr/>
          <a:lstStyle/>
          <a:p>
            <a:r>
              <a:rPr lang="en-US" altLang="en-US"/>
              <a:t>Isocyanates</a:t>
            </a:r>
          </a:p>
        </p:txBody>
      </p:sp>
      <p:sp>
        <p:nvSpPr>
          <p:cNvPr id="66563" name="Rectangle 3"/>
          <p:cNvSpPr>
            <a:spLocks noGrp="1" noChangeArrowheads="1"/>
          </p:cNvSpPr>
          <p:nvPr>
            <p:ph type="body" idx="1"/>
          </p:nvPr>
        </p:nvSpPr>
        <p:spPr>
          <a:xfrm>
            <a:off x="533399" y="1241856"/>
            <a:ext cx="8132763" cy="4602163"/>
          </a:xfrm>
        </p:spPr>
        <p:txBody>
          <a:bodyPr/>
          <a:lstStyle/>
          <a:p>
            <a:r>
              <a:rPr lang="en-US" altLang="en-US" dirty="0"/>
              <a:t>Compounds containing the isocyanate group </a:t>
            </a:r>
          </a:p>
          <a:p>
            <a:pPr marL="0" indent="0">
              <a:buNone/>
            </a:pPr>
            <a:r>
              <a:rPr lang="en-US" altLang="en-US" dirty="0"/>
              <a:t>    (-NCO)</a:t>
            </a:r>
          </a:p>
          <a:p>
            <a:pPr lvl="1"/>
            <a:endParaRPr lang="en-US" altLang="en-US" sz="600" dirty="0"/>
          </a:p>
          <a:p>
            <a:pPr lvl="1"/>
            <a:r>
              <a:rPr lang="en-US" altLang="en-US" sz="2200" i="1" dirty="0"/>
              <a:t>React with compounds containing alcohol (hydroxyl) groups to produce polyurethane polymers, which are components of polyurethane foams, thermoplastic elastomers, spandex fibers, and polyurethane paints.</a:t>
            </a:r>
          </a:p>
          <a:p>
            <a:endParaRPr lang="en-US" altLang="en-US" sz="1000" dirty="0"/>
          </a:p>
          <a:p>
            <a:endParaRPr lang="en-US" altLang="en-US" sz="1000" dirty="0"/>
          </a:p>
        </p:txBody>
      </p:sp>
      <p:grpSp>
        <p:nvGrpSpPr>
          <p:cNvPr id="4" name="Group 3">
            <a:extLst>
              <a:ext uri="{FF2B5EF4-FFF2-40B4-BE49-F238E27FC236}">
                <a16:creationId xmlns:a16="http://schemas.microsoft.com/office/drawing/2014/main" id="{2542F0A9-481A-4AAC-A716-C33F6AFEA666}"/>
              </a:ext>
            </a:extLst>
          </p:cNvPr>
          <p:cNvGrpSpPr/>
          <p:nvPr/>
        </p:nvGrpSpPr>
        <p:grpSpPr>
          <a:xfrm>
            <a:off x="2552664" y="3740385"/>
            <a:ext cx="3962472" cy="2136540"/>
            <a:chOff x="2552664" y="3740385"/>
            <a:chExt cx="3962472" cy="2136540"/>
          </a:xfrm>
        </p:grpSpPr>
        <p:pic>
          <p:nvPicPr>
            <p:cNvPr id="2" name="Picture 1">
              <a:extLst>
                <a:ext uri="{FF2B5EF4-FFF2-40B4-BE49-F238E27FC236}">
                  <a16:creationId xmlns:a16="http://schemas.microsoft.com/office/drawing/2014/main" id="{B070DA7F-77AD-4A6B-9B47-FB9D256A66C2}"/>
                </a:ext>
              </a:extLst>
            </p:cNvPr>
            <p:cNvPicPr>
              <a:picLocks noChangeAspect="1"/>
            </p:cNvPicPr>
            <p:nvPr/>
          </p:nvPicPr>
          <p:blipFill rotWithShape="1">
            <a:blip r:embed="rId3"/>
            <a:srcRect b="18687"/>
            <a:stretch/>
          </p:blipFill>
          <p:spPr>
            <a:xfrm>
              <a:off x="2552664" y="3740385"/>
              <a:ext cx="3962472" cy="2120665"/>
            </a:xfrm>
            <a:prstGeom prst="rect">
              <a:avLst/>
            </a:prstGeom>
          </p:spPr>
        </p:pic>
        <p:sp>
          <p:nvSpPr>
            <p:cNvPr id="3" name="TextBox 2">
              <a:extLst>
                <a:ext uri="{FF2B5EF4-FFF2-40B4-BE49-F238E27FC236}">
                  <a16:creationId xmlns:a16="http://schemas.microsoft.com/office/drawing/2014/main" id="{489531B8-DBFA-466C-AFC7-5E2A6887EE0A}"/>
                </a:ext>
              </a:extLst>
            </p:cNvPr>
            <p:cNvSpPr txBox="1"/>
            <p:nvPr/>
          </p:nvSpPr>
          <p:spPr>
            <a:xfrm>
              <a:off x="2571714" y="5661481"/>
              <a:ext cx="1524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191898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848600" cy="554038"/>
          </a:xfrm>
        </p:spPr>
        <p:txBody>
          <a:bodyPr/>
          <a:lstStyle/>
          <a:p>
            <a:r>
              <a:rPr lang="en-US" altLang="en-US"/>
              <a:t>Isocyanates</a:t>
            </a:r>
          </a:p>
        </p:txBody>
      </p:sp>
      <p:sp>
        <p:nvSpPr>
          <p:cNvPr id="66563" name="Rectangle 3"/>
          <p:cNvSpPr>
            <a:spLocks noGrp="1" noChangeArrowheads="1"/>
          </p:cNvSpPr>
          <p:nvPr>
            <p:ph type="body" idx="1"/>
          </p:nvPr>
        </p:nvSpPr>
        <p:spPr>
          <a:xfrm>
            <a:off x="533399" y="1247623"/>
            <a:ext cx="8132763" cy="4497540"/>
          </a:xfrm>
        </p:spPr>
        <p:txBody>
          <a:bodyPr/>
          <a:lstStyle/>
          <a:p>
            <a:r>
              <a:rPr lang="en-US" altLang="en-US" dirty="0"/>
              <a:t>Isocyanates also found in raw materials that make up polyurethane products.</a:t>
            </a:r>
          </a:p>
          <a:p>
            <a:endParaRPr lang="en-US" altLang="en-US" sz="1000" dirty="0"/>
          </a:p>
          <a:p>
            <a:endParaRPr lang="en-US" altLang="en-US" sz="1000" dirty="0"/>
          </a:p>
          <a:p>
            <a:r>
              <a:rPr lang="en-US" altLang="en-US" dirty="0"/>
              <a:t>PELs/Threshold Limit Values (TLVs): &lt;1 ppm.</a:t>
            </a:r>
          </a:p>
        </p:txBody>
      </p:sp>
      <p:pic>
        <p:nvPicPr>
          <p:cNvPr id="4" name="Picture 3">
            <a:extLst>
              <a:ext uri="{FF2B5EF4-FFF2-40B4-BE49-F238E27FC236}">
                <a16:creationId xmlns:a16="http://schemas.microsoft.com/office/drawing/2014/main" id="{50387954-FCDB-4307-B47C-831CECA125C5}"/>
              </a:ext>
            </a:extLst>
          </p:cNvPr>
          <p:cNvPicPr>
            <a:picLocks noChangeAspect="1"/>
          </p:cNvPicPr>
          <p:nvPr/>
        </p:nvPicPr>
        <p:blipFill>
          <a:blip r:embed="rId3"/>
          <a:stretch>
            <a:fillRect/>
          </a:stretch>
        </p:blipFill>
        <p:spPr>
          <a:xfrm>
            <a:off x="0" y="3429000"/>
            <a:ext cx="9144000" cy="2181377"/>
          </a:xfrm>
          <a:prstGeom prst="rect">
            <a:avLst/>
          </a:prstGeom>
        </p:spPr>
      </p:pic>
      <p:sp>
        <p:nvSpPr>
          <p:cNvPr id="8" name="TextBox 7">
            <a:extLst>
              <a:ext uri="{FF2B5EF4-FFF2-40B4-BE49-F238E27FC236}">
                <a16:creationId xmlns:a16="http://schemas.microsoft.com/office/drawing/2014/main" id="{1590EE34-4F71-4521-B9D7-E1C3637A7459}"/>
              </a:ext>
            </a:extLst>
          </p:cNvPr>
          <p:cNvSpPr txBox="1"/>
          <p:nvPr/>
        </p:nvSpPr>
        <p:spPr>
          <a:xfrm>
            <a:off x="7904162" y="5517170"/>
            <a:ext cx="1524000" cy="215444"/>
          </a:xfrm>
          <a:prstGeom prst="rect">
            <a:avLst/>
          </a:prstGeom>
          <a:noFill/>
        </p:spPr>
        <p:txBody>
          <a:bodyPr wrap="square" rtlCol="0">
            <a:spAutoFit/>
          </a:bodyPr>
          <a:lstStyle/>
          <a:p>
            <a:r>
              <a:rPr lang="en-US" sz="800" u="none" dirty="0"/>
              <a:t>NCDOL Photo Library</a:t>
            </a:r>
          </a:p>
        </p:txBody>
      </p:sp>
      <p:sp>
        <p:nvSpPr>
          <p:cNvPr id="2" name="Rectangle 1">
            <a:extLst>
              <a:ext uri="{FF2B5EF4-FFF2-40B4-BE49-F238E27FC236}">
                <a16:creationId xmlns:a16="http://schemas.microsoft.com/office/drawing/2014/main" id="{BC03B024-9B13-AF76-7189-1AC97F1627FE}"/>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1910.1000</a:t>
            </a:r>
          </a:p>
          <a:p>
            <a:pPr eaLnBrk="1" hangingPunct="1">
              <a:defRPr/>
            </a:pPr>
            <a:r>
              <a:rPr lang="en-US" sz="1800" u="none" dirty="0">
                <a:latin typeface="Avenir Next LT Pro Demi" panose="020B0704020202020204" pitchFamily="34" charset="0"/>
              </a:rPr>
              <a:t>1926.55</a:t>
            </a:r>
          </a:p>
        </p:txBody>
      </p:sp>
    </p:spTree>
    <p:extLst>
      <p:ext uri="{BB962C8B-B14F-4D97-AF65-F5344CB8AC3E}">
        <p14:creationId xmlns:p14="http://schemas.microsoft.com/office/powerpoint/2010/main" val="103037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457200"/>
            <a:ext cx="7848600" cy="554038"/>
          </a:xfrm>
        </p:spPr>
        <p:txBody>
          <a:bodyPr/>
          <a:lstStyle/>
          <a:p>
            <a:r>
              <a:rPr lang="en-US" altLang="en-US" dirty="0"/>
              <a:t>Health Effects of Isocyanates</a:t>
            </a:r>
          </a:p>
        </p:txBody>
      </p:sp>
      <p:sp>
        <p:nvSpPr>
          <p:cNvPr id="68611" name="Rectangle 3"/>
          <p:cNvSpPr>
            <a:spLocks noGrp="1" noChangeArrowheads="1"/>
          </p:cNvSpPr>
          <p:nvPr>
            <p:ph type="body" idx="1"/>
          </p:nvPr>
        </p:nvSpPr>
        <p:spPr>
          <a:xfrm>
            <a:off x="533400" y="1295400"/>
            <a:ext cx="7924800" cy="4602163"/>
          </a:xfrm>
        </p:spPr>
        <p:txBody>
          <a:bodyPr/>
          <a:lstStyle/>
          <a:p>
            <a:r>
              <a:rPr lang="en-US" altLang="en-US" sz="2600" dirty="0"/>
              <a:t>Irritation of skin and mucous membranes, chest tightness, and difficult breathing common.</a:t>
            </a:r>
          </a:p>
          <a:p>
            <a:endParaRPr lang="en-US" altLang="en-US" sz="800" dirty="0"/>
          </a:p>
          <a:p>
            <a:pPr lvl="1" eaLnBrk="1" hangingPunct="1"/>
            <a:r>
              <a:rPr lang="en-US" altLang="en-US" i="1" dirty="0"/>
              <a:t>Isocyanates include compounds classified as </a:t>
            </a:r>
            <a:r>
              <a:rPr lang="en-US" altLang="en-US" b="1" i="1" dirty="0"/>
              <a:t>potential human carcinogens </a:t>
            </a:r>
            <a:r>
              <a:rPr lang="en-US" altLang="en-US" i="1" dirty="0"/>
              <a:t>and are known to cause cancer in animals.</a:t>
            </a:r>
          </a:p>
          <a:p>
            <a:pPr lvl="1" eaLnBrk="1" hangingPunct="1"/>
            <a:endParaRPr lang="en-US" altLang="en-US" sz="900" dirty="0"/>
          </a:p>
          <a:p>
            <a:pPr lvl="1" eaLnBrk="1" hangingPunct="1"/>
            <a:endParaRPr lang="en-US" altLang="en-US" sz="900" dirty="0"/>
          </a:p>
          <a:p>
            <a:pPr lvl="1" eaLnBrk="1" hangingPunct="1"/>
            <a:endParaRPr lang="en-US" altLang="en-US" sz="900" dirty="0"/>
          </a:p>
          <a:p>
            <a:r>
              <a:rPr lang="en-US" altLang="en-US" sz="2600" dirty="0"/>
              <a:t>Main effects of hazardous exposures are:</a:t>
            </a:r>
          </a:p>
          <a:p>
            <a:pPr lvl="1">
              <a:spcBef>
                <a:spcPts val="600"/>
              </a:spcBef>
              <a:spcAft>
                <a:spcPts val="600"/>
              </a:spcAft>
            </a:pPr>
            <a:r>
              <a:rPr lang="en-US" altLang="en-US" dirty="0"/>
              <a:t>Occupational asthma and other lung problems, </a:t>
            </a:r>
          </a:p>
          <a:p>
            <a:pPr lvl="1">
              <a:spcBef>
                <a:spcPts val="600"/>
              </a:spcBef>
              <a:spcAft>
                <a:spcPts val="600"/>
              </a:spcAft>
            </a:pPr>
            <a:r>
              <a:rPr lang="en-US" altLang="en-US" dirty="0"/>
              <a:t>Irritation of the eyes, nose, throat, and skin.</a:t>
            </a:r>
          </a:p>
        </p:txBody>
      </p:sp>
    </p:spTree>
    <p:extLst>
      <p:ext uri="{BB962C8B-B14F-4D97-AF65-F5344CB8AC3E}">
        <p14:creationId xmlns:p14="http://schemas.microsoft.com/office/powerpoint/2010/main" val="524416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848600" cy="554038"/>
          </a:xfrm>
        </p:spPr>
        <p:txBody>
          <a:bodyPr/>
          <a:lstStyle/>
          <a:p>
            <a:r>
              <a:rPr lang="en-US" altLang="en-US"/>
              <a:t>Isocyanates</a:t>
            </a:r>
          </a:p>
        </p:txBody>
      </p:sp>
      <p:grpSp>
        <p:nvGrpSpPr>
          <p:cNvPr id="6" name="Group 5">
            <a:extLst>
              <a:ext uri="{FF2B5EF4-FFF2-40B4-BE49-F238E27FC236}">
                <a16:creationId xmlns:a16="http://schemas.microsoft.com/office/drawing/2014/main" id="{C122D58E-99D9-6A5E-524B-32EEAF6F3B4D}"/>
              </a:ext>
            </a:extLst>
          </p:cNvPr>
          <p:cNvGrpSpPr/>
          <p:nvPr/>
        </p:nvGrpSpPr>
        <p:grpSpPr>
          <a:xfrm>
            <a:off x="621890" y="1143000"/>
            <a:ext cx="7983794" cy="4824207"/>
            <a:chOff x="2552664" y="3740385"/>
            <a:chExt cx="3962472" cy="2136540"/>
          </a:xfrm>
        </p:grpSpPr>
        <p:pic>
          <p:nvPicPr>
            <p:cNvPr id="7" name="Picture 6">
              <a:extLst>
                <a:ext uri="{FF2B5EF4-FFF2-40B4-BE49-F238E27FC236}">
                  <a16:creationId xmlns:a16="http://schemas.microsoft.com/office/drawing/2014/main" id="{220EFD01-768B-BB8A-AED0-9DCF191CEE5A}"/>
                </a:ext>
              </a:extLst>
            </p:cNvPr>
            <p:cNvPicPr>
              <a:picLocks noChangeAspect="1"/>
            </p:cNvPicPr>
            <p:nvPr/>
          </p:nvPicPr>
          <p:blipFill rotWithShape="1">
            <a:blip r:embed="rId3"/>
            <a:srcRect b="18687"/>
            <a:stretch/>
          </p:blipFill>
          <p:spPr>
            <a:xfrm>
              <a:off x="2552664" y="3740385"/>
              <a:ext cx="3962472" cy="2120665"/>
            </a:xfrm>
            <a:prstGeom prst="rect">
              <a:avLst/>
            </a:prstGeom>
          </p:spPr>
        </p:pic>
        <p:sp>
          <p:nvSpPr>
            <p:cNvPr id="8" name="TextBox 7">
              <a:extLst>
                <a:ext uri="{FF2B5EF4-FFF2-40B4-BE49-F238E27FC236}">
                  <a16:creationId xmlns:a16="http://schemas.microsoft.com/office/drawing/2014/main" id="{DF0D147A-A588-CBC9-7AD2-9ABF144564C6}"/>
                </a:ext>
              </a:extLst>
            </p:cNvPr>
            <p:cNvSpPr txBox="1"/>
            <p:nvPr/>
          </p:nvSpPr>
          <p:spPr>
            <a:xfrm>
              <a:off x="2571714" y="5661481"/>
              <a:ext cx="1524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1936407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3265-9BD4-020E-34DE-862E474D7072}"/>
              </a:ext>
            </a:extLst>
          </p:cNvPr>
          <p:cNvSpPr>
            <a:spLocks noGrp="1"/>
          </p:cNvSpPr>
          <p:nvPr>
            <p:ph type="title"/>
          </p:nvPr>
        </p:nvSpPr>
        <p:spPr>
          <a:xfrm>
            <a:off x="609600" y="457200"/>
            <a:ext cx="7924800" cy="523220"/>
          </a:xfrm>
        </p:spPr>
        <p:txBody>
          <a:bodyPr>
            <a:normAutofit fontScale="90000"/>
          </a:bodyPr>
          <a:lstStyle/>
          <a:p>
            <a:r>
              <a:rPr lang="en-US" sz="3400" dirty="0"/>
              <a:t>How Isocyanates Can Affect the Body</a:t>
            </a:r>
          </a:p>
        </p:txBody>
      </p:sp>
      <p:sp>
        <p:nvSpPr>
          <p:cNvPr id="3" name="Content Placeholder 2">
            <a:extLst>
              <a:ext uri="{FF2B5EF4-FFF2-40B4-BE49-F238E27FC236}">
                <a16:creationId xmlns:a16="http://schemas.microsoft.com/office/drawing/2014/main" id="{C912197F-2C3C-E84A-1FF8-B18F9C6AD4DD}"/>
              </a:ext>
            </a:extLst>
          </p:cNvPr>
          <p:cNvSpPr>
            <a:spLocks noGrp="1"/>
          </p:cNvSpPr>
          <p:nvPr>
            <p:ph idx="1"/>
          </p:nvPr>
        </p:nvSpPr>
        <p:spPr>
          <a:xfrm>
            <a:off x="609600" y="1371600"/>
            <a:ext cx="8001000" cy="4038600"/>
          </a:xfrm>
        </p:spPr>
        <p:txBody>
          <a:bodyPr/>
          <a:lstStyle/>
          <a:p>
            <a:pPr>
              <a:spcBef>
                <a:spcPts val="1200"/>
              </a:spcBef>
              <a:spcAft>
                <a:spcPts val="1200"/>
              </a:spcAft>
            </a:pPr>
            <a:r>
              <a:rPr lang="en-US" b="1" dirty="0"/>
              <a:t>Exposure</a:t>
            </a:r>
            <a:r>
              <a:rPr lang="en-US" dirty="0"/>
              <a:t>:  A worker is exposed via skin contact, mucous membranes or by inhalation</a:t>
            </a:r>
          </a:p>
          <a:p>
            <a:pPr>
              <a:spcBef>
                <a:spcPts val="1200"/>
              </a:spcBef>
              <a:spcAft>
                <a:spcPts val="1200"/>
              </a:spcAft>
            </a:pPr>
            <a:r>
              <a:rPr lang="en-US" b="1" dirty="0"/>
              <a:t>Sensitization</a:t>
            </a:r>
            <a:r>
              <a:rPr lang="en-US" dirty="0"/>
              <a:t>:  Worker develops allergy</a:t>
            </a:r>
          </a:p>
          <a:p>
            <a:pPr>
              <a:spcBef>
                <a:spcPts val="1200"/>
              </a:spcBef>
              <a:spcAft>
                <a:spcPts val="1200"/>
              </a:spcAft>
            </a:pPr>
            <a:r>
              <a:rPr lang="en-US" b="1" dirty="0"/>
              <a:t>More/continued exposure</a:t>
            </a:r>
            <a:r>
              <a:rPr lang="en-US" dirty="0"/>
              <a:t>:  Worker is exposed again to even a small amount</a:t>
            </a:r>
          </a:p>
        </p:txBody>
      </p:sp>
    </p:spTree>
    <p:extLst>
      <p:ext uri="{BB962C8B-B14F-4D97-AF65-F5344CB8AC3E}">
        <p14:creationId xmlns:p14="http://schemas.microsoft.com/office/powerpoint/2010/main" val="128104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848600" cy="554038"/>
          </a:xfrm>
        </p:spPr>
        <p:txBody>
          <a:bodyPr/>
          <a:lstStyle/>
          <a:p>
            <a:r>
              <a:rPr lang="en-US" altLang="en-US" dirty="0"/>
              <a:t>Why a Health Hazards SEP?</a:t>
            </a:r>
          </a:p>
        </p:txBody>
      </p:sp>
      <p:sp>
        <p:nvSpPr>
          <p:cNvPr id="9219" name="Rectangle 3"/>
          <p:cNvSpPr>
            <a:spLocks noGrp="1" noChangeArrowheads="1"/>
          </p:cNvSpPr>
          <p:nvPr>
            <p:ph type="body" idx="1"/>
          </p:nvPr>
        </p:nvSpPr>
        <p:spPr>
          <a:xfrm>
            <a:off x="533400" y="1371600"/>
            <a:ext cx="8153400" cy="2819400"/>
          </a:xfrm>
        </p:spPr>
        <p:txBody>
          <a:bodyPr/>
          <a:lstStyle/>
          <a:p>
            <a:r>
              <a:rPr lang="en-US" altLang="en-US" dirty="0"/>
              <a:t>Overexposures to these chemicals can lead to serious health effects.</a:t>
            </a:r>
          </a:p>
          <a:p>
            <a:endParaRPr lang="en-US" altLang="en-US" dirty="0"/>
          </a:p>
          <a:p>
            <a:r>
              <a:rPr lang="en-US" altLang="en-US" dirty="0"/>
              <a:t>Focus: to increase inspections in industries that use these chemicals and substances.</a:t>
            </a:r>
          </a:p>
        </p:txBody>
      </p:sp>
    </p:spTree>
    <p:extLst>
      <p:ext uri="{BB962C8B-B14F-4D97-AF65-F5344CB8AC3E}">
        <p14:creationId xmlns:p14="http://schemas.microsoft.com/office/powerpoint/2010/main" val="168384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457200"/>
            <a:ext cx="7848600" cy="553998"/>
          </a:xfrm>
        </p:spPr>
        <p:txBody>
          <a:bodyPr/>
          <a:lstStyle/>
          <a:p>
            <a:r>
              <a:rPr lang="en-US" altLang="en-US" dirty="0"/>
              <a:t>Medical Surveillance - Isocyanates</a:t>
            </a:r>
          </a:p>
        </p:txBody>
      </p:sp>
      <p:sp>
        <p:nvSpPr>
          <p:cNvPr id="70659" name="Rectangle 3"/>
          <p:cNvSpPr>
            <a:spLocks noGrp="1" noChangeArrowheads="1"/>
          </p:cNvSpPr>
          <p:nvPr>
            <p:ph type="body" idx="1"/>
          </p:nvPr>
        </p:nvSpPr>
        <p:spPr>
          <a:xfrm>
            <a:off x="533399" y="1219200"/>
            <a:ext cx="8077201" cy="4602163"/>
          </a:xfrm>
        </p:spPr>
        <p:txBody>
          <a:bodyPr/>
          <a:lstStyle/>
          <a:p>
            <a:r>
              <a:rPr lang="en-US" altLang="en-US" sz="2600" dirty="0"/>
              <a:t>Recommendations for </a:t>
            </a:r>
            <a:r>
              <a:rPr lang="en-US" altLang="en-US" sz="2600" b="1" dirty="0"/>
              <a:t>exposures at/above PEL/TLV </a:t>
            </a:r>
          </a:p>
          <a:p>
            <a:pPr lvl="1">
              <a:spcBef>
                <a:spcPts val="0"/>
              </a:spcBef>
              <a:spcAft>
                <a:spcPts val="600"/>
              </a:spcAft>
            </a:pPr>
            <a:r>
              <a:rPr lang="en-US" altLang="en-US" dirty="0"/>
              <a:t>Annual Medical Exams </a:t>
            </a:r>
          </a:p>
          <a:p>
            <a:pPr lvl="1">
              <a:spcBef>
                <a:spcPts val="0"/>
              </a:spcBef>
              <a:spcAft>
                <a:spcPts val="600"/>
              </a:spcAft>
            </a:pPr>
            <a:r>
              <a:rPr lang="en-US" altLang="en-US" dirty="0"/>
              <a:t>H</a:t>
            </a:r>
            <a:r>
              <a:rPr lang="en-US" altLang="en-US" sz="2400" dirty="0"/>
              <a:t>ealth surveillance under the supervision of a PLHCP</a:t>
            </a:r>
          </a:p>
          <a:p>
            <a:endParaRPr lang="en-US" altLang="en-US" sz="2000" dirty="0"/>
          </a:p>
          <a:p>
            <a:r>
              <a:rPr lang="en-US" altLang="en-US" sz="2600" b="1" dirty="0"/>
              <a:t>Physical examination </a:t>
            </a:r>
            <a:r>
              <a:rPr lang="en-US" altLang="en-US" sz="2600" dirty="0"/>
              <a:t>should detail the workers demographic and occupational history</a:t>
            </a:r>
          </a:p>
          <a:p>
            <a:endParaRPr lang="en-US" altLang="en-US" sz="2000" dirty="0"/>
          </a:p>
          <a:p>
            <a:r>
              <a:rPr lang="en-US" altLang="en-US" sz="2600" b="1" dirty="0"/>
              <a:t>Pulmonary function test </a:t>
            </a:r>
            <a:r>
              <a:rPr lang="en-US" altLang="en-US" sz="2600" dirty="0"/>
              <a:t>(spirometry) and </a:t>
            </a:r>
            <a:r>
              <a:rPr lang="en-US" altLang="en-US" sz="2600" b="1" dirty="0"/>
              <a:t>blood sampling </a:t>
            </a:r>
            <a:r>
              <a:rPr lang="en-US" altLang="en-US" sz="2600" dirty="0"/>
              <a:t>recommended to monitor systemic effects</a:t>
            </a:r>
          </a:p>
        </p:txBody>
      </p:sp>
    </p:spTree>
    <p:extLst>
      <p:ext uri="{BB962C8B-B14F-4D97-AF65-F5344CB8AC3E}">
        <p14:creationId xmlns:p14="http://schemas.microsoft.com/office/powerpoint/2010/main" val="377900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t>Abatement - Isocyanates</a:t>
            </a:r>
          </a:p>
        </p:txBody>
      </p:sp>
      <p:sp>
        <p:nvSpPr>
          <p:cNvPr id="72707" name="Content Placeholder 2"/>
          <p:cNvSpPr>
            <a:spLocks noGrp="1"/>
          </p:cNvSpPr>
          <p:nvPr>
            <p:ph idx="1"/>
          </p:nvPr>
        </p:nvSpPr>
        <p:spPr>
          <a:xfrm>
            <a:off x="562024" y="1245739"/>
            <a:ext cx="7924800" cy="4499424"/>
          </a:xfrm>
        </p:spPr>
        <p:txBody>
          <a:bodyPr>
            <a:normAutofit fontScale="92500" lnSpcReduction="20000"/>
          </a:bodyPr>
          <a:lstStyle/>
          <a:p>
            <a:r>
              <a:rPr lang="en-US" altLang="en-US" sz="2400" dirty="0"/>
              <a:t>Elimination</a:t>
            </a:r>
          </a:p>
          <a:p>
            <a:endParaRPr lang="en-US" altLang="en-US" sz="1000" dirty="0"/>
          </a:p>
          <a:p>
            <a:endParaRPr lang="en-US" altLang="en-US" sz="1000" dirty="0"/>
          </a:p>
          <a:p>
            <a:r>
              <a:rPr lang="en-US" altLang="en-US" sz="2400" dirty="0"/>
              <a:t>Substitution</a:t>
            </a:r>
          </a:p>
          <a:p>
            <a:endParaRPr lang="en-US" altLang="en-US" sz="1000" dirty="0"/>
          </a:p>
          <a:p>
            <a:endParaRPr lang="en-US" altLang="en-US" sz="1000" dirty="0"/>
          </a:p>
          <a:p>
            <a:r>
              <a:rPr lang="en-US" altLang="en-US" sz="2400" dirty="0"/>
              <a:t>Engineering controls</a:t>
            </a:r>
          </a:p>
          <a:p>
            <a:pPr lvl="1"/>
            <a:r>
              <a:rPr lang="en-US" altLang="en-US" sz="2000" i="1" dirty="0"/>
              <a:t>Mechanical ventilation</a:t>
            </a:r>
          </a:p>
          <a:p>
            <a:pPr lvl="1"/>
            <a:endParaRPr lang="en-US" altLang="en-US" sz="1000" dirty="0"/>
          </a:p>
          <a:p>
            <a:r>
              <a:rPr lang="en-US" altLang="en-US" sz="2400" dirty="0"/>
              <a:t>Administrative controls</a:t>
            </a:r>
          </a:p>
          <a:p>
            <a:pPr lvl="1"/>
            <a:r>
              <a:rPr lang="en-US" altLang="en-US" sz="2000" i="1" dirty="0"/>
              <a:t>Housekeeping</a:t>
            </a:r>
          </a:p>
          <a:p>
            <a:pPr lvl="1"/>
            <a:r>
              <a:rPr lang="en-US" altLang="en-US" sz="2000" i="1" dirty="0"/>
              <a:t>Personal hygiene</a:t>
            </a:r>
          </a:p>
          <a:p>
            <a:pPr lvl="1"/>
            <a:r>
              <a:rPr lang="en-US" altLang="en-US" sz="2000" i="1" dirty="0"/>
              <a:t>Regulated areas of work</a:t>
            </a:r>
          </a:p>
          <a:p>
            <a:endParaRPr lang="en-US" altLang="en-US" sz="1000" dirty="0"/>
          </a:p>
          <a:p>
            <a:r>
              <a:rPr lang="en-US" altLang="en-US" sz="2400" dirty="0"/>
              <a:t>PPE</a:t>
            </a:r>
          </a:p>
          <a:p>
            <a:pPr lvl="1"/>
            <a:r>
              <a:rPr lang="en-US" altLang="en-US" sz="2000" i="1" dirty="0"/>
              <a:t>Respiratory protection/Full-face Supplied Air</a:t>
            </a:r>
          </a:p>
          <a:p>
            <a:pPr lvl="1"/>
            <a:r>
              <a:rPr lang="en-US" altLang="en-US" sz="2000" i="1" dirty="0"/>
              <a:t>Protective work clothing</a:t>
            </a:r>
          </a:p>
          <a:p>
            <a:endParaRPr lang="en-US" altLang="en-US" dirty="0"/>
          </a:p>
        </p:txBody>
      </p:sp>
      <p:sp>
        <p:nvSpPr>
          <p:cNvPr id="6" name="Rectangle 5"/>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1910.1000</a:t>
            </a:r>
          </a:p>
          <a:p>
            <a:pPr eaLnBrk="1" hangingPunct="1">
              <a:defRPr/>
            </a:pPr>
            <a:r>
              <a:rPr lang="en-US" sz="1800" u="none" dirty="0">
                <a:latin typeface="Avenir Next LT Pro Demi" panose="020B0704020202020204" pitchFamily="34" charset="0"/>
              </a:rPr>
              <a:t>1926.55</a:t>
            </a:r>
          </a:p>
        </p:txBody>
      </p:sp>
      <p:pic>
        <p:nvPicPr>
          <p:cNvPr id="2" name="Picture 1">
            <a:extLst>
              <a:ext uri="{FF2B5EF4-FFF2-40B4-BE49-F238E27FC236}">
                <a16:creationId xmlns:a16="http://schemas.microsoft.com/office/drawing/2014/main" id="{6E758171-FD9B-B4DB-69F3-C35705CA6E8A}"/>
              </a:ext>
            </a:extLst>
          </p:cNvPr>
          <p:cNvPicPr>
            <a:picLocks noChangeAspect="1"/>
          </p:cNvPicPr>
          <p:nvPr/>
        </p:nvPicPr>
        <p:blipFill>
          <a:blip r:embed="rId3"/>
          <a:stretch>
            <a:fillRect/>
          </a:stretch>
        </p:blipFill>
        <p:spPr>
          <a:xfrm>
            <a:off x="6909415" y="1297858"/>
            <a:ext cx="1323360" cy="4499424"/>
          </a:xfrm>
          <a:prstGeom prst="rect">
            <a:avLst/>
          </a:prstGeom>
        </p:spPr>
      </p:pic>
      <p:sp>
        <p:nvSpPr>
          <p:cNvPr id="3" name="TextBox 2">
            <a:extLst>
              <a:ext uri="{FF2B5EF4-FFF2-40B4-BE49-F238E27FC236}">
                <a16:creationId xmlns:a16="http://schemas.microsoft.com/office/drawing/2014/main" id="{E77BEA64-F3AE-1E7E-F363-C78E0970293C}"/>
              </a:ext>
            </a:extLst>
          </p:cNvPr>
          <p:cNvSpPr txBox="1"/>
          <p:nvPr/>
        </p:nvSpPr>
        <p:spPr>
          <a:xfrm rot="16200000">
            <a:off x="7118122" y="3854678"/>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Tree>
    <p:extLst>
      <p:ext uri="{BB962C8B-B14F-4D97-AF65-F5344CB8AC3E}">
        <p14:creationId xmlns:p14="http://schemas.microsoft.com/office/powerpoint/2010/main" val="985791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609600" y="2031008"/>
            <a:ext cx="6096000" cy="1950534"/>
          </a:xfrm>
        </p:spPr>
        <p:txBody>
          <a:bodyPr wrap="square" lIns="82550" tIns="41275" rIns="82550" bIns="41275" anchor="ctr">
            <a:spAutoFit/>
          </a:bodyPr>
          <a:lstStyle/>
          <a:p>
            <a:pPr marL="0" indent="0">
              <a:buClrTx/>
              <a:buSzTx/>
              <a:buFontTx/>
              <a:buNone/>
              <a:defRPr/>
            </a:pPr>
            <a:r>
              <a:rPr lang="en-US" sz="4000" b="1" dirty="0">
                <a:solidFill>
                  <a:srgbClr val="012447"/>
                </a:solidFill>
                <a:ea typeface="+mj-ea"/>
                <a:cs typeface="+mj-cs"/>
              </a:rPr>
              <a:t>Health Hazards SEP </a:t>
            </a:r>
          </a:p>
          <a:p>
            <a:pPr marL="0" indent="0">
              <a:buClrTx/>
              <a:buSzTx/>
              <a:buFontTx/>
              <a:buNone/>
              <a:defRPr/>
            </a:pPr>
            <a:endParaRPr lang="en-US" sz="3600" b="1" dirty="0">
              <a:solidFill>
                <a:srgbClr val="012447"/>
              </a:solidFill>
              <a:ea typeface="+mj-ea"/>
              <a:cs typeface="+mj-cs"/>
            </a:endParaRPr>
          </a:p>
          <a:p>
            <a:pPr marL="0" indent="0">
              <a:buClrTx/>
              <a:buSzTx/>
              <a:buFontTx/>
              <a:buNone/>
              <a:defRPr/>
            </a:pPr>
            <a:r>
              <a:rPr lang="en-US" sz="4400" b="1" dirty="0">
                <a:solidFill>
                  <a:srgbClr val="012447"/>
                </a:solidFill>
                <a:ea typeface="+mj-ea"/>
                <a:cs typeface="+mj-cs"/>
              </a:rPr>
              <a:t>Beryllium</a:t>
            </a:r>
          </a:p>
        </p:txBody>
      </p:sp>
      <p:sp>
        <p:nvSpPr>
          <p:cNvPr id="3" name="Subtitle 3"/>
          <p:cNvSpPr txBox="1">
            <a:spLocks/>
          </p:cNvSpPr>
          <p:nvPr/>
        </p:nvSpPr>
        <p:spPr bwMode="auto">
          <a:xfrm>
            <a:off x="2057400" y="3971283"/>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i="1" u="none" dirty="0">
                <a:solidFill>
                  <a:srgbClr val="012447"/>
                </a:solidFill>
                <a:latin typeface="+mj-lt"/>
                <a:ea typeface="+mj-ea"/>
                <a:cs typeface="+mj-cs"/>
              </a:rPr>
              <a:t>29 CFR 1910.1024</a:t>
            </a:r>
          </a:p>
          <a:p>
            <a:pPr>
              <a:lnSpc>
                <a:spcPct val="150000"/>
              </a:lnSpc>
            </a:pPr>
            <a:r>
              <a:rPr lang="en-US" i="1" u="none" dirty="0">
                <a:solidFill>
                  <a:srgbClr val="012447"/>
                </a:solidFill>
                <a:latin typeface="+mj-lt"/>
                <a:ea typeface="+mj-ea"/>
                <a:cs typeface="+mj-cs"/>
              </a:rPr>
              <a:t>29 CFR 1926.1124</a:t>
            </a:r>
          </a:p>
        </p:txBody>
      </p:sp>
    </p:spTree>
    <p:extLst>
      <p:ext uri="{BB962C8B-B14F-4D97-AF65-F5344CB8AC3E}">
        <p14:creationId xmlns:p14="http://schemas.microsoft.com/office/powerpoint/2010/main" val="372001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6EB6-DCAD-5C2C-DDA2-033B3490DAAA}"/>
              </a:ext>
            </a:extLst>
          </p:cNvPr>
          <p:cNvSpPr>
            <a:spLocks noGrp="1"/>
          </p:cNvSpPr>
          <p:nvPr>
            <p:ph type="title"/>
          </p:nvPr>
        </p:nvSpPr>
        <p:spPr/>
        <p:txBody>
          <a:bodyPr/>
          <a:lstStyle/>
          <a:p>
            <a:r>
              <a:rPr lang="en-US" dirty="0"/>
              <a:t>What is Beryllium (Be)?</a:t>
            </a:r>
          </a:p>
        </p:txBody>
      </p:sp>
      <p:sp>
        <p:nvSpPr>
          <p:cNvPr id="12" name="Content Placeholder 11">
            <a:extLst>
              <a:ext uri="{FF2B5EF4-FFF2-40B4-BE49-F238E27FC236}">
                <a16:creationId xmlns:a16="http://schemas.microsoft.com/office/drawing/2014/main" id="{10ABF035-7B3B-2462-35FC-4E7867896A23}"/>
              </a:ext>
            </a:extLst>
          </p:cNvPr>
          <p:cNvSpPr>
            <a:spLocks noGrp="1"/>
          </p:cNvSpPr>
          <p:nvPr>
            <p:ph idx="1"/>
          </p:nvPr>
        </p:nvSpPr>
        <p:spPr>
          <a:xfrm>
            <a:off x="609600" y="1246908"/>
            <a:ext cx="8001000" cy="4696691"/>
          </a:xfrm>
        </p:spPr>
        <p:txBody>
          <a:bodyPr/>
          <a:lstStyle/>
          <a:p>
            <a:pPr>
              <a:spcBef>
                <a:spcPts val="200"/>
              </a:spcBef>
              <a:spcAft>
                <a:spcPts val="0"/>
              </a:spcAft>
            </a:pPr>
            <a:r>
              <a:rPr lang="en-US" sz="2400" dirty="0"/>
              <a:t>Lightweight metal stronger that steel and lighter than aluminum</a:t>
            </a:r>
          </a:p>
          <a:p>
            <a:pPr>
              <a:spcBef>
                <a:spcPts val="200"/>
              </a:spcBef>
              <a:spcAft>
                <a:spcPts val="0"/>
              </a:spcAft>
            </a:pPr>
            <a:endParaRPr lang="en-US" sz="800" dirty="0"/>
          </a:p>
          <a:p>
            <a:pPr>
              <a:spcBef>
                <a:spcPts val="200"/>
              </a:spcBef>
              <a:spcAft>
                <a:spcPts val="0"/>
              </a:spcAft>
            </a:pPr>
            <a:r>
              <a:rPr lang="en-US" sz="2400" dirty="0"/>
              <a:t>Essential in multiple industries due to:</a:t>
            </a:r>
          </a:p>
          <a:p>
            <a:pPr lvl="1">
              <a:spcBef>
                <a:spcPts val="200"/>
              </a:spcBef>
              <a:spcAft>
                <a:spcPts val="0"/>
              </a:spcAft>
            </a:pPr>
            <a:r>
              <a:rPr lang="en-US" sz="2000" dirty="0"/>
              <a:t>High strength to weight ratio</a:t>
            </a:r>
          </a:p>
          <a:p>
            <a:pPr lvl="1">
              <a:spcBef>
                <a:spcPts val="200"/>
              </a:spcBef>
              <a:spcAft>
                <a:spcPts val="0"/>
              </a:spcAft>
            </a:pPr>
            <a:r>
              <a:rPr lang="en-US" sz="2000" dirty="0"/>
              <a:t>High melting point</a:t>
            </a:r>
          </a:p>
          <a:p>
            <a:pPr lvl="1">
              <a:spcBef>
                <a:spcPts val="200"/>
              </a:spcBef>
              <a:spcAft>
                <a:spcPts val="0"/>
              </a:spcAft>
            </a:pPr>
            <a:r>
              <a:rPr lang="en-US" sz="2000" dirty="0"/>
              <a:t>Thermal stability and conductivity</a:t>
            </a:r>
          </a:p>
          <a:p>
            <a:pPr lvl="1">
              <a:spcBef>
                <a:spcPts val="200"/>
              </a:spcBef>
              <a:spcAft>
                <a:spcPts val="0"/>
              </a:spcAft>
            </a:pPr>
            <a:r>
              <a:rPr lang="en-US" sz="2000" dirty="0"/>
              <a:t>Transparent to X-rays</a:t>
            </a:r>
          </a:p>
          <a:p>
            <a:pPr lvl="1">
              <a:spcBef>
                <a:spcPts val="200"/>
              </a:spcBef>
              <a:spcAft>
                <a:spcPts val="0"/>
              </a:spcAft>
            </a:pPr>
            <a:endParaRPr lang="en-US" sz="800" dirty="0"/>
          </a:p>
          <a:p>
            <a:pPr>
              <a:spcBef>
                <a:spcPts val="200"/>
              </a:spcBef>
              <a:spcAft>
                <a:spcPts val="0"/>
              </a:spcAft>
            </a:pPr>
            <a:r>
              <a:rPr lang="en-US" sz="2400" dirty="0"/>
              <a:t>Highly toxic</a:t>
            </a:r>
          </a:p>
          <a:p>
            <a:pPr>
              <a:spcBef>
                <a:spcPts val="200"/>
              </a:spcBef>
              <a:spcAft>
                <a:spcPts val="0"/>
              </a:spcAft>
            </a:pPr>
            <a:endParaRPr lang="en-US" sz="800" dirty="0"/>
          </a:p>
          <a:p>
            <a:pPr>
              <a:spcBef>
                <a:spcPts val="200"/>
              </a:spcBef>
              <a:spcAft>
                <a:spcPts val="0"/>
              </a:spcAft>
            </a:pPr>
            <a:r>
              <a:rPr lang="en-US" sz="2400" dirty="0"/>
              <a:t>Used industrially in 3 forms:</a:t>
            </a:r>
          </a:p>
          <a:p>
            <a:pPr lvl="1">
              <a:spcBef>
                <a:spcPts val="200"/>
              </a:spcBef>
              <a:spcAft>
                <a:spcPts val="0"/>
              </a:spcAft>
            </a:pPr>
            <a:r>
              <a:rPr lang="en-US" sz="2000" dirty="0"/>
              <a:t>Pure metal</a:t>
            </a:r>
          </a:p>
          <a:p>
            <a:pPr lvl="1">
              <a:spcBef>
                <a:spcPts val="200"/>
              </a:spcBef>
              <a:spcAft>
                <a:spcPts val="0"/>
              </a:spcAft>
            </a:pPr>
            <a:r>
              <a:rPr lang="en-US" sz="2000" dirty="0"/>
              <a:t>Beryllium oxide </a:t>
            </a:r>
          </a:p>
          <a:p>
            <a:pPr lvl="1">
              <a:spcBef>
                <a:spcPts val="200"/>
              </a:spcBef>
              <a:spcAft>
                <a:spcPts val="0"/>
              </a:spcAft>
            </a:pPr>
            <a:r>
              <a:rPr lang="en-US" sz="2000" dirty="0"/>
              <a:t>Alloy w/copper, aluminum, magnesium, or nickel</a:t>
            </a:r>
          </a:p>
          <a:p>
            <a:pPr lvl="1"/>
            <a:endParaRPr lang="en-US" dirty="0"/>
          </a:p>
        </p:txBody>
      </p:sp>
    </p:spTree>
    <p:extLst>
      <p:ext uri="{BB962C8B-B14F-4D97-AF65-F5344CB8AC3E}">
        <p14:creationId xmlns:p14="http://schemas.microsoft.com/office/powerpoint/2010/main" val="1718326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2F81-5DA6-5FFD-7361-5251D049C67C}"/>
              </a:ext>
            </a:extLst>
          </p:cNvPr>
          <p:cNvSpPr>
            <a:spLocks noGrp="1"/>
          </p:cNvSpPr>
          <p:nvPr>
            <p:ph type="title"/>
          </p:nvPr>
        </p:nvSpPr>
        <p:spPr>
          <a:xfrm>
            <a:off x="609600" y="416071"/>
            <a:ext cx="7924800" cy="549275"/>
          </a:xfrm>
        </p:spPr>
        <p:txBody>
          <a:bodyPr/>
          <a:lstStyle/>
          <a:p>
            <a:r>
              <a:rPr lang="en-US" dirty="0"/>
              <a:t>Industries with Beryllium Exposure</a:t>
            </a:r>
          </a:p>
        </p:txBody>
      </p:sp>
      <p:sp>
        <p:nvSpPr>
          <p:cNvPr id="3" name="Content Placeholder 2">
            <a:extLst>
              <a:ext uri="{FF2B5EF4-FFF2-40B4-BE49-F238E27FC236}">
                <a16:creationId xmlns:a16="http://schemas.microsoft.com/office/drawing/2014/main" id="{E2AC451C-1A58-1555-657C-CEE16EDEED4E}"/>
              </a:ext>
            </a:extLst>
          </p:cNvPr>
          <p:cNvSpPr>
            <a:spLocks noGrp="1"/>
          </p:cNvSpPr>
          <p:nvPr>
            <p:ph idx="1"/>
          </p:nvPr>
        </p:nvSpPr>
        <p:spPr>
          <a:xfrm>
            <a:off x="457200" y="1295400"/>
            <a:ext cx="4419600" cy="4724400"/>
          </a:xfrm>
        </p:spPr>
        <p:txBody>
          <a:bodyPr>
            <a:normAutofit/>
          </a:bodyPr>
          <a:lstStyle/>
          <a:p>
            <a:pPr>
              <a:spcBef>
                <a:spcPts val="600"/>
              </a:spcBef>
              <a:spcAft>
                <a:spcPts val="600"/>
              </a:spcAft>
            </a:pPr>
            <a:r>
              <a:rPr lang="en-US" sz="2800" dirty="0"/>
              <a:t>Aerospace industry</a:t>
            </a:r>
          </a:p>
          <a:p>
            <a:pPr>
              <a:spcBef>
                <a:spcPts val="600"/>
              </a:spcBef>
              <a:spcAft>
                <a:spcPts val="600"/>
              </a:spcAft>
            </a:pPr>
            <a:r>
              <a:rPr lang="en-US" sz="2800" dirty="0"/>
              <a:t>Automotive parts</a:t>
            </a:r>
          </a:p>
          <a:p>
            <a:pPr>
              <a:spcBef>
                <a:spcPts val="600"/>
              </a:spcBef>
              <a:spcAft>
                <a:spcPts val="600"/>
              </a:spcAft>
            </a:pPr>
            <a:r>
              <a:rPr lang="en-US" sz="2800" dirty="0"/>
              <a:t>Computers</a:t>
            </a:r>
          </a:p>
          <a:p>
            <a:pPr>
              <a:spcBef>
                <a:spcPts val="600"/>
              </a:spcBef>
              <a:spcAft>
                <a:spcPts val="600"/>
              </a:spcAft>
            </a:pPr>
            <a:r>
              <a:rPr lang="en-US" sz="2800" dirty="0"/>
              <a:t>Construction trades</a:t>
            </a:r>
          </a:p>
          <a:p>
            <a:pPr>
              <a:spcBef>
                <a:spcPts val="600"/>
              </a:spcBef>
              <a:spcAft>
                <a:spcPts val="600"/>
              </a:spcAft>
            </a:pPr>
            <a:r>
              <a:rPr lang="en-US" sz="2800" dirty="0"/>
              <a:t>Electronics</a:t>
            </a:r>
          </a:p>
          <a:p>
            <a:pPr>
              <a:spcBef>
                <a:spcPts val="600"/>
              </a:spcBef>
              <a:spcAft>
                <a:spcPts val="600"/>
              </a:spcAft>
            </a:pPr>
            <a:r>
              <a:rPr lang="en-US" sz="2800" dirty="0"/>
              <a:t>Industrial ceramics</a:t>
            </a:r>
          </a:p>
          <a:p>
            <a:pPr>
              <a:spcBef>
                <a:spcPts val="600"/>
              </a:spcBef>
              <a:spcAft>
                <a:spcPts val="600"/>
              </a:spcAft>
            </a:pPr>
            <a:r>
              <a:rPr lang="en-US" sz="2800" dirty="0"/>
              <a:t>Laboratory workers</a:t>
            </a:r>
          </a:p>
        </p:txBody>
      </p:sp>
      <p:sp>
        <p:nvSpPr>
          <p:cNvPr id="5" name="Content Placeholder 2">
            <a:extLst>
              <a:ext uri="{FF2B5EF4-FFF2-40B4-BE49-F238E27FC236}">
                <a16:creationId xmlns:a16="http://schemas.microsoft.com/office/drawing/2014/main" id="{693D848D-A1BE-36BC-01ED-981C8490ECF4}"/>
              </a:ext>
            </a:extLst>
          </p:cNvPr>
          <p:cNvSpPr txBox="1">
            <a:spLocks/>
          </p:cNvSpPr>
          <p:nvPr/>
        </p:nvSpPr>
        <p:spPr bwMode="auto">
          <a:xfrm>
            <a:off x="4581378" y="1295400"/>
            <a:ext cx="395302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spcBef>
                <a:spcPts val="600"/>
              </a:spcBef>
              <a:spcAft>
                <a:spcPts val="600"/>
              </a:spcAft>
            </a:pPr>
            <a:r>
              <a:rPr lang="en-US" u="none" dirty="0">
                <a:latin typeface="Avenir Next LT Pro" panose="020B0504020202020204" pitchFamily="34" charset="0"/>
              </a:rPr>
              <a:t>Metal recycling</a:t>
            </a:r>
          </a:p>
          <a:p>
            <a:pPr>
              <a:spcBef>
                <a:spcPts val="600"/>
              </a:spcBef>
              <a:spcAft>
                <a:spcPts val="600"/>
              </a:spcAft>
            </a:pPr>
            <a:r>
              <a:rPr lang="en-US" u="none" dirty="0">
                <a:latin typeface="Avenir Next LT Pro" panose="020B0504020202020204" pitchFamily="34" charset="0"/>
              </a:rPr>
              <a:t>Nuclear weapons</a:t>
            </a:r>
          </a:p>
          <a:p>
            <a:pPr>
              <a:spcBef>
                <a:spcPts val="600"/>
              </a:spcBef>
              <a:spcAft>
                <a:spcPts val="600"/>
              </a:spcAft>
            </a:pPr>
            <a:r>
              <a:rPr lang="en-US" u="none" dirty="0">
                <a:latin typeface="Avenir Next LT Pro" panose="020B0504020202020204" pitchFamily="34" charset="0"/>
              </a:rPr>
              <a:t>Precision machine shops</a:t>
            </a:r>
          </a:p>
          <a:p>
            <a:pPr>
              <a:spcBef>
                <a:spcPts val="600"/>
              </a:spcBef>
              <a:spcAft>
                <a:spcPts val="600"/>
              </a:spcAft>
            </a:pPr>
            <a:r>
              <a:rPr lang="en-US" u="none" kern="0" dirty="0">
                <a:latin typeface="Avenir Next LT Pro" panose="020B0504020202020204" pitchFamily="34" charset="0"/>
              </a:rPr>
              <a:t>Smelting/foundry</a:t>
            </a:r>
          </a:p>
          <a:p>
            <a:pPr>
              <a:spcBef>
                <a:spcPts val="600"/>
              </a:spcBef>
              <a:spcAft>
                <a:spcPts val="600"/>
              </a:spcAft>
            </a:pPr>
            <a:r>
              <a:rPr lang="en-US" u="none" kern="0" dirty="0">
                <a:latin typeface="Avenir Next LT Pro" panose="020B0504020202020204" pitchFamily="34" charset="0"/>
              </a:rPr>
              <a:t>Tool and die manufacturing</a:t>
            </a:r>
          </a:p>
          <a:p>
            <a:pPr>
              <a:spcBef>
                <a:spcPts val="600"/>
              </a:spcBef>
              <a:spcAft>
                <a:spcPts val="600"/>
              </a:spcAft>
            </a:pPr>
            <a:r>
              <a:rPr lang="en-US" u="none" kern="0" dirty="0">
                <a:latin typeface="Avenir Next LT Pro" panose="020B0504020202020204" pitchFamily="34" charset="0"/>
              </a:rPr>
              <a:t>Welding</a:t>
            </a:r>
          </a:p>
          <a:p>
            <a:endParaRPr lang="en-US" u="none" kern="0" dirty="0">
              <a:latin typeface="Avenir Next LT Pro Demi" panose="020B0704020202020204" pitchFamily="34" charset="0"/>
            </a:endParaRPr>
          </a:p>
        </p:txBody>
      </p:sp>
    </p:spTree>
    <p:extLst>
      <p:ext uri="{BB962C8B-B14F-4D97-AF65-F5344CB8AC3E}">
        <p14:creationId xmlns:p14="http://schemas.microsoft.com/office/powerpoint/2010/main" val="40757688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316B8-DB3A-B32C-B5C8-9A56B9842489}"/>
              </a:ext>
            </a:extLst>
          </p:cNvPr>
          <p:cNvSpPr txBox="1">
            <a:spLocks/>
          </p:cNvSpPr>
          <p:nvPr/>
        </p:nvSpPr>
        <p:spPr bwMode="auto">
          <a:xfrm>
            <a:off x="587325" y="1587304"/>
            <a:ext cx="7947075" cy="344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spcBef>
                <a:spcPts val="1200"/>
              </a:spcBef>
              <a:spcAft>
                <a:spcPts val="1200"/>
              </a:spcAft>
            </a:pPr>
            <a:r>
              <a:rPr lang="en-US" u="none" kern="0" dirty="0"/>
              <a:t>Exposure occurs via inhalation or skin contact</a:t>
            </a:r>
          </a:p>
          <a:p>
            <a:pPr>
              <a:spcBef>
                <a:spcPts val="1200"/>
              </a:spcBef>
              <a:spcAft>
                <a:spcPts val="1200"/>
              </a:spcAft>
            </a:pPr>
            <a:r>
              <a:rPr lang="en-US" u="none" kern="0" dirty="0"/>
              <a:t>A sensitizer that can lead to more serious health problems with continued exposure</a:t>
            </a:r>
          </a:p>
        </p:txBody>
      </p:sp>
      <p:sp>
        <p:nvSpPr>
          <p:cNvPr id="2" name="Title 1">
            <a:extLst>
              <a:ext uri="{FF2B5EF4-FFF2-40B4-BE49-F238E27FC236}">
                <a16:creationId xmlns:a16="http://schemas.microsoft.com/office/drawing/2014/main" id="{0D08790A-9AD5-8246-087F-D5C0146A0C2D}"/>
              </a:ext>
            </a:extLst>
          </p:cNvPr>
          <p:cNvSpPr>
            <a:spLocks noGrp="1"/>
          </p:cNvSpPr>
          <p:nvPr>
            <p:ph type="title"/>
          </p:nvPr>
        </p:nvSpPr>
        <p:spPr>
          <a:xfrm>
            <a:off x="609600" y="457200"/>
            <a:ext cx="7924800" cy="549275"/>
          </a:xfrm>
        </p:spPr>
        <p:txBody>
          <a:bodyPr wrap="square" anchor="t">
            <a:normAutofit/>
          </a:bodyPr>
          <a:lstStyle/>
          <a:p>
            <a:r>
              <a:rPr lang="en-US" dirty="0"/>
              <a:t>Why is Beryllium a Hazard?</a:t>
            </a:r>
          </a:p>
        </p:txBody>
      </p:sp>
      <p:sp>
        <p:nvSpPr>
          <p:cNvPr id="4" name="Content Placeholder 2">
            <a:extLst>
              <a:ext uri="{FF2B5EF4-FFF2-40B4-BE49-F238E27FC236}">
                <a16:creationId xmlns:a16="http://schemas.microsoft.com/office/drawing/2014/main" id="{0BD37C15-7743-60F4-F83B-14D69903EA1E}"/>
              </a:ext>
            </a:extLst>
          </p:cNvPr>
          <p:cNvSpPr txBox="1">
            <a:spLocks/>
          </p:cNvSpPr>
          <p:nvPr/>
        </p:nvSpPr>
        <p:spPr bwMode="auto">
          <a:xfrm>
            <a:off x="609600" y="3581401"/>
            <a:ext cx="7655169" cy="10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spcBef>
                <a:spcPts val="600"/>
              </a:spcBef>
              <a:spcAft>
                <a:spcPts val="600"/>
              </a:spcAft>
            </a:pPr>
            <a:r>
              <a:rPr lang="en-US" u="none" kern="0" dirty="0"/>
              <a:t>Ingestion may cause stomach damage</a:t>
            </a:r>
          </a:p>
        </p:txBody>
      </p:sp>
    </p:spTree>
    <p:extLst>
      <p:ext uri="{BB962C8B-B14F-4D97-AF65-F5344CB8AC3E}">
        <p14:creationId xmlns:p14="http://schemas.microsoft.com/office/powerpoint/2010/main" val="7793624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B9F8-8FEF-2B11-E761-43CA33B3D251}"/>
              </a:ext>
            </a:extLst>
          </p:cNvPr>
          <p:cNvSpPr>
            <a:spLocks noGrp="1"/>
          </p:cNvSpPr>
          <p:nvPr>
            <p:ph type="title"/>
          </p:nvPr>
        </p:nvSpPr>
        <p:spPr>
          <a:xfrm>
            <a:off x="495300" y="482639"/>
            <a:ext cx="8153400" cy="553998"/>
          </a:xfrm>
        </p:spPr>
        <p:txBody>
          <a:bodyPr/>
          <a:lstStyle/>
          <a:p>
            <a:r>
              <a:rPr lang="en-US" dirty="0"/>
              <a:t>Health Effects of Beryllium Exposure</a:t>
            </a:r>
          </a:p>
        </p:txBody>
      </p:sp>
      <p:sp>
        <p:nvSpPr>
          <p:cNvPr id="3" name="Content Placeholder 2">
            <a:extLst>
              <a:ext uri="{FF2B5EF4-FFF2-40B4-BE49-F238E27FC236}">
                <a16:creationId xmlns:a16="http://schemas.microsoft.com/office/drawing/2014/main" id="{130B5864-8C10-6C59-2267-13DB2B0E6DA1}"/>
              </a:ext>
            </a:extLst>
          </p:cNvPr>
          <p:cNvSpPr>
            <a:spLocks noGrp="1"/>
          </p:cNvSpPr>
          <p:nvPr>
            <p:ph idx="1"/>
          </p:nvPr>
        </p:nvSpPr>
        <p:spPr>
          <a:xfrm>
            <a:off x="533400" y="1421026"/>
            <a:ext cx="8382000" cy="4640977"/>
          </a:xfrm>
        </p:spPr>
        <p:txBody>
          <a:bodyPr/>
          <a:lstStyle/>
          <a:p>
            <a:pPr>
              <a:spcBef>
                <a:spcPts val="0"/>
              </a:spcBef>
              <a:spcAft>
                <a:spcPts val="600"/>
              </a:spcAft>
            </a:pPr>
            <a:r>
              <a:rPr lang="en-US" b="1" dirty="0"/>
              <a:t>Beryllium Sensitization</a:t>
            </a:r>
          </a:p>
          <a:p>
            <a:pPr lvl="1">
              <a:spcBef>
                <a:spcPts val="0"/>
              </a:spcBef>
              <a:spcAft>
                <a:spcPts val="600"/>
              </a:spcAft>
            </a:pPr>
            <a:r>
              <a:rPr lang="en-US" dirty="0"/>
              <a:t>From inhalation or skin exposure</a:t>
            </a:r>
          </a:p>
          <a:p>
            <a:pPr lvl="1">
              <a:spcBef>
                <a:spcPts val="0"/>
              </a:spcBef>
              <a:spcAft>
                <a:spcPts val="600"/>
              </a:spcAft>
            </a:pPr>
            <a:endParaRPr lang="en-US" sz="800" dirty="0"/>
          </a:p>
          <a:p>
            <a:pPr>
              <a:spcBef>
                <a:spcPts val="0"/>
              </a:spcBef>
              <a:spcAft>
                <a:spcPts val="600"/>
              </a:spcAft>
            </a:pPr>
            <a:r>
              <a:rPr lang="en-US" b="1" dirty="0"/>
              <a:t>Berylliosis or Chronic Beryllium Disease </a:t>
            </a:r>
          </a:p>
          <a:p>
            <a:pPr lvl="1">
              <a:spcBef>
                <a:spcPts val="0"/>
              </a:spcBef>
              <a:spcAft>
                <a:spcPts val="600"/>
              </a:spcAft>
            </a:pPr>
            <a:r>
              <a:rPr lang="en-US" dirty="0"/>
              <a:t>From inhaling Beryllium after sensitization</a:t>
            </a:r>
          </a:p>
          <a:p>
            <a:pPr lvl="1">
              <a:spcBef>
                <a:spcPts val="0"/>
              </a:spcBef>
              <a:spcAft>
                <a:spcPts val="600"/>
              </a:spcAft>
            </a:pPr>
            <a:r>
              <a:rPr lang="en-US" dirty="0"/>
              <a:t>Can occur from exposures below PEL</a:t>
            </a:r>
          </a:p>
          <a:p>
            <a:pPr lvl="1">
              <a:spcBef>
                <a:spcPts val="0"/>
              </a:spcBef>
              <a:spcAft>
                <a:spcPts val="600"/>
              </a:spcAft>
            </a:pPr>
            <a:endParaRPr lang="en-US" sz="800" dirty="0"/>
          </a:p>
          <a:p>
            <a:pPr>
              <a:spcBef>
                <a:spcPts val="0"/>
              </a:spcBef>
              <a:spcAft>
                <a:spcPts val="600"/>
              </a:spcAft>
            </a:pPr>
            <a:r>
              <a:rPr lang="en-US" b="1" dirty="0"/>
              <a:t>Lung Cancer</a:t>
            </a:r>
          </a:p>
          <a:p>
            <a:pPr lvl="1">
              <a:spcBef>
                <a:spcPts val="0"/>
              </a:spcBef>
              <a:spcAft>
                <a:spcPts val="600"/>
              </a:spcAft>
            </a:pPr>
            <a:r>
              <a:rPr lang="en-US" dirty="0"/>
              <a:t>Beryllium = known human carcinogen</a:t>
            </a:r>
          </a:p>
          <a:p>
            <a:pPr lvl="1">
              <a:spcBef>
                <a:spcPts val="0"/>
              </a:spcBef>
              <a:spcAft>
                <a:spcPts val="600"/>
              </a:spcAft>
            </a:pPr>
            <a:endParaRPr lang="en-US" sz="800" dirty="0"/>
          </a:p>
          <a:p>
            <a:pPr>
              <a:spcBef>
                <a:spcPts val="0"/>
              </a:spcBef>
              <a:spcAft>
                <a:spcPts val="600"/>
              </a:spcAft>
            </a:pPr>
            <a:r>
              <a:rPr lang="en-US" b="1" dirty="0"/>
              <a:t>Acute Beryllium Disease </a:t>
            </a:r>
          </a:p>
          <a:p>
            <a:pPr lvl="1">
              <a:spcBef>
                <a:spcPts val="0"/>
              </a:spcBef>
              <a:spcAft>
                <a:spcPts val="600"/>
              </a:spcAft>
            </a:pPr>
            <a:r>
              <a:rPr lang="en-US" dirty="0"/>
              <a:t>Form of chemical pneumonia</a:t>
            </a:r>
          </a:p>
        </p:txBody>
      </p:sp>
    </p:spTree>
    <p:extLst>
      <p:ext uri="{BB962C8B-B14F-4D97-AF65-F5344CB8AC3E}">
        <p14:creationId xmlns:p14="http://schemas.microsoft.com/office/powerpoint/2010/main" val="540956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E093-5CE8-27B7-89E7-71FABD21AE82}"/>
              </a:ext>
            </a:extLst>
          </p:cNvPr>
          <p:cNvSpPr>
            <a:spLocks noGrp="1"/>
          </p:cNvSpPr>
          <p:nvPr>
            <p:ph type="title"/>
          </p:nvPr>
        </p:nvSpPr>
        <p:spPr>
          <a:xfrm>
            <a:off x="609600" y="457200"/>
            <a:ext cx="7924800" cy="553998"/>
          </a:xfrm>
        </p:spPr>
        <p:txBody>
          <a:bodyPr/>
          <a:lstStyle/>
          <a:p>
            <a:r>
              <a:rPr lang="en-US" dirty="0"/>
              <a:t>Written Exposure Control Plan</a:t>
            </a:r>
          </a:p>
        </p:txBody>
      </p:sp>
      <p:sp>
        <p:nvSpPr>
          <p:cNvPr id="3" name="Content Placeholder 2">
            <a:extLst>
              <a:ext uri="{FF2B5EF4-FFF2-40B4-BE49-F238E27FC236}">
                <a16:creationId xmlns:a16="http://schemas.microsoft.com/office/drawing/2014/main" id="{44159A61-7880-7D3E-AFC7-E7F50E0F9534}"/>
              </a:ext>
            </a:extLst>
          </p:cNvPr>
          <p:cNvSpPr>
            <a:spLocks noGrp="1"/>
          </p:cNvSpPr>
          <p:nvPr>
            <p:ph idx="1"/>
          </p:nvPr>
        </p:nvSpPr>
        <p:spPr>
          <a:xfrm>
            <a:off x="609600" y="1396314"/>
            <a:ext cx="8001000" cy="4295667"/>
          </a:xfrm>
        </p:spPr>
        <p:txBody>
          <a:bodyPr/>
          <a:lstStyle/>
          <a:p>
            <a:r>
              <a:rPr lang="en-US" dirty="0"/>
              <a:t>Requirements:</a:t>
            </a:r>
          </a:p>
          <a:p>
            <a:pPr lvl="1">
              <a:spcBef>
                <a:spcPts val="600"/>
              </a:spcBef>
              <a:spcAft>
                <a:spcPts val="200"/>
              </a:spcAft>
            </a:pPr>
            <a:r>
              <a:rPr lang="en-US" dirty="0"/>
              <a:t>List of operations/job titles with exposure</a:t>
            </a:r>
          </a:p>
          <a:p>
            <a:pPr lvl="1">
              <a:spcBef>
                <a:spcPts val="600"/>
              </a:spcBef>
              <a:spcAft>
                <a:spcPts val="200"/>
              </a:spcAft>
            </a:pPr>
            <a:r>
              <a:rPr lang="en-US" dirty="0"/>
              <a:t>Procedures for:</a:t>
            </a:r>
          </a:p>
          <a:p>
            <a:pPr lvl="2">
              <a:spcBef>
                <a:spcPts val="600"/>
              </a:spcBef>
              <a:spcAft>
                <a:spcPts val="200"/>
              </a:spcAft>
            </a:pPr>
            <a:r>
              <a:rPr lang="en-US" dirty="0"/>
              <a:t>Minimizing cross-contamination/migration</a:t>
            </a:r>
          </a:p>
          <a:p>
            <a:pPr lvl="2">
              <a:spcBef>
                <a:spcPts val="600"/>
              </a:spcBef>
              <a:spcAft>
                <a:spcPts val="200"/>
              </a:spcAft>
            </a:pPr>
            <a:r>
              <a:rPr lang="en-US" dirty="0"/>
              <a:t>Keeping surfaces free of Be</a:t>
            </a:r>
          </a:p>
          <a:p>
            <a:pPr lvl="2">
              <a:spcBef>
                <a:spcPts val="600"/>
              </a:spcBef>
              <a:spcAft>
                <a:spcPts val="200"/>
              </a:spcAft>
            </a:pPr>
            <a:r>
              <a:rPr lang="en-US" dirty="0"/>
              <a:t>Removing, laundering, storing, cleaning, disposing of Be contaminated PPE and equipment</a:t>
            </a:r>
          </a:p>
          <a:p>
            <a:pPr lvl="1">
              <a:spcBef>
                <a:spcPts val="600"/>
              </a:spcBef>
              <a:spcAft>
                <a:spcPts val="200"/>
              </a:spcAft>
            </a:pPr>
            <a:r>
              <a:rPr lang="en-US" dirty="0"/>
              <a:t>List of engineering controls, work practices, and respiratory protection</a:t>
            </a:r>
          </a:p>
          <a:p>
            <a:pPr lvl="1">
              <a:spcBef>
                <a:spcPts val="600"/>
              </a:spcBef>
              <a:spcAft>
                <a:spcPts val="200"/>
              </a:spcAft>
            </a:pPr>
            <a:r>
              <a:rPr lang="en-US" dirty="0"/>
              <a:t>List of PPE</a:t>
            </a:r>
          </a:p>
          <a:p>
            <a:pPr lvl="1">
              <a:spcBef>
                <a:spcPts val="600"/>
              </a:spcBef>
              <a:spcAft>
                <a:spcPts val="200"/>
              </a:spcAft>
            </a:pPr>
            <a:r>
              <a:rPr lang="en-US" dirty="0"/>
              <a:t>Review/evaluate plan annually and as needed</a:t>
            </a:r>
          </a:p>
          <a:p>
            <a:pPr lvl="1"/>
            <a:endParaRPr lang="en-US" dirty="0"/>
          </a:p>
          <a:p>
            <a:pPr lvl="2"/>
            <a:endParaRPr lang="en-US" dirty="0"/>
          </a:p>
        </p:txBody>
      </p:sp>
      <p:sp>
        <p:nvSpPr>
          <p:cNvPr id="4" name="Rectangle 3">
            <a:extLst>
              <a:ext uri="{FF2B5EF4-FFF2-40B4-BE49-F238E27FC236}">
                <a16:creationId xmlns:a16="http://schemas.microsoft.com/office/drawing/2014/main" id="{7AFD1D36-068E-E6C3-A0C5-A5F35774435C}"/>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1910.1024</a:t>
            </a:r>
          </a:p>
          <a:p>
            <a:pPr eaLnBrk="1" hangingPunct="1">
              <a:defRPr/>
            </a:pPr>
            <a:r>
              <a:rPr lang="en-US" sz="1800" u="none" dirty="0">
                <a:latin typeface="Avenir Next LT Pro Demi" panose="020B0704020202020204" pitchFamily="34" charset="0"/>
              </a:rPr>
              <a:t>1926.1124</a:t>
            </a:r>
          </a:p>
        </p:txBody>
      </p:sp>
    </p:spTree>
    <p:extLst>
      <p:ext uri="{BB962C8B-B14F-4D97-AF65-F5344CB8AC3E}">
        <p14:creationId xmlns:p14="http://schemas.microsoft.com/office/powerpoint/2010/main" val="2338474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D78B-1E3C-AB8F-9861-D46CFF52CAE0}"/>
              </a:ext>
            </a:extLst>
          </p:cNvPr>
          <p:cNvSpPr>
            <a:spLocks noGrp="1"/>
          </p:cNvSpPr>
          <p:nvPr>
            <p:ph type="title"/>
          </p:nvPr>
        </p:nvSpPr>
        <p:spPr/>
        <p:txBody>
          <a:bodyPr/>
          <a:lstStyle/>
          <a:p>
            <a:r>
              <a:rPr lang="en-US" dirty="0"/>
              <a:t>Beryllium Exposure Limits</a:t>
            </a:r>
          </a:p>
        </p:txBody>
      </p:sp>
      <p:sp>
        <p:nvSpPr>
          <p:cNvPr id="3" name="Content Placeholder 2">
            <a:extLst>
              <a:ext uri="{FF2B5EF4-FFF2-40B4-BE49-F238E27FC236}">
                <a16:creationId xmlns:a16="http://schemas.microsoft.com/office/drawing/2014/main" id="{9A136F18-FA21-7A53-39D5-BEE09B4A9C5D}"/>
              </a:ext>
            </a:extLst>
          </p:cNvPr>
          <p:cNvSpPr>
            <a:spLocks noGrp="1"/>
          </p:cNvSpPr>
          <p:nvPr>
            <p:ph idx="1"/>
          </p:nvPr>
        </p:nvSpPr>
        <p:spPr>
          <a:xfrm>
            <a:off x="609600" y="1295400"/>
            <a:ext cx="8001000" cy="4606635"/>
          </a:xfrm>
        </p:spPr>
        <p:txBody>
          <a:bodyPr>
            <a:normAutofit/>
          </a:bodyPr>
          <a:lstStyle/>
          <a:p>
            <a:pPr>
              <a:spcBef>
                <a:spcPts val="1200"/>
              </a:spcBef>
              <a:spcAft>
                <a:spcPts val="1200"/>
              </a:spcAft>
            </a:pPr>
            <a:r>
              <a:rPr lang="en-US" b="1" dirty="0"/>
              <a:t>PEL</a:t>
            </a:r>
            <a:r>
              <a:rPr lang="en-US" dirty="0"/>
              <a:t> (Permissible Exposure Limits)</a:t>
            </a:r>
          </a:p>
          <a:p>
            <a:pPr lvl="1">
              <a:spcBef>
                <a:spcPts val="1200"/>
              </a:spcBef>
              <a:spcAft>
                <a:spcPts val="1200"/>
              </a:spcAft>
            </a:pPr>
            <a:r>
              <a:rPr lang="en-US" dirty="0"/>
              <a:t>0.2 µg/m</a:t>
            </a:r>
            <a:r>
              <a:rPr lang="en-US" baseline="30000" dirty="0"/>
              <a:t>3</a:t>
            </a:r>
            <a:r>
              <a:rPr lang="en-US" dirty="0"/>
              <a:t>, as an 8 hr. TWA</a:t>
            </a:r>
          </a:p>
          <a:p>
            <a:pPr>
              <a:spcBef>
                <a:spcPts val="1200"/>
              </a:spcBef>
              <a:spcAft>
                <a:spcPts val="1200"/>
              </a:spcAft>
            </a:pPr>
            <a:r>
              <a:rPr lang="en-US" b="1" dirty="0"/>
              <a:t>AL </a:t>
            </a:r>
            <a:r>
              <a:rPr lang="en-US" dirty="0"/>
              <a:t>(Action Level)</a:t>
            </a:r>
          </a:p>
          <a:p>
            <a:pPr lvl="1">
              <a:spcBef>
                <a:spcPts val="1200"/>
              </a:spcBef>
              <a:spcAft>
                <a:spcPts val="1200"/>
              </a:spcAft>
            </a:pPr>
            <a:r>
              <a:rPr lang="en-US" dirty="0"/>
              <a:t>0.1 µg/m</a:t>
            </a:r>
            <a:r>
              <a:rPr lang="en-US" baseline="30000" dirty="0"/>
              <a:t>3</a:t>
            </a:r>
            <a:r>
              <a:rPr lang="en-US" dirty="0"/>
              <a:t>, as an 8 hr. TWA</a:t>
            </a:r>
          </a:p>
          <a:p>
            <a:pPr>
              <a:spcBef>
                <a:spcPts val="1200"/>
              </a:spcBef>
              <a:spcAft>
                <a:spcPts val="1200"/>
              </a:spcAft>
            </a:pPr>
            <a:r>
              <a:rPr lang="en-US" b="1" dirty="0"/>
              <a:t>15 - minute STEL </a:t>
            </a:r>
            <a:r>
              <a:rPr lang="en-US" dirty="0"/>
              <a:t>(Short Term Exposure Limit)</a:t>
            </a:r>
          </a:p>
          <a:p>
            <a:pPr lvl="1">
              <a:spcBef>
                <a:spcPts val="1200"/>
              </a:spcBef>
              <a:spcAft>
                <a:spcPts val="1200"/>
              </a:spcAft>
            </a:pPr>
            <a:r>
              <a:rPr lang="en-US" dirty="0"/>
              <a:t>2.0 µg/m</a:t>
            </a:r>
            <a:r>
              <a:rPr lang="en-US" baseline="30000" dirty="0"/>
              <a:t>3</a:t>
            </a:r>
            <a:r>
              <a:rPr lang="en-US" dirty="0"/>
              <a:t>, over 15 min. sampling period</a:t>
            </a:r>
          </a:p>
          <a:p>
            <a:pPr lvl="1"/>
            <a:endParaRPr lang="en-US" dirty="0"/>
          </a:p>
        </p:txBody>
      </p:sp>
      <p:sp>
        <p:nvSpPr>
          <p:cNvPr id="4" name="Rectangle 3">
            <a:extLst>
              <a:ext uri="{FF2B5EF4-FFF2-40B4-BE49-F238E27FC236}">
                <a16:creationId xmlns:a16="http://schemas.microsoft.com/office/drawing/2014/main" id="{BC8E9342-823D-252D-169D-F4A009FF2259}"/>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1910.1024</a:t>
            </a:r>
          </a:p>
          <a:p>
            <a:pPr eaLnBrk="1" hangingPunct="1">
              <a:defRPr/>
            </a:pPr>
            <a:r>
              <a:rPr lang="en-US" sz="1800" u="none" dirty="0">
                <a:latin typeface="Avenir Next LT Pro Demi" panose="020B0704020202020204" pitchFamily="34" charset="0"/>
              </a:rPr>
              <a:t>1926.1124</a:t>
            </a:r>
          </a:p>
        </p:txBody>
      </p:sp>
    </p:spTree>
    <p:extLst>
      <p:ext uri="{BB962C8B-B14F-4D97-AF65-F5344CB8AC3E}">
        <p14:creationId xmlns:p14="http://schemas.microsoft.com/office/powerpoint/2010/main" val="2101015177"/>
      </p:ext>
    </p:extLst>
  </p:cSld>
  <p:clrMapOvr>
    <a:masterClrMapping/>
  </p:clrMapOvr>
  <mc:AlternateContent xmlns:mc="http://schemas.openxmlformats.org/markup-compatibility/2006" xmlns:p14="http://schemas.microsoft.com/office/powerpoint/2010/main">
    <mc:Choice Requires="p14">
      <p:transition spd="slow" p14:dur="2000" advTm="51695"/>
    </mc:Choice>
    <mc:Fallback xmlns="">
      <p:transition spd="slow" advTm="5169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2816-B759-E5E7-6916-00123EF1610C}"/>
              </a:ext>
            </a:extLst>
          </p:cNvPr>
          <p:cNvSpPr>
            <a:spLocks noGrp="1"/>
          </p:cNvSpPr>
          <p:nvPr>
            <p:ph type="title"/>
          </p:nvPr>
        </p:nvSpPr>
        <p:spPr/>
        <p:txBody>
          <a:bodyPr/>
          <a:lstStyle/>
          <a:p>
            <a:r>
              <a:rPr lang="en-US" dirty="0"/>
              <a:t>Monitoring - Beryllium</a:t>
            </a:r>
          </a:p>
        </p:txBody>
      </p:sp>
      <p:sp>
        <p:nvSpPr>
          <p:cNvPr id="3" name="Content Placeholder 2">
            <a:extLst>
              <a:ext uri="{FF2B5EF4-FFF2-40B4-BE49-F238E27FC236}">
                <a16:creationId xmlns:a16="http://schemas.microsoft.com/office/drawing/2014/main" id="{13D63BFD-83B5-2147-1B70-AF4242FB690A}"/>
              </a:ext>
            </a:extLst>
          </p:cNvPr>
          <p:cNvSpPr>
            <a:spLocks noGrp="1"/>
          </p:cNvSpPr>
          <p:nvPr>
            <p:ph idx="1"/>
          </p:nvPr>
        </p:nvSpPr>
        <p:spPr>
          <a:xfrm>
            <a:off x="609600" y="1313410"/>
            <a:ext cx="8001000" cy="4671753"/>
          </a:xfrm>
        </p:spPr>
        <p:txBody>
          <a:bodyPr>
            <a:normAutofit lnSpcReduction="10000"/>
          </a:bodyPr>
          <a:lstStyle/>
          <a:p>
            <a:r>
              <a:rPr lang="en-US" b="1" dirty="0"/>
              <a:t>Performance Option</a:t>
            </a:r>
          </a:p>
          <a:p>
            <a:pPr lvl="1">
              <a:spcBef>
                <a:spcPts val="600"/>
              </a:spcBef>
            </a:pPr>
            <a:r>
              <a:rPr lang="en-US" dirty="0"/>
              <a:t>Assess </a:t>
            </a:r>
            <a:r>
              <a:rPr lang="en-US" u="sng" dirty="0"/>
              <a:t>each</a:t>
            </a:r>
            <a:r>
              <a:rPr lang="en-US" dirty="0"/>
              <a:t> employee's exposure data (8-hr TWA and 15 min. STEL) and</a:t>
            </a:r>
          </a:p>
          <a:p>
            <a:pPr lvl="1">
              <a:spcBef>
                <a:spcPts val="600"/>
              </a:spcBef>
            </a:pPr>
            <a:endParaRPr lang="en-US" sz="800" dirty="0"/>
          </a:p>
          <a:p>
            <a:pPr lvl="1">
              <a:spcBef>
                <a:spcPts val="600"/>
              </a:spcBef>
            </a:pPr>
            <a:r>
              <a:rPr lang="en-US" dirty="0"/>
              <a:t> Any objective relevant data (airborne exposure)</a:t>
            </a:r>
          </a:p>
          <a:p>
            <a:pPr lvl="1">
              <a:spcBef>
                <a:spcPts val="600"/>
              </a:spcBef>
            </a:pPr>
            <a:endParaRPr lang="en-US" dirty="0"/>
          </a:p>
          <a:p>
            <a:pPr>
              <a:spcBef>
                <a:spcPts val="600"/>
              </a:spcBef>
            </a:pPr>
            <a:r>
              <a:rPr lang="en-US" b="1" dirty="0"/>
              <a:t>Scheduled Monitoring Option</a:t>
            </a:r>
          </a:p>
          <a:p>
            <a:pPr lvl="1">
              <a:spcBef>
                <a:spcPts val="600"/>
              </a:spcBef>
            </a:pPr>
            <a:r>
              <a:rPr lang="en-US" altLang="en-US" dirty="0"/>
              <a:t>Initial monitoring indicates exposures are:</a:t>
            </a:r>
          </a:p>
          <a:p>
            <a:pPr lvl="2">
              <a:lnSpc>
                <a:spcPct val="150000"/>
              </a:lnSpc>
              <a:spcBef>
                <a:spcPts val="600"/>
              </a:spcBef>
            </a:pPr>
            <a:r>
              <a:rPr lang="en-US" altLang="en-US" i="1" dirty="0"/>
              <a:t>Below the AL or ≤ STEL: </a:t>
            </a:r>
            <a:r>
              <a:rPr lang="en-US" altLang="en-US" dirty="0"/>
              <a:t>monitoring can be discontinued</a:t>
            </a:r>
          </a:p>
          <a:p>
            <a:pPr lvl="2">
              <a:lnSpc>
                <a:spcPct val="150000"/>
              </a:lnSpc>
              <a:spcBef>
                <a:spcPts val="600"/>
              </a:spcBef>
            </a:pPr>
            <a:r>
              <a:rPr lang="en-US" altLang="en-US" i="1" dirty="0"/>
              <a:t>At or above the AL or ≤ STEL: </a:t>
            </a:r>
            <a:r>
              <a:rPr lang="en-US" altLang="en-US" dirty="0"/>
              <a:t>monitor every 6 months</a:t>
            </a:r>
          </a:p>
          <a:p>
            <a:pPr lvl="2">
              <a:lnSpc>
                <a:spcPct val="150000"/>
              </a:lnSpc>
              <a:spcBef>
                <a:spcPts val="600"/>
              </a:spcBef>
            </a:pPr>
            <a:r>
              <a:rPr lang="en-US" altLang="en-US" i="1" dirty="0"/>
              <a:t>Above the PEL: </a:t>
            </a:r>
            <a:r>
              <a:rPr lang="en-US" altLang="en-US" dirty="0"/>
              <a:t>monitor every 3 months</a:t>
            </a:r>
          </a:p>
          <a:p>
            <a:pPr lvl="2">
              <a:spcBef>
                <a:spcPts val="600"/>
              </a:spcBef>
            </a:pPr>
            <a:endParaRPr lang="en-US" altLang="en-US" sz="800" dirty="0"/>
          </a:p>
          <a:p>
            <a:pPr lvl="1">
              <a:spcBef>
                <a:spcPts val="600"/>
              </a:spcBef>
            </a:pPr>
            <a:r>
              <a:rPr lang="en-US" altLang="en-US" dirty="0"/>
              <a:t>Reassessment whenever change in production, process, or new exposures</a:t>
            </a:r>
          </a:p>
          <a:p>
            <a:endParaRPr lang="en-US" dirty="0"/>
          </a:p>
        </p:txBody>
      </p:sp>
      <p:sp>
        <p:nvSpPr>
          <p:cNvPr id="4" name="Rectangle 3">
            <a:extLst>
              <a:ext uri="{FF2B5EF4-FFF2-40B4-BE49-F238E27FC236}">
                <a16:creationId xmlns:a16="http://schemas.microsoft.com/office/drawing/2014/main" id="{C2F8C268-4486-5174-1707-6EDD777EDF03}"/>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1910.1024</a:t>
            </a:r>
          </a:p>
          <a:p>
            <a:pPr eaLnBrk="1" hangingPunct="1">
              <a:defRPr/>
            </a:pPr>
            <a:r>
              <a:rPr lang="en-US" sz="1800" u="none" dirty="0">
                <a:latin typeface="Avenir Next LT Pro Demi" panose="020B0704020202020204" pitchFamily="34" charset="0"/>
              </a:rPr>
              <a:t>1926.1124</a:t>
            </a:r>
          </a:p>
        </p:txBody>
      </p:sp>
    </p:spTree>
    <p:extLst>
      <p:ext uri="{BB962C8B-B14F-4D97-AF65-F5344CB8AC3E}">
        <p14:creationId xmlns:p14="http://schemas.microsoft.com/office/powerpoint/2010/main" val="424037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685800" y="2031364"/>
            <a:ext cx="6324600" cy="1950534"/>
          </a:xfrm>
        </p:spPr>
        <p:txBody>
          <a:bodyPr wrap="square" lIns="82550" tIns="41275" rIns="82550" bIns="41275" anchor="ctr">
            <a:spAutoFit/>
          </a:bodyPr>
          <a:lstStyle/>
          <a:p>
            <a:pPr marL="0" indent="0">
              <a:buClrTx/>
              <a:buSzTx/>
              <a:buFontTx/>
              <a:buNone/>
              <a:defRPr/>
            </a:pPr>
            <a:r>
              <a:rPr lang="en-US" sz="4000" b="1" dirty="0">
                <a:solidFill>
                  <a:srgbClr val="012447"/>
                </a:solidFill>
                <a:latin typeface="Avenir Next LT Pro Demi" panose="020B0704020202020204" pitchFamily="34" charset="0"/>
                <a:ea typeface="+mj-ea"/>
                <a:cs typeface="+mj-cs"/>
              </a:rPr>
              <a:t>Health Hazards SEP</a:t>
            </a:r>
          </a:p>
          <a:p>
            <a:pPr marL="0" indent="0">
              <a:buClrTx/>
              <a:buSzTx/>
              <a:buFontTx/>
              <a:buNone/>
              <a:defRPr/>
            </a:pPr>
            <a:endParaRPr lang="en-US" sz="3600" b="1" dirty="0">
              <a:solidFill>
                <a:srgbClr val="012447"/>
              </a:solidFill>
              <a:latin typeface="Avenir Next LT Pro Demi" panose="020B0704020202020204" pitchFamily="34" charset="0"/>
              <a:ea typeface="+mj-ea"/>
              <a:cs typeface="+mj-cs"/>
            </a:endParaRPr>
          </a:p>
          <a:p>
            <a:pPr marL="0" indent="0">
              <a:buClrTx/>
              <a:buSzTx/>
              <a:buFontTx/>
              <a:buNone/>
              <a:defRPr/>
            </a:pPr>
            <a:r>
              <a:rPr lang="en-US" sz="4400" b="1" dirty="0">
                <a:solidFill>
                  <a:srgbClr val="012447"/>
                </a:solidFill>
                <a:latin typeface="Avenir Next LT Pro Demi" panose="020B0704020202020204" pitchFamily="34" charset="0"/>
                <a:ea typeface="+mj-ea"/>
                <a:cs typeface="+mj-cs"/>
              </a:rPr>
              <a:t>Lead </a:t>
            </a:r>
          </a:p>
        </p:txBody>
      </p:sp>
      <p:sp>
        <p:nvSpPr>
          <p:cNvPr id="3" name="Subtitle 3"/>
          <p:cNvSpPr txBox="1">
            <a:spLocks/>
          </p:cNvSpPr>
          <p:nvPr/>
        </p:nvSpPr>
        <p:spPr bwMode="auto">
          <a:xfrm>
            <a:off x="2057399" y="3971639"/>
            <a:ext cx="449168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i="1" u="none" dirty="0">
                <a:solidFill>
                  <a:srgbClr val="012447"/>
                </a:solidFill>
                <a:ea typeface="+mj-ea"/>
                <a:cs typeface="+mj-cs"/>
              </a:rPr>
              <a:t>29 CFR 1910.1025</a:t>
            </a:r>
          </a:p>
          <a:p>
            <a:pPr>
              <a:lnSpc>
                <a:spcPct val="150000"/>
              </a:lnSpc>
            </a:pPr>
            <a:r>
              <a:rPr lang="en-US" i="1" u="none" dirty="0">
                <a:solidFill>
                  <a:srgbClr val="012447"/>
                </a:solidFill>
                <a:ea typeface="+mj-ea"/>
                <a:cs typeface="+mj-cs"/>
              </a:rPr>
              <a:t>29 CFR 1926.62</a:t>
            </a:r>
          </a:p>
          <a:p>
            <a:pPr marL="0" indent="0">
              <a:buNone/>
            </a:pPr>
            <a:endParaRPr lang="en-US" altLang="en-US" b="1" i="1" u="none" kern="0" dirty="0">
              <a:latin typeface="Avenir Next LT Pro Demi" panose="020B0704020202020204" pitchFamily="34" charset="0"/>
            </a:endParaRPr>
          </a:p>
        </p:txBody>
      </p:sp>
    </p:spTree>
    <p:extLst>
      <p:ext uri="{BB962C8B-B14F-4D97-AF65-F5344CB8AC3E}">
        <p14:creationId xmlns:p14="http://schemas.microsoft.com/office/powerpoint/2010/main" val="1120567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FAC3-3A67-6522-A5D7-A8A9F9218D54}"/>
              </a:ext>
            </a:extLst>
          </p:cNvPr>
          <p:cNvSpPr>
            <a:spLocks noGrp="1"/>
          </p:cNvSpPr>
          <p:nvPr>
            <p:ph type="title"/>
          </p:nvPr>
        </p:nvSpPr>
        <p:spPr>
          <a:xfrm>
            <a:off x="609600" y="457200"/>
            <a:ext cx="7924800" cy="523220"/>
          </a:xfrm>
        </p:spPr>
        <p:txBody>
          <a:bodyPr>
            <a:normAutofit fontScale="90000"/>
          </a:bodyPr>
          <a:lstStyle/>
          <a:p>
            <a:r>
              <a:rPr lang="en-US" sz="3400" dirty="0"/>
              <a:t>Medical Surveillance - Beryllium</a:t>
            </a:r>
          </a:p>
        </p:txBody>
      </p:sp>
      <p:sp>
        <p:nvSpPr>
          <p:cNvPr id="3" name="Content Placeholder 2">
            <a:extLst>
              <a:ext uri="{FF2B5EF4-FFF2-40B4-BE49-F238E27FC236}">
                <a16:creationId xmlns:a16="http://schemas.microsoft.com/office/drawing/2014/main" id="{8993A247-2E0E-8DB0-6ACB-44A63F9A9D45}"/>
              </a:ext>
            </a:extLst>
          </p:cNvPr>
          <p:cNvSpPr>
            <a:spLocks noGrp="1"/>
          </p:cNvSpPr>
          <p:nvPr>
            <p:ph idx="1"/>
          </p:nvPr>
        </p:nvSpPr>
        <p:spPr>
          <a:xfrm>
            <a:off x="609600" y="1313411"/>
            <a:ext cx="8001000" cy="4738254"/>
          </a:xfrm>
        </p:spPr>
        <p:txBody>
          <a:bodyPr/>
          <a:lstStyle/>
          <a:p>
            <a:r>
              <a:rPr lang="en-US" dirty="0"/>
              <a:t>Offered to employees w/in 30 days </a:t>
            </a:r>
          </a:p>
          <a:p>
            <a:endParaRPr lang="en-US" sz="800" dirty="0"/>
          </a:p>
          <a:p>
            <a:pPr>
              <a:spcBef>
                <a:spcPts val="600"/>
              </a:spcBef>
              <a:spcAft>
                <a:spcPts val="600"/>
              </a:spcAft>
            </a:pPr>
            <a:r>
              <a:rPr lang="en-US" dirty="0"/>
              <a:t>Must include:</a:t>
            </a:r>
          </a:p>
          <a:p>
            <a:pPr lvl="1">
              <a:spcBef>
                <a:spcPts val="600"/>
              </a:spcBef>
              <a:spcAft>
                <a:spcPts val="600"/>
              </a:spcAft>
            </a:pPr>
            <a:r>
              <a:rPr lang="en-US" dirty="0"/>
              <a:t>Medical/work history of airborne/dermal exposure</a:t>
            </a:r>
          </a:p>
          <a:p>
            <a:pPr lvl="1">
              <a:spcBef>
                <a:spcPts val="600"/>
              </a:spcBef>
              <a:spcAft>
                <a:spcPts val="600"/>
              </a:spcAft>
            </a:pPr>
            <a:r>
              <a:rPr lang="en-US" dirty="0"/>
              <a:t>History of smoking and respiratory dysfunction</a:t>
            </a:r>
          </a:p>
          <a:p>
            <a:pPr lvl="1">
              <a:spcBef>
                <a:spcPts val="600"/>
              </a:spcBef>
              <a:spcAft>
                <a:spcPts val="600"/>
              </a:spcAft>
            </a:pPr>
            <a:r>
              <a:rPr lang="en-US" dirty="0"/>
              <a:t>Physical exam focuses on respiratory system</a:t>
            </a:r>
          </a:p>
          <a:p>
            <a:pPr lvl="1">
              <a:spcBef>
                <a:spcPts val="600"/>
              </a:spcBef>
              <a:spcAft>
                <a:spcPts val="600"/>
              </a:spcAft>
            </a:pPr>
            <a:r>
              <a:rPr lang="en-US" dirty="0"/>
              <a:t>Pulmonary function tests</a:t>
            </a:r>
          </a:p>
          <a:p>
            <a:pPr lvl="1">
              <a:spcBef>
                <a:spcPts val="600"/>
              </a:spcBef>
              <a:spcAft>
                <a:spcPts val="600"/>
              </a:spcAft>
            </a:pPr>
            <a:r>
              <a:rPr lang="en-US" dirty="0" err="1"/>
              <a:t>BeLPT</a:t>
            </a:r>
            <a:r>
              <a:rPr lang="en-US" dirty="0"/>
              <a:t> (or equivalent)</a:t>
            </a:r>
          </a:p>
          <a:p>
            <a:pPr lvl="2">
              <a:spcBef>
                <a:spcPts val="600"/>
              </a:spcBef>
              <a:spcAft>
                <a:spcPts val="600"/>
              </a:spcAft>
            </a:pPr>
            <a:r>
              <a:rPr lang="en-US" dirty="0"/>
              <a:t>Measures immune response to beryllium</a:t>
            </a:r>
          </a:p>
          <a:p>
            <a:pPr lvl="1">
              <a:spcBef>
                <a:spcPts val="600"/>
              </a:spcBef>
              <a:spcAft>
                <a:spcPts val="600"/>
              </a:spcAft>
            </a:pPr>
            <a:r>
              <a:rPr lang="en-US" dirty="0"/>
              <a:t>Any other tests deemed necessary</a:t>
            </a:r>
          </a:p>
          <a:p>
            <a:pPr lvl="1"/>
            <a:endParaRPr lang="en-US" dirty="0"/>
          </a:p>
        </p:txBody>
      </p:sp>
      <p:sp>
        <p:nvSpPr>
          <p:cNvPr id="4" name="Rectangle 3">
            <a:extLst>
              <a:ext uri="{FF2B5EF4-FFF2-40B4-BE49-F238E27FC236}">
                <a16:creationId xmlns:a16="http://schemas.microsoft.com/office/drawing/2014/main" id="{26135920-0000-C052-4D74-03A28D5C052A}"/>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1910.1024</a:t>
            </a:r>
          </a:p>
          <a:p>
            <a:pPr eaLnBrk="1" hangingPunct="1">
              <a:defRPr/>
            </a:pPr>
            <a:r>
              <a:rPr lang="en-US" sz="1800" u="none" dirty="0">
                <a:latin typeface="Avenir Next LT Pro Demi" panose="020B0704020202020204" pitchFamily="34" charset="0"/>
              </a:rPr>
              <a:t>1926.1124</a:t>
            </a:r>
          </a:p>
        </p:txBody>
      </p:sp>
    </p:spTree>
    <p:extLst>
      <p:ext uri="{BB962C8B-B14F-4D97-AF65-F5344CB8AC3E}">
        <p14:creationId xmlns:p14="http://schemas.microsoft.com/office/powerpoint/2010/main" val="3238468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833D-82A4-5889-F524-EC2D981D9E06}"/>
              </a:ext>
            </a:extLst>
          </p:cNvPr>
          <p:cNvSpPr>
            <a:spLocks noGrp="1"/>
          </p:cNvSpPr>
          <p:nvPr>
            <p:ph type="title"/>
          </p:nvPr>
        </p:nvSpPr>
        <p:spPr/>
        <p:txBody>
          <a:bodyPr/>
          <a:lstStyle/>
          <a:p>
            <a:r>
              <a:rPr lang="en-US" dirty="0"/>
              <a:t>Required Written Medical Opinion</a:t>
            </a:r>
          </a:p>
        </p:txBody>
      </p:sp>
      <p:sp>
        <p:nvSpPr>
          <p:cNvPr id="3" name="Content Placeholder 2">
            <a:extLst>
              <a:ext uri="{FF2B5EF4-FFF2-40B4-BE49-F238E27FC236}">
                <a16:creationId xmlns:a16="http://schemas.microsoft.com/office/drawing/2014/main" id="{5B835C4D-A4CD-DADB-1DBE-B0E17E71DD69}"/>
              </a:ext>
            </a:extLst>
          </p:cNvPr>
          <p:cNvSpPr>
            <a:spLocks noGrp="1"/>
          </p:cNvSpPr>
          <p:nvPr>
            <p:ph idx="1"/>
          </p:nvPr>
        </p:nvSpPr>
        <p:spPr>
          <a:xfrm>
            <a:off x="609600" y="1346662"/>
            <a:ext cx="8001000" cy="4538749"/>
          </a:xfrm>
        </p:spPr>
        <p:txBody>
          <a:bodyPr/>
          <a:lstStyle/>
          <a:p>
            <a:pPr>
              <a:spcBef>
                <a:spcPts val="600"/>
              </a:spcBef>
              <a:spcAft>
                <a:spcPts val="600"/>
              </a:spcAft>
            </a:pPr>
            <a:r>
              <a:rPr lang="en-US" dirty="0"/>
              <a:t>Provided to employee w/in 30 days of exam</a:t>
            </a:r>
          </a:p>
          <a:p>
            <a:pPr>
              <a:spcBef>
                <a:spcPts val="600"/>
              </a:spcBef>
              <a:spcAft>
                <a:spcPts val="600"/>
              </a:spcAft>
            </a:pPr>
            <a:r>
              <a:rPr lang="en-US" dirty="0"/>
              <a:t>From a licensed physician</a:t>
            </a:r>
          </a:p>
          <a:p>
            <a:pPr>
              <a:spcBef>
                <a:spcPts val="600"/>
              </a:spcBef>
              <a:spcAft>
                <a:spcPts val="600"/>
              </a:spcAft>
            </a:pPr>
            <a:r>
              <a:rPr lang="en-US" dirty="0"/>
              <a:t>Must include:</a:t>
            </a:r>
          </a:p>
          <a:p>
            <a:pPr lvl="1">
              <a:spcBef>
                <a:spcPts val="600"/>
              </a:spcBef>
              <a:spcAft>
                <a:spcPts val="600"/>
              </a:spcAft>
            </a:pPr>
            <a:r>
              <a:rPr lang="en-US" dirty="0"/>
              <a:t>PPE/respirator recommendations</a:t>
            </a:r>
          </a:p>
          <a:p>
            <a:pPr lvl="1">
              <a:spcBef>
                <a:spcPts val="600"/>
              </a:spcBef>
              <a:spcAft>
                <a:spcPts val="600"/>
              </a:spcAft>
            </a:pPr>
            <a:r>
              <a:rPr lang="en-US" dirty="0"/>
              <a:t>Limitations on exposure</a:t>
            </a:r>
          </a:p>
          <a:p>
            <a:pPr lvl="1">
              <a:spcBef>
                <a:spcPts val="600"/>
              </a:spcBef>
              <a:spcAft>
                <a:spcPts val="600"/>
              </a:spcAft>
            </a:pPr>
            <a:r>
              <a:rPr lang="en-US" dirty="0"/>
              <a:t>Recommendations for medical referrals, surveillance or removal</a:t>
            </a:r>
          </a:p>
          <a:p>
            <a:pPr lvl="1">
              <a:spcBef>
                <a:spcPts val="600"/>
              </a:spcBef>
              <a:spcAft>
                <a:spcPts val="600"/>
              </a:spcAft>
            </a:pPr>
            <a:r>
              <a:rPr lang="en-US" dirty="0"/>
              <a:t>Date of exam</a:t>
            </a:r>
          </a:p>
          <a:p>
            <a:pPr lvl="1">
              <a:spcBef>
                <a:spcPts val="600"/>
              </a:spcBef>
              <a:spcAft>
                <a:spcPts val="600"/>
              </a:spcAft>
            </a:pPr>
            <a:r>
              <a:rPr lang="en-US" dirty="0"/>
              <a:t>Explanation that results were explained to employee</a:t>
            </a:r>
          </a:p>
          <a:p>
            <a:pPr marL="0" indent="0">
              <a:buNone/>
            </a:pPr>
            <a:endParaRPr lang="en-US" dirty="0"/>
          </a:p>
        </p:txBody>
      </p:sp>
    </p:spTree>
    <p:extLst>
      <p:ext uri="{BB962C8B-B14F-4D97-AF65-F5344CB8AC3E}">
        <p14:creationId xmlns:p14="http://schemas.microsoft.com/office/powerpoint/2010/main" val="794509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dirty="0"/>
              <a:t>Abatement - Beryllium</a:t>
            </a:r>
          </a:p>
        </p:txBody>
      </p:sp>
      <p:sp>
        <p:nvSpPr>
          <p:cNvPr id="87043" name="Content Placeholder 2"/>
          <p:cNvSpPr>
            <a:spLocks noGrp="1"/>
          </p:cNvSpPr>
          <p:nvPr>
            <p:ph idx="1"/>
          </p:nvPr>
        </p:nvSpPr>
        <p:spPr>
          <a:xfrm>
            <a:off x="562024" y="1273143"/>
            <a:ext cx="7924800" cy="4853561"/>
          </a:xfrm>
        </p:spPr>
        <p:txBody>
          <a:bodyPr>
            <a:normAutofit fontScale="85000" lnSpcReduction="20000"/>
          </a:bodyPr>
          <a:lstStyle/>
          <a:p>
            <a:pPr>
              <a:spcBef>
                <a:spcPts val="1200"/>
              </a:spcBef>
            </a:pPr>
            <a:r>
              <a:rPr lang="en-US" altLang="en-US" sz="2400" dirty="0"/>
              <a:t>Elimination</a:t>
            </a:r>
          </a:p>
          <a:p>
            <a:pPr>
              <a:spcBef>
                <a:spcPts val="1200"/>
              </a:spcBef>
            </a:pPr>
            <a:r>
              <a:rPr lang="en-US" altLang="en-US" sz="2400" dirty="0"/>
              <a:t>Substitution</a:t>
            </a:r>
          </a:p>
          <a:p>
            <a:pPr>
              <a:spcBef>
                <a:spcPts val="1200"/>
              </a:spcBef>
            </a:pPr>
            <a:r>
              <a:rPr lang="en-US" altLang="en-US" sz="2400" dirty="0"/>
              <a:t>Engineering controls</a:t>
            </a:r>
          </a:p>
          <a:p>
            <a:pPr lvl="1">
              <a:spcBef>
                <a:spcPts val="1200"/>
              </a:spcBef>
            </a:pPr>
            <a:r>
              <a:rPr lang="en-US" altLang="en-US" sz="2000" i="1" dirty="0"/>
              <a:t>Isolate source of exposure</a:t>
            </a:r>
          </a:p>
          <a:p>
            <a:pPr lvl="1">
              <a:spcBef>
                <a:spcPts val="1200"/>
              </a:spcBef>
            </a:pPr>
            <a:r>
              <a:rPr lang="en-US" altLang="en-US" sz="2000" i="1" dirty="0"/>
              <a:t>Local exhaust ventilation</a:t>
            </a:r>
          </a:p>
          <a:p>
            <a:pPr lvl="1">
              <a:spcBef>
                <a:spcPts val="1200"/>
              </a:spcBef>
            </a:pPr>
            <a:r>
              <a:rPr lang="en-US" altLang="en-US" sz="2000" i="1" dirty="0"/>
              <a:t>Process controls – ex. Wet methods</a:t>
            </a:r>
          </a:p>
          <a:p>
            <a:pPr>
              <a:spcBef>
                <a:spcPts val="1200"/>
              </a:spcBef>
            </a:pPr>
            <a:r>
              <a:rPr lang="en-US" altLang="en-US" sz="2400" dirty="0"/>
              <a:t>Administrative controls</a:t>
            </a:r>
          </a:p>
          <a:p>
            <a:pPr lvl="1">
              <a:spcBef>
                <a:spcPts val="1200"/>
              </a:spcBef>
            </a:pPr>
            <a:r>
              <a:rPr lang="en-US" altLang="en-US" sz="2000" i="1" dirty="0"/>
              <a:t>Housekeeping/proper cleaning methods</a:t>
            </a:r>
          </a:p>
          <a:p>
            <a:pPr lvl="1">
              <a:spcBef>
                <a:spcPts val="1200"/>
              </a:spcBef>
            </a:pPr>
            <a:r>
              <a:rPr lang="en-US" altLang="en-US" sz="2000" i="1" dirty="0"/>
              <a:t>Personal hygiene </a:t>
            </a:r>
          </a:p>
          <a:p>
            <a:pPr lvl="1">
              <a:spcBef>
                <a:spcPts val="1200"/>
              </a:spcBef>
            </a:pPr>
            <a:r>
              <a:rPr lang="en-US" altLang="en-US" sz="2000" i="1" dirty="0"/>
              <a:t>Regulated areas of work</a:t>
            </a:r>
          </a:p>
          <a:p>
            <a:pPr>
              <a:spcBef>
                <a:spcPts val="1200"/>
              </a:spcBef>
            </a:pPr>
            <a:r>
              <a:rPr lang="en-US" altLang="en-US" sz="2400" dirty="0"/>
              <a:t>PPE</a:t>
            </a:r>
          </a:p>
          <a:p>
            <a:pPr lvl="1">
              <a:spcBef>
                <a:spcPts val="1200"/>
              </a:spcBef>
            </a:pPr>
            <a:r>
              <a:rPr lang="en-US" altLang="en-US" sz="2000" i="1" dirty="0"/>
              <a:t>Powered air-purifying respirator (PAPR)</a:t>
            </a:r>
          </a:p>
          <a:p>
            <a:pPr lvl="1">
              <a:spcBef>
                <a:spcPts val="1200"/>
              </a:spcBef>
            </a:pPr>
            <a:r>
              <a:rPr lang="en-US" altLang="en-US" sz="2000" i="1" dirty="0"/>
              <a:t>Protective work clothing</a:t>
            </a:r>
          </a:p>
          <a:p>
            <a:pPr lvl="2">
              <a:spcBef>
                <a:spcPts val="1200"/>
              </a:spcBef>
            </a:pPr>
            <a:r>
              <a:rPr lang="en-US" altLang="en-US" sz="1600" i="1" dirty="0"/>
              <a:t>Changing rooms, washing &amp; storage facilities</a:t>
            </a:r>
          </a:p>
          <a:p>
            <a:endParaRPr lang="en-US" altLang="en-US" dirty="0"/>
          </a:p>
        </p:txBody>
      </p:sp>
      <p:sp>
        <p:nvSpPr>
          <p:cNvPr id="6" name="Rectangle 5"/>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1910.1024</a:t>
            </a:r>
          </a:p>
          <a:p>
            <a:pPr eaLnBrk="1" hangingPunct="1">
              <a:defRPr/>
            </a:pPr>
            <a:r>
              <a:rPr lang="en-US" sz="1800" u="none" dirty="0">
                <a:latin typeface="Avenir Next LT Pro Demi" panose="020B0704020202020204" pitchFamily="34" charset="0"/>
              </a:rPr>
              <a:t>1926.1124</a:t>
            </a:r>
          </a:p>
        </p:txBody>
      </p:sp>
      <p:pic>
        <p:nvPicPr>
          <p:cNvPr id="2" name="Picture 1">
            <a:extLst>
              <a:ext uri="{FF2B5EF4-FFF2-40B4-BE49-F238E27FC236}">
                <a16:creationId xmlns:a16="http://schemas.microsoft.com/office/drawing/2014/main" id="{6D1AE5C9-8B9E-56C1-78A0-0EBBE303E9FD}"/>
              </a:ext>
            </a:extLst>
          </p:cNvPr>
          <p:cNvPicPr>
            <a:picLocks noChangeAspect="1"/>
          </p:cNvPicPr>
          <p:nvPr/>
        </p:nvPicPr>
        <p:blipFill>
          <a:blip r:embed="rId3"/>
          <a:stretch>
            <a:fillRect/>
          </a:stretch>
        </p:blipFill>
        <p:spPr>
          <a:xfrm>
            <a:off x="6909415" y="1297858"/>
            <a:ext cx="1323360" cy="4499424"/>
          </a:xfrm>
          <a:prstGeom prst="rect">
            <a:avLst/>
          </a:prstGeom>
        </p:spPr>
      </p:pic>
      <p:sp>
        <p:nvSpPr>
          <p:cNvPr id="3" name="TextBox 2">
            <a:extLst>
              <a:ext uri="{FF2B5EF4-FFF2-40B4-BE49-F238E27FC236}">
                <a16:creationId xmlns:a16="http://schemas.microsoft.com/office/drawing/2014/main" id="{2C8B854B-BD34-E3F2-677A-4EB4440A9566}"/>
              </a:ext>
            </a:extLst>
          </p:cNvPr>
          <p:cNvSpPr txBox="1"/>
          <p:nvPr/>
        </p:nvSpPr>
        <p:spPr>
          <a:xfrm rot="16200000">
            <a:off x="7110907" y="3854678"/>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Tree>
    <p:extLst>
      <p:ext uri="{BB962C8B-B14F-4D97-AF65-F5344CB8AC3E}">
        <p14:creationId xmlns:p14="http://schemas.microsoft.com/office/powerpoint/2010/main" val="1422642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609600" y="2031008"/>
            <a:ext cx="6096000" cy="1950534"/>
          </a:xfrm>
        </p:spPr>
        <p:txBody>
          <a:bodyPr wrap="square" lIns="82550" tIns="41275" rIns="82550" bIns="41275" anchor="ctr">
            <a:spAutoFit/>
          </a:bodyPr>
          <a:lstStyle/>
          <a:p>
            <a:pPr marL="0" indent="0">
              <a:buClrTx/>
              <a:buSzTx/>
              <a:buFontTx/>
              <a:buNone/>
              <a:defRPr/>
            </a:pPr>
            <a:r>
              <a:rPr lang="en-US" sz="4000" b="1" dirty="0">
                <a:solidFill>
                  <a:srgbClr val="012447"/>
                </a:solidFill>
                <a:ea typeface="+mj-ea"/>
                <a:cs typeface="+mj-cs"/>
              </a:rPr>
              <a:t>Health Hazards SEP </a:t>
            </a:r>
          </a:p>
          <a:p>
            <a:pPr marL="0" indent="0">
              <a:buClrTx/>
              <a:buSzTx/>
              <a:buFontTx/>
              <a:buNone/>
              <a:defRPr/>
            </a:pPr>
            <a:endParaRPr lang="en-US" sz="3600" b="1" dirty="0">
              <a:solidFill>
                <a:srgbClr val="012447"/>
              </a:solidFill>
              <a:ea typeface="+mj-ea"/>
              <a:cs typeface="+mj-cs"/>
            </a:endParaRPr>
          </a:p>
          <a:p>
            <a:pPr marL="0" indent="0">
              <a:buClrTx/>
              <a:buSzTx/>
              <a:buFontTx/>
              <a:buNone/>
              <a:defRPr/>
            </a:pPr>
            <a:r>
              <a:rPr lang="en-US" sz="4400" b="1" dirty="0">
                <a:solidFill>
                  <a:srgbClr val="012447"/>
                </a:solidFill>
                <a:ea typeface="+mj-ea"/>
                <a:cs typeface="+mj-cs"/>
              </a:rPr>
              <a:t>Silica</a:t>
            </a:r>
          </a:p>
        </p:txBody>
      </p:sp>
      <p:sp>
        <p:nvSpPr>
          <p:cNvPr id="3" name="Subtitle 3"/>
          <p:cNvSpPr txBox="1">
            <a:spLocks/>
          </p:cNvSpPr>
          <p:nvPr/>
        </p:nvSpPr>
        <p:spPr bwMode="auto">
          <a:xfrm>
            <a:off x="1790700" y="4000591"/>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i="1" u="none" dirty="0">
                <a:solidFill>
                  <a:srgbClr val="012447"/>
                </a:solidFill>
                <a:ea typeface="+mj-ea"/>
                <a:cs typeface="+mj-cs"/>
              </a:rPr>
              <a:t>29 CFR 1910.1053</a:t>
            </a:r>
          </a:p>
          <a:p>
            <a:pPr>
              <a:lnSpc>
                <a:spcPct val="150000"/>
              </a:lnSpc>
            </a:pPr>
            <a:r>
              <a:rPr lang="en-US" i="1" u="none" dirty="0">
                <a:solidFill>
                  <a:srgbClr val="012447"/>
                </a:solidFill>
                <a:ea typeface="+mj-ea"/>
                <a:cs typeface="+mj-cs"/>
              </a:rPr>
              <a:t>29 CFR 1926.1153</a:t>
            </a:r>
          </a:p>
        </p:txBody>
      </p:sp>
    </p:spTree>
    <p:extLst>
      <p:ext uri="{BB962C8B-B14F-4D97-AF65-F5344CB8AC3E}">
        <p14:creationId xmlns:p14="http://schemas.microsoft.com/office/powerpoint/2010/main" val="1514548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A5E-513F-2AD6-2418-9697BA529E50}"/>
              </a:ext>
            </a:extLst>
          </p:cNvPr>
          <p:cNvSpPr>
            <a:spLocks noGrp="1"/>
          </p:cNvSpPr>
          <p:nvPr>
            <p:ph type="title"/>
          </p:nvPr>
        </p:nvSpPr>
        <p:spPr/>
        <p:txBody>
          <a:bodyPr/>
          <a:lstStyle/>
          <a:p>
            <a:r>
              <a:rPr lang="en-US" dirty="0"/>
              <a:t>Silica Standard</a:t>
            </a:r>
          </a:p>
        </p:txBody>
      </p:sp>
      <p:sp>
        <p:nvSpPr>
          <p:cNvPr id="3" name="Content Placeholder 2">
            <a:extLst>
              <a:ext uri="{FF2B5EF4-FFF2-40B4-BE49-F238E27FC236}">
                <a16:creationId xmlns:a16="http://schemas.microsoft.com/office/drawing/2014/main" id="{4BF615AF-282E-0B9D-AE03-3847171C6D7F}"/>
              </a:ext>
            </a:extLst>
          </p:cNvPr>
          <p:cNvSpPr>
            <a:spLocks noGrp="1"/>
          </p:cNvSpPr>
          <p:nvPr>
            <p:ph idx="1"/>
          </p:nvPr>
        </p:nvSpPr>
        <p:spPr/>
        <p:txBody>
          <a:bodyPr/>
          <a:lstStyle/>
          <a:p>
            <a:pPr>
              <a:spcBef>
                <a:spcPts val="600"/>
              </a:spcBef>
              <a:spcAft>
                <a:spcPts val="600"/>
              </a:spcAft>
            </a:pPr>
            <a:r>
              <a:rPr lang="en-US" dirty="0"/>
              <a:t>Applies to occupational exposure to </a:t>
            </a:r>
            <a:r>
              <a:rPr lang="en-US" i="1" dirty="0"/>
              <a:t>Crystalline Silica</a:t>
            </a:r>
          </a:p>
          <a:p>
            <a:pPr>
              <a:spcBef>
                <a:spcPts val="600"/>
              </a:spcBef>
              <a:spcAft>
                <a:spcPts val="600"/>
              </a:spcAft>
            </a:pPr>
            <a:r>
              <a:rPr lang="en-US" dirty="0"/>
              <a:t>Crystalline Silica:</a:t>
            </a:r>
          </a:p>
          <a:p>
            <a:pPr lvl="1">
              <a:spcBef>
                <a:spcPts val="600"/>
              </a:spcBef>
              <a:spcAft>
                <a:spcPts val="600"/>
              </a:spcAft>
            </a:pPr>
            <a:r>
              <a:rPr lang="en-US" dirty="0"/>
              <a:t>Found in sand, stone, concrete, and mortar</a:t>
            </a:r>
          </a:p>
          <a:p>
            <a:pPr lvl="1">
              <a:spcBef>
                <a:spcPts val="600"/>
              </a:spcBef>
              <a:spcAft>
                <a:spcPts val="600"/>
              </a:spcAft>
            </a:pPr>
            <a:r>
              <a:rPr lang="en-US" dirty="0"/>
              <a:t>Used to make glass, pottery, ceramics, bricks, more</a:t>
            </a:r>
          </a:p>
          <a:p>
            <a:pPr lvl="1">
              <a:spcBef>
                <a:spcPts val="600"/>
              </a:spcBef>
              <a:spcAft>
                <a:spcPts val="600"/>
              </a:spcAft>
            </a:pPr>
            <a:r>
              <a:rPr lang="en-US" dirty="0"/>
              <a:t>Most common form = quartz</a:t>
            </a:r>
          </a:p>
          <a:p>
            <a:pPr>
              <a:spcBef>
                <a:spcPts val="600"/>
              </a:spcBef>
              <a:spcAft>
                <a:spcPts val="600"/>
              </a:spcAft>
            </a:pPr>
            <a:r>
              <a:rPr lang="en-US" dirty="0"/>
              <a:t>Respirable Crystalline Silica</a:t>
            </a:r>
          </a:p>
          <a:p>
            <a:pPr lvl="1">
              <a:spcBef>
                <a:spcPts val="600"/>
              </a:spcBef>
              <a:spcAft>
                <a:spcPts val="600"/>
              </a:spcAft>
            </a:pPr>
            <a:r>
              <a:rPr lang="en-US" dirty="0"/>
              <a:t>Travels deep into lungs</a:t>
            </a:r>
          </a:p>
          <a:p>
            <a:pPr lvl="1"/>
            <a:endParaRPr lang="en-US" dirty="0"/>
          </a:p>
        </p:txBody>
      </p:sp>
      <p:sp>
        <p:nvSpPr>
          <p:cNvPr id="5" name="Rectangle 4">
            <a:extLst>
              <a:ext uri="{FF2B5EF4-FFF2-40B4-BE49-F238E27FC236}">
                <a16:creationId xmlns:a16="http://schemas.microsoft.com/office/drawing/2014/main" id="{C9A90A51-9436-E046-2386-035907D8572D}"/>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1910.1053</a:t>
            </a:r>
          </a:p>
          <a:p>
            <a:pPr eaLnBrk="1" hangingPunct="1">
              <a:defRPr/>
            </a:pPr>
            <a:r>
              <a:rPr lang="en-US" sz="1800" u="none" dirty="0">
                <a:latin typeface="Avenir Next LT Pro Demi" panose="020B0704020202020204" pitchFamily="34" charset="0"/>
              </a:rPr>
              <a:t>1926.1153</a:t>
            </a:r>
          </a:p>
        </p:txBody>
      </p:sp>
    </p:spTree>
    <p:extLst>
      <p:ext uri="{BB962C8B-B14F-4D97-AF65-F5344CB8AC3E}">
        <p14:creationId xmlns:p14="http://schemas.microsoft.com/office/powerpoint/2010/main" val="1979302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793A-70ED-E60C-5E4D-0901930BE26E}"/>
              </a:ext>
            </a:extLst>
          </p:cNvPr>
          <p:cNvSpPr>
            <a:spLocks noGrp="1"/>
          </p:cNvSpPr>
          <p:nvPr>
            <p:ph type="title"/>
          </p:nvPr>
        </p:nvSpPr>
        <p:spPr/>
        <p:txBody>
          <a:bodyPr/>
          <a:lstStyle/>
          <a:p>
            <a:r>
              <a:rPr lang="en-US" dirty="0"/>
              <a:t>With Silica, Size Matters</a:t>
            </a:r>
          </a:p>
        </p:txBody>
      </p:sp>
      <p:pic>
        <p:nvPicPr>
          <p:cNvPr id="5" name="Content Placeholder 4">
            <a:extLst>
              <a:ext uri="{FF2B5EF4-FFF2-40B4-BE49-F238E27FC236}">
                <a16:creationId xmlns:a16="http://schemas.microsoft.com/office/drawing/2014/main" id="{F587AD81-FE77-7BF4-E785-1F9CAC6E5BE1}"/>
              </a:ext>
            </a:extLst>
          </p:cNvPr>
          <p:cNvPicPr>
            <a:picLocks noGrp="1" noChangeAspect="1"/>
          </p:cNvPicPr>
          <p:nvPr>
            <p:ph idx="1"/>
          </p:nvPr>
        </p:nvPicPr>
        <p:blipFill rotWithShape="1">
          <a:blip r:embed="rId3"/>
          <a:srcRect l="1666" t="2602" b="2731"/>
          <a:stretch/>
        </p:blipFill>
        <p:spPr>
          <a:xfrm>
            <a:off x="0" y="1142999"/>
            <a:ext cx="8991600" cy="4876801"/>
          </a:xfrm>
        </p:spPr>
      </p:pic>
      <p:sp>
        <p:nvSpPr>
          <p:cNvPr id="3" name="TextBox 2">
            <a:extLst>
              <a:ext uri="{FF2B5EF4-FFF2-40B4-BE49-F238E27FC236}">
                <a16:creationId xmlns:a16="http://schemas.microsoft.com/office/drawing/2014/main" id="{EBE7D8F5-3FA5-8754-86EE-7037945D1278}"/>
              </a:ext>
            </a:extLst>
          </p:cNvPr>
          <p:cNvSpPr txBox="1"/>
          <p:nvPr/>
        </p:nvSpPr>
        <p:spPr>
          <a:xfrm>
            <a:off x="7772400" y="4876800"/>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Tree>
    <p:extLst>
      <p:ext uri="{BB962C8B-B14F-4D97-AF65-F5344CB8AC3E}">
        <p14:creationId xmlns:p14="http://schemas.microsoft.com/office/powerpoint/2010/main" val="3857265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533400" y="1219200"/>
            <a:ext cx="7924800" cy="4602162"/>
          </a:xfrm>
        </p:spPr>
        <p:txBody>
          <a:bodyPr/>
          <a:lstStyle/>
          <a:p>
            <a:r>
              <a:rPr lang="en-US" altLang="en-US" dirty="0">
                <a:solidFill>
                  <a:srgbClr val="000000"/>
                </a:solidFill>
              </a:rPr>
              <a:t>An </a:t>
            </a:r>
            <a:r>
              <a:rPr lang="en-US" altLang="en-US" i="1" dirty="0">
                <a:solidFill>
                  <a:srgbClr val="000000"/>
                </a:solidFill>
              </a:rPr>
              <a:t>irreversible but preventable</a:t>
            </a:r>
            <a:r>
              <a:rPr lang="en-US" altLang="en-US" dirty="0">
                <a:solidFill>
                  <a:srgbClr val="000000"/>
                </a:solidFill>
              </a:rPr>
              <a:t> disease, is the illness most closely associated with occupational exposure to the material, which also is known as silica dust. </a:t>
            </a:r>
          </a:p>
          <a:p>
            <a:pPr>
              <a:buFont typeface="Wingdings" panose="05000000000000000000" pitchFamily="2" charset="2"/>
              <a:buNone/>
            </a:pPr>
            <a:r>
              <a:rPr lang="en-US" altLang="en-US" dirty="0">
                <a:solidFill>
                  <a:srgbClr val="000000"/>
                </a:solidFill>
              </a:rPr>
              <a:t> </a:t>
            </a:r>
            <a:endParaRPr lang="en-US" altLang="en-US" dirty="0"/>
          </a:p>
        </p:txBody>
      </p:sp>
      <p:sp>
        <p:nvSpPr>
          <p:cNvPr id="76802" name="Title 1"/>
          <p:cNvSpPr>
            <a:spLocks noGrp="1"/>
          </p:cNvSpPr>
          <p:nvPr>
            <p:ph type="title"/>
          </p:nvPr>
        </p:nvSpPr>
        <p:spPr/>
        <p:txBody>
          <a:bodyPr/>
          <a:lstStyle/>
          <a:p>
            <a:r>
              <a:rPr lang="en-US" altLang="en-US" dirty="0"/>
              <a:t>Silicosis</a:t>
            </a:r>
          </a:p>
        </p:txBody>
      </p:sp>
      <p:graphicFrame>
        <p:nvGraphicFramePr>
          <p:cNvPr id="2" name="Table 1">
            <a:extLst>
              <a:ext uri="{FF2B5EF4-FFF2-40B4-BE49-F238E27FC236}">
                <a16:creationId xmlns:a16="http://schemas.microsoft.com/office/drawing/2014/main" id="{249993D4-A2F4-65FE-8D87-1F4187C35A25}"/>
              </a:ext>
            </a:extLst>
          </p:cNvPr>
          <p:cNvGraphicFramePr>
            <a:graphicFrameLocks noGrp="1"/>
          </p:cNvGraphicFramePr>
          <p:nvPr/>
        </p:nvGraphicFramePr>
        <p:xfrm>
          <a:off x="329381" y="3200400"/>
          <a:ext cx="8229600" cy="1615440"/>
        </p:xfrm>
        <a:graphic>
          <a:graphicData uri="http://schemas.openxmlformats.org/drawingml/2006/table">
            <a:tbl>
              <a:tblPr firstRow="1" bandRow="1">
                <a:tableStyleId>{00A15C55-8517-42AA-B614-E9B94910E393}</a:tableStyleId>
              </a:tblPr>
              <a:tblGrid>
                <a:gridCol w="2057400">
                  <a:extLst>
                    <a:ext uri="{9D8B030D-6E8A-4147-A177-3AD203B41FA5}">
                      <a16:colId xmlns:a16="http://schemas.microsoft.com/office/drawing/2014/main" val="1122614914"/>
                    </a:ext>
                  </a:extLst>
                </a:gridCol>
                <a:gridCol w="2057400">
                  <a:extLst>
                    <a:ext uri="{9D8B030D-6E8A-4147-A177-3AD203B41FA5}">
                      <a16:colId xmlns:a16="http://schemas.microsoft.com/office/drawing/2014/main" val="4268676222"/>
                    </a:ext>
                  </a:extLst>
                </a:gridCol>
                <a:gridCol w="2057400">
                  <a:extLst>
                    <a:ext uri="{9D8B030D-6E8A-4147-A177-3AD203B41FA5}">
                      <a16:colId xmlns:a16="http://schemas.microsoft.com/office/drawing/2014/main" val="1430446230"/>
                    </a:ext>
                  </a:extLst>
                </a:gridCol>
                <a:gridCol w="2057400">
                  <a:extLst>
                    <a:ext uri="{9D8B030D-6E8A-4147-A177-3AD203B41FA5}">
                      <a16:colId xmlns:a16="http://schemas.microsoft.com/office/drawing/2014/main" val="3961735239"/>
                    </a:ext>
                  </a:extLst>
                </a:gridCol>
              </a:tblGrid>
              <a:tr h="370840">
                <a:tc>
                  <a:txBody>
                    <a:bodyPr/>
                    <a:lstStyle/>
                    <a:p>
                      <a:r>
                        <a:rPr lang="en-US" dirty="0">
                          <a:latin typeface="Avenir Next LT Pro Demi" panose="020B0704020202020204" pitchFamily="34" charset="0"/>
                        </a:rPr>
                        <a:t>Silicosis Type</a:t>
                      </a:r>
                    </a:p>
                  </a:txBody>
                  <a:tcPr/>
                </a:tc>
                <a:tc>
                  <a:txBody>
                    <a:bodyPr/>
                    <a:lstStyle/>
                    <a:p>
                      <a:r>
                        <a:rPr lang="en-US" dirty="0">
                          <a:latin typeface="Avenir Next LT Pro Demi" panose="020B0704020202020204" pitchFamily="34" charset="0"/>
                        </a:rPr>
                        <a:t>Exposure Level</a:t>
                      </a:r>
                    </a:p>
                  </a:txBody>
                  <a:tcPr/>
                </a:tc>
                <a:tc>
                  <a:txBody>
                    <a:bodyPr/>
                    <a:lstStyle/>
                    <a:p>
                      <a:r>
                        <a:rPr lang="en-US" dirty="0">
                          <a:latin typeface="Avenir Next LT Pro Demi" panose="020B0704020202020204" pitchFamily="34" charset="0"/>
                        </a:rPr>
                        <a:t>Latency Period</a:t>
                      </a:r>
                    </a:p>
                  </a:txBody>
                  <a:tcPr/>
                </a:tc>
                <a:tc>
                  <a:txBody>
                    <a:bodyPr/>
                    <a:lstStyle/>
                    <a:p>
                      <a:r>
                        <a:rPr lang="en-US" dirty="0">
                          <a:latin typeface="Avenir Next LT Pro Demi" panose="020B0704020202020204" pitchFamily="34" charset="0"/>
                        </a:rPr>
                        <a:t>Illness Severity</a:t>
                      </a:r>
                    </a:p>
                  </a:txBody>
                  <a:tcPr/>
                </a:tc>
                <a:extLst>
                  <a:ext uri="{0D108BD9-81ED-4DB2-BD59-A6C34878D82A}">
                    <a16:rowId xmlns:a16="http://schemas.microsoft.com/office/drawing/2014/main" val="2281396743"/>
                  </a:ext>
                </a:extLst>
              </a:tr>
              <a:tr h="370840">
                <a:tc>
                  <a:txBody>
                    <a:bodyPr/>
                    <a:lstStyle/>
                    <a:p>
                      <a:pPr algn="ctr"/>
                      <a:r>
                        <a:rPr lang="en-US" dirty="0">
                          <a:latin typeface="Avenir Next LT Pro Demi" panose="020B0704020202020204" pitchFamily="34" charset="0"/>
                        </a:rPr>
                        <a:t>Acute</a:t>
                      </a:r>
                    </a:p>
                  </a:txBody>
                  <a:tcPr anchor="ctr"/>
                </a:tc>
                <a:tc>
                  <a:txBody>
                    <a:bodyPr/>
                    <a:lstStyle/>
                    <a:p>
                      <a:pPr algn="ctr"/>
                      <a:r>
                        <a:rPr lang="en-US" dirty="0">
                          <a:latin typeface="Avenir Next LT Pro Demi" panose="020B0704020202020204" pitchFamily="34" charset="0"/>
                        </a:rPr>
                        <a:t>Very High</a:t>
                      </a:r>
                    </a:p>
                  </a:txBody>
                  <a:tcPr anchor="ctr"/>
                </a:tc>
                <a:tc>
                  <a:txBody>
                    <a:bodyPr/>
                    <a:lstStyle/>
                    <a:p>
                      <a:pPr algn="ctr"/>
                      <a:r>
                        <a:rPr lang="en-US" dirty="0">
                          <a:latin typeface="Avenir Next LT Pro Demi" panose="020B0704020202020204" pitchFamily="34" charset="0"/>
                        </a:rPr>
                        <a:t>Weeks to Months</a:t>
                      </a:r>
                    </a:p>
                  </a:txBody>
                  <a:tcPr anchor="ctr"/>
                </a:tc>
                <a:tc>
                  <a:txBody>
                    <a:bodyPr/>
                    <a:lstStyle/>
                    <a:p>
                      <a:pPr algn="ctr"/>
                      <a:r>
                        <a:rPr lang="en-US" dirty="0">
                          <a:latin typeface="Avenir Next LT Pro Demi" panose="020B0704020202020204" pitchFamily="34" charset="0"/>
                        </a:rPr>
                        <a:t>Severe Morbidity/Mortality </a:t>
                      </a:r>
                    </a:p>
                  </a:txBody>
                  <a:tcPr anchor="ctr"/>
                </a:tc>
                <a:extLst>
                  <a:ext uri="{0D108BD9-81ED-4DB2-BD59-A6C34878D82A}">
                    <a16:rowId xmlns:a16="http://schemas.microsoft.com/office/drawing/2014/main" val="2413667363"/>
                  </a:ext>
                </a:extLst>
              </a:tr>
              <a:tr h="370840">
                <a:tc>
                  <a:txBody>
                    <a:bodyPr/>
                    <a:lstStyle/>
                    <a:p>
                      <a:pPr algn="ctr"/>
                      <a:r>
                        <a:rPr lang="en-US" dirty="0">
                          <a:latin typeface="Avenir Next LT Pro Demi" panose="020B0704020202020204" pitchFamily="34" charset="0"/>
                        </a:rPr>
                        <a:t>Accelerated</a:t>
                      </a:r>
                    </a:p>
                  </a:txBody>
                  <a:tcPr anchor="ctr"/>
                </a:tc>
                <a:tc>
                  <a:txBody>
                    <a:bodyPr/>
                    <a:lstStyle/>
                    <a:p>
                      <a:pPr algn="ctr"/>
                      <a:r>
                        <a:rPr lang="en-US" dirty="0">
                          <a:latin typeface="Avenir Next LT Pro Demi" panose="020B0704020202020204" pitchFamily="34" charset="0"/>
                        </a:rPr>
                        <a:t>High</a:t>
                      </a:r>
                    </a:p>
                  </a:txBody>
                  <a:tcPr anchor="ctr"/>
                </a:tc>
                <a:tc>
                  <a:txBody>
                    <a:bodyPr/>
                    <a:lstStyle/>
                    <a:p>
                      <a:pPr algn="ctr"/>
                      <a:r>
                        <a:rPr lang="en-US" dirty="0">
                          <a:latin typeface="Avenir Next LT Pro Demi" panose="020B0704020202020204" pitchFamily="34" charset="0"/>
                        </a:rPr>
                        <a:t>5 to 10 yrs.</a:t>
                      </a:r>
                    </a:p>
                  </a:txBody>
                  <a:tcPr anchor="ctr"/>
                </a:tc>
                <a:tc>
                  <a:txBody>
                    <a:bodyPr/>
                    <a:lstStyle/>
                    <a:p>
                      <a:pPr algn="ctr"/>
                      <a:r>
                        <a:rPr lang="en-US" dirty="0">
                          <a:latin typeface="Avenir Next LT Pro Demi" panose="020B0704020202020204" pitchFamily="34" charset="0"/>
                        </a:rPr>
                        <a:t>Variable, often severe</a:t>
                      </a:r>
                    </a:p>
                  </a:txBody>
                  <a:tcPr anchor="ctr"/>
                </a:tc>
                <a:extLst>
                  <a:ext uri="{0D108BD9-81ED-4DB2-BD59-A6C34878D82A}">
                    <a16:rowId xmlns:a16="http://schemas.microsoft.com/office/drawing/2014/main" val="2698391742"/>
                  </a:ext>
                </a:extLst>
              </a:tr>
              <a:tr h="370840">
                <a:tc>
                  <a:txBody>
                    <a:bodyPr/>
                    <a:lstStyle/>
                    <a:p>
                      <a:pPr algn="ctr"/>
                      <a:r>
                        <a:rPr lang="en-US" dirty="0">
                          <a:latin typeface="Avenir Next LT Pro Demi" panose="020B0704020202020204" pitchFamily="34" charset="0"/>
                        </a:rPr>
                        <a:t>Chronic</a:t>
                      </a:r>
                    </a:p>
                  </a:txBody>
                  <a:tcPr anchor="ctr"/>
                </a:tc>
                <a:tc>
                  <a:txBody>
                    <a:bodyPr/>
                    <a:lstStyle/>
                    <a:p>
                      <a:pPr algn="ctr"/>
                      <a:r>
                        <a:rPr lang="en-US" dirty="0">
                          <a:latin typeface="Avenir Next LT Pro Demi" panose="020B0704020202020204" pitchFamily="34" charset="0"/>
                        </a:rPr>
                        <a:t>Lower than Accelerated</a:t>
                      </a:r>
                    </a:p>
                  </a:txBody>
                  <a:tcPr anchor="ctr"/>
                </a:tc>
                <a:tc>
                  <a:txBody>
                    <a:bodyPr/>
                    <a:lstStyle/>
                    <a:p>
                      <a:pPr algn="ctr"/>
                      <a:r>
                        <a:rPr lang="en-US" dirty="0">
                          <a:latin typeface="Avenir Next LT Pro Demi" panose="020B0704020202020204" pitchFamily="34" charset="0"/>
                        </a:rPr>
                        <a:t>More than 10 yrs.</a:t>
                      </a:r>
                    </a:p>
                  </a:txBody>
                  <a:tcPr anchor="ctr"/>
                </a:tc>
                <a:tc>
                  <a:txBody>
                    <a:bodyPr/>
                    <a:lstStyle/>
                    <a:p>
                      <a:pPr algn="ctr"/>
                      <a:r>
                        <a:rPr lang="en-US" dirty="0">
                          <a:latin typeface="Avenir Next LT Pro Demi" panose="020B0704020202020204" pitchFamily="34" charset="0"/>
                        </a:rPr>
                        <a:t>Variable, mild to severe</a:t>
                      </a:r>
                    </a:p>
                  </a:txBody>
                  <a:tcPr anchor="ctr"/>
                </a:tc>
                <a:extLst>
                  <a:ext uri="{0D108BD9-81ED-4DB2-BD59-A6C34878D82A}">
                    <a16:rowId xmlns:a16="http://schemas.microsoft.com/office/drawing/2014/main" val="96634298"/>
                  </a:ext>
                </a:extLst>
              </a:tr>
            </a:tbl>
          </a:graphicData>
        </a:graphic>
      </p:graphicFrame>
    </p:spTree>
    <p:extLst>
      <p:ext uri="{BB962C8B-B14F-4D97-AF65-F5344CB8AC3E}">
        <p14:creationId xmlns:p14="http://schemas.microsoft.com/office/powerpoint/2010/main" val="2526867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a:t>Health Effects of Silica</a:t>
            </a:r>
          </a:p>
        </p:txBody>
      </p:sp>
      <p:sp>
        <p:nvSpPr>
          <p:cNvPr id="82947" name="Content Placeholder 2"/>
          <p:cNvSpPr>
            <a:spLocks noGrp="1"/>
          </p:cNvSpPr>
          <p:nvPr>
            <p:ph idx="1"/>
          </p:nvPr>
        </p:nvSpPr>
        <p:spPr>
          <a:xfrm>
            <a:off x="533400" y="1295400"/>
            <a:ext cx="8229600" cy="4525963"/>
          </a:xfrm>
        </p:spPr>
        <p:txBody>
          <a:bodyPr/>
          <a:lstStyle/>
          <a:p>
            <a:pPr>
              <a:lnSpc>
                <a:spcPct val="150000"/>
              </a:lnSpc>
              <a:spcBef>
                <a:spcPts val="600"/>
              </a:spcBef>
              <a:spcAft>
                <a:spcPts val="600"/>
              </a:spcAft>
            </a:pPr>
            <a:r>
              <a:rPr lang="en-US" altLang="en-US" dirty="0"/>
              <a:t>Silicosis</a:t>
            </a:r>
          </a:p>
          <a:p>
            <a:pPr>
              <a:lnSpc>
                <a:spcPct val="150000"/>
              </a:lnSpc>
              <a:spcBef>
                <a:spcPts val="600"/>
              </a:spcBef>
              <a:spcAft>
                <a:spcPts val="600"/>
              </a:spcAft>
            </a:pPr>
            <a:r>
              <a:rPr lang="en-US" altLang="en-US" dirty="0"/>
              <a:t>Lung Cancer</a:t>
            </a:r>
          </a:p>
          <a:p>
            <a:pPr>
              <a:lnSpc>
                <a:spcPct val="150000"/>
              </a:lnSpc>
              <a:spcBef>
                <a:spcPts val="600"/>
              </a:spcBef>
              <a:spcAft>
                <a:spcPts val="600"/>
              </a:spcAft>
            </a:pPr>
            <a:r>
              <a:rPr lang="en-US" altLang="en-US" dirty="0"/>
              <a:t>Chronic Obstructive Pulmonary Disease (COPD)</a:t>
            </a:r>
          </a:p>
          <a:p>
            <a:pPr>
              <a:lnSpc>
                <a:spcPct val="150000"/>
              </a:lnSpc>
              <a:spcBef>
                <a:spcPts val="600"/>
              </a:spcBef>
              <a:spcAft>
                <a:spcPts val="600"/>
              </a:spcAft>
            </a:pPr>
            <a:r>
              <a:rPr lang="en-US" altLang="en-US" dirty="0"/>
              <a:t>Kidney Diseases</a:t>
            </a:r>
          </a:p>
          <a:p>
            <a:pPr>
              <a:lnSpc>
                <a:spcPct val="150000"/>
              </a:lnSpc>
              <a:spcBef>
                <a:spcPts val="600"/>
              </a:spcBef>
              <a:spcAft>
                <a:spcPts val="600"/>
              </a:spcAft>
            </a:pPr>
            <a:r>
              <a:rPr lang="en-US" altLang="en-US" dirty="0"/>
              <a:t>Autoimmune Diseases</a:t>
            </a:r>
          </a:p>
        </p:txBody>
      </p:sp>
      <p:sp>
        <p:nvSpPr>
          <p:cNvPr id="6" name="Rectangle 5"/>
          <p:cNvSpPr/>
          <p:nvPr/>
        </p:nvSpPr>
        <p:spPr bwMode="auto">
          <a:xfrm>
            <a:off x="6973884" y="5792686"/>
            <a:ext cx="966931" cy="184666"/>
          </a:xfrm>
          <a:prstGeom prst="rect">
            <a:avLst/>
          </a:prstGeom>
        </p:spPr>
        <p:txBody>
          <a:bodyPr wrap="none">
            <a:spAutoFit/>
          </a:bodyPr>
          <a:lstStyle/>
          <a:p>
            <a:pPr eaLnBrk="1" hangingPunct="1">
              <a:defRPr/>
            </a:pPr>
            <a:r>
              <a:rPr lang="en-US" sz="600" u="none" dirty="0">
                <a:solidFill>
                  <a:schemeClr val="bg1"/>
                </a:solidFill>
                <a:latin typeface="Avenir Next LT Pro Demi" panose="020B0704020202020204" pitchFamily="34" charset="0"/>
              </a:rPr>
              <a:t>USDOL Photo Archive</a:t>
            </a:r>
          </a:p>
        </p:txBody>
      </p:sp>
    </p:spTree>
    <p:extLst>
      <p:ext uri="{BB962C8B-B14F-4D97-AF65-F5344CB8AC3E}">
        <p14:creationId xmlns:p14="http://schemas.microsoft.com/office/powerpoint/2010/main" val="1059375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t>Silica Hazards</a:t>
            </a:r>
          </a:p>
        </p:txBody>
      </p:sp>
      <p:sp>
        <p:nvSpPr>
          <p:cNvPr id="78851" name="Content Placeholder 2"/>
          <p:cNvSpPr>
            <a:spLocks noGrp="1"/>
          </p:cNvSpPr>
          <p:nvPr>
            <p:ph idx="1"/>
          </p:nvPr>
        </p:nvSpPr>
        <p:spPr>
          <a:xfrm>
            <a:off x="533400" y="1219200"/>
            <a:ext cx="8001000" cy="4525963"/>
          </a:xfrm>
        </p:spPr>
        <p:txBody>
          <a:bodyPr/>
          <a:lstStyle/>
          <a:p>
            <a:r>
              <a:rPr lang="en-US" altLang="en-US" dirty="0"/>
              <a:t>If silica is suspected, the employer is required to communicate the potential hazard to employees and how to protect themselves. </a:t>
            </a:r>
          </a:p>
          <a:p>
            <a:endParaRPr lang="en-US" altLang="en-US" dirty="0"/>
          </a:p>
          <a:p>
            <a:endParaRPr lang="en-US" altLang="en-US" sz="1000" dirty="0"/>
          </a:p>
          <a:p>
            <a:endParaRPr lang="en-US" altLang="en-US" sz="1000" dirty="0"/>
          </a:p>
          <a:p>
            <a:r>
              <a:rPr lang="en-US" altLang="en-US" dirty="0"/>
              <a:t>Example job tasks: </a:t>
            </a:r>
          </a:p>
          <a:p>
            <a:pPr lvl="1">
              <a:lnSpc>
                <a:spcPct val="150000"/>
              </a:lnSpc>
            </a:pPr>
            <a:r>
              <a:rPr lang="en-US" altLang="en-US" i="1" dirty="0"/>
              <a:t>Abrasive blasting </a:t>
            </a:r>
          </a:p>
          <a:p>
            <a:pPr lvl="1">
              <a:lnSpc>
                <a:spcPct val="150000"/>
              </a:lnSpc>
            </a:pPr>
            <a:r>
              <a:rPr lang="en-US" altLang="en-US" i="1" dirty="0"/>
              <a:t>Blast furnaces </a:t>
            </a:r>
          </a:p>
          <a:p>
            <a:pPr lvl="1">
              <a:lnSpc>
                <a:spcPct val="150000"/>
              </a:lnSpc>
            </a:pPr>
            <a:r>
              <a:rPr lang="en-US" altLang="en-US" i="1" dirty="0"/>
              <a:t>Cement manufacturing </a:t>
            </a:r>
          </a:p>
          <a:p>
            <a:pPr lvl="1">
              <a:lnSpc>
                <a:spcPct val="150000"/>
              </a:lnSpc>
            </a:pPr>
            <a:r>
              <a:rPr lang="en-US" altLang="en-US" i="1" dirty="0"/>
              <a:t>Ceramics, clay, and pottery </a:t>
            </a:r>
          </a:p>
          <a:p>
            <a:pPr lvl="1"/>
            <a:endParaRPr lang="en-US" altLang="en-US" sz="2000" dirty="0"/>
          </a:p>
        </p:txBody>
      </p:sp>
      <p:pic>
        <p:nvPicPr>
          <p:cNvPr id="2" name="Picture 1">
            <a:extLst>
              <a:ext uri="{FF2B5EF4-FFF2-40B4-BE49-F238E27FC236}">
                <a16:creationId xmlns:a16="http://schemas.microsoft.com/office/drawing/2014/main" id="{20DE8425-A911-442B-80D8-828E5009B403}"/>
              </a:ext>
            </a:extLst>
          </p:cNvPr>
          <p:cNvPicPr>
            <a:picLocks noChangeAspect="1"/>
          </p:cNvPicPr>
          <p:nvPr/>
        </p:nvPicPr>
        <p:blipFill rotWithShape="1">
          <a:blip r:embed="rId3"/>
          <a:srcRect b="18401"/>
          <a:stretch/>
        </p:blipFill>
        <p:spPr>
          <a:xfrm>
            <a:off x="4260906" y="2586442"/>
            <a:ext cx="4584589" cy="210927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DAE4A47-2D6D-411D-8ABC-75A967CE9223}"/>
              </a:ext>
            </a:extLst>
          </p:cNvPr>
          <p:cNvSpPr txBox="1"/>
          <p:nvPr/>
        </p:nvSpPr>
        <p:spPr>
          <a:xfrm>
            <a:off x="7620000" y="4462752"/>
            <a:ext cx="1524000" cy="215444"/>
          </a:xfrm>
          <a:prstGeom prst="rect">
            <a:avLst/>
          </a:prstGeom>
          <a:noFill/>
        </p:spPr>
        <p:txBody>
          <a:bodyPr wrap="square" rtlCol="0">
            <a:spAutoFit/>
          </a:bodyPr>
          <a:lstStyle/>
          <a:p>
            <a:r>
              <a:rPr lang="en-US" sz="800" u="none" dirty="0">
                <a:solidFill>
                  <a:schemeClr val="bg1"/>
                </a:solidFill>
              </a:rPr>
              <a:t>NCDOL Photo Library</a:t>
            </a:r>
          </a:p>
        </p:txBody>
      </p:sp>
      <p:sp>
        <p:nvSpPr>
          <p:cNvPr id="4" name="Rectangle 3">
            <a:extLst>
              <a:ext uri="{FF2B5EF4-FFF2-40B4-BE49-F238E27FC236}">
                <a16:creationId xmlns:a16="http://schemas.microsoft.com/office/drawing/2014/main" id="{777E112B-8EB7-5343-AC3B-22BECE4D3680}"/>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1910.1053</a:t>
            </a:r>
          </a:p>
          <a:p>
            <a:pPr eaLnBrk="1" hangingPunct="1">
              <a:defRPr/>
            </a:pPr>
            <a:r>
              <a:rPr lang="en-US" sz="1800" u="none" dirty="0">
                <a:latin typeface="Avenir Next LT Pro Demi" panose="020B0704020202020204" pitchFamily="34" charset="0"/>
              </a:rPr>
              <a:t>1926.1153</a:t>
            </a:r>
          </a:p>
        </p:txBody>
      </p:sp>
    </p:spTree>
    <p:extLst>
      <p:ext uri="{BB962C8B-B14F-4D97-AF65-F5344CB8AC3E}">
        <p14:creationId xmlns:p14="http://schemas.microsoft.com/office/powerpoint/2010/main" val="3323398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t>Silica Hazards</a:t>
            </a:r>
          </a:p>
        </p:txBody>
      </p:sp>
      <p:pic>
        <p:nvPicPr>
          <p:cNvPr id="2" name="Picture 1">
            <a:extLst>
              <a:ext uri="{FF2B5EF4-FFF2-40B4-BE49-F238E27FC236}">
                <a16:creationId xmlns:a16="http://schemas.microsoft.com/office/drawing/2014/main" id="{20DE8425-A911-442B-80D8-828E5009B403}"/>
              </a:ext>
            </a:extLst>
          </p:cNvPr>
          <p:cNvPicPr>
            <a:picLocks noChangeAspect="1"/>
          </p:cNvPicPr>
          <p:nvPr/>
        </p:nvPicPr>
        <p:blipFill rotWithShape="1">
          <a:blip r:embed="rId3"/>
          <a:srcRect b="18401"/>
          <a:stretch/>
        </p:blipFill>
        <p:spPr>
          <a:xfrm>
            <a:off x="447494" y="1531400"/>
            <a:ext cx="8249012" cy="379519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DAE4A47-2D6D-411D-8ABC-75A967CE9223}"/>
              </a:ext>
            </a:extLst>
          </p:cNvPr>
          <p:cNvSpPr txBox="1"/>
          <p:nvPr/>
        </p:nvSpPr>
        <p:spPr>
          <a:xfrm>
            <a:off x="7467600" y="5084116"/>
            <a:ext cx="1524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147010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57200"/>
            <a:ext cx="7848600" cy="554038"/>
          </a:xfrm>
        </p:spPr>
        <p:txBody>
          <a:bodyPr/>
          <a:lstStyle/>
          <a:p>
            <a:r>
              <a:rPr lang="en-US" altLang="en-US" dirty="0"/>
              <a:t>Lead Standard</a:t>
            </a:r>
          </a:p>
        </p:txBody>
      </p:sp>
      <p:sp>
        <p:nvSpPr>
          <p:cNvPr id="13315" name="Rectangle 3"/>
          <p:cNvSpPr>
            <a:spLocks noGrp="1" noChangeArrowheads="1"/>
          </p:cNvSpPr>
          <p:nvPr>
            <p:ph type="body" idx="1"/>
          </p:nvPr>
        </p:nvSpPr>
        <p:spPr>
          <a:xfrm>
            <a:off x="533400" y="1219200"/>
            <a:ext cx="7924800" cy="4572000"/>
          </a:xfrm>
        </p:spPr>
        <p:txBody>
          <a:bodyPr/>
          <a:lstStyle/>
          <a:p>
            <a:r>
              <a:rPr lang="en-US" altLang="en-US" b="1" dirty="0"/>
              <a:t>Means metallic lead</a:t>
            </a:r>
            <a:r>
              <a:rPr lang="en-US" altLang="en-US" dirty="0"/>
              <a:t>, all inorganic lead compounds, and organic lead soaps</a:t>
            </a:r>
          </a:p>
          <a:p>
            <a:endParaRPr lang="en-US" altLang="en-US" sz="800" dirty="0"/>
          </a:p>
          <a:p>
            <a:pPr lvl="2"/>
            <a:endParaRPr lang="en-US" altLang="en-US" sz="500" dirty="0"/>
          </a:p>
          <a:p>
            <a:pPr lvl="1"/>
            <a:r>
              <a:rPr lang="en-US" altLang="en-US" dirty="0"/>
              <a:t>Excluded from this definition are all other organic lead compounds. </a:t>
            </a:r>
          </a:p>
          <a:p>
            <a:pPr lvl="1"/>
            <a:endParaRPr lang="en-US" altLang="en-US" dirty="0"/>
          </a:p>
          <a:p>
            <a:r>
              <a:rPr lang="en-US" altLang="en-US" b="1" dirty="0"/>
              <a:t>Exposure sources</a:t>
            </a:r>
          </a:p>
          <a:p>
            <a:endParaRPr lang="en-US" altLang="en-US" sz="800" dirty="0"/>
          </a:p>
          <a:p>
            <a:pPr lvl="2"/>
            <a:endParaRPr lang="en-US" altLang="en-US" sz="500" dirty="0"/>
          </a:p>
          <a:p>
            <a:pPr lvl="1"/>
            <a:r>
              <a:rPr lang="en-US" altLang="en-US" dirty="0"/>
              <a:t>Lead-based paint, batteries, battery recycling, foundries, welding/cutting and brazing</a:t>
            </a:r>
          </a:p>
          <a:p>
            <a:pPr lvl="1"/>
            <a:endParaRPr lang="en-US" altLang="en-US" sz="1000" dirty="0"/>
          </a:p>
          <a:p>
            <a:pPr lvl="1"/>
            <a:endParaRPr lang="en-US" altLang="en-US" sz="500" dirty="0"/>
          </a:p>
          <a:p>
            <a:pPr lvl="1"/>
            <a:r>
              <a:rPr lang="en-US" altLang="en-US" dirty="0"/>
              <a:t>Lead shot, indoor/outdoor shooting ranges</a:t>
            </a:r>
          </a:p>
          <a:p>
            <a:pPr marL="457200" lvl="1" indent="0">
              <a:buNone/>
            </a:pPr>
            <a:endParaRPr lang="en-US" altLang="en-US" sz="500" dirty="0"/>
          </a:p>
        </p:txBody>
      </p:sp>
      <p:sp>
        <p:nvSpPr>
          <p:cNvPr id="2" name="Rectangle 1">
            <a:extLst>
              <a:ext uri="{FF2B5EF4-FFF2-40B4-BE49-F238E27FC236}">
                <a16:creationId xmlns:a16="http://schemas.microsoft.com/office/drawing/2014/main" id="{0BD39452-3D08-1459-F4CF-E839D7134787}"/>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a:t>
            </a:r>
          </a:p>
          <a:p>
            <a:pPr eaLnBrk="1" hangingPunct="1">
              <a:defRPr/>
            </a:pPr>
            <a:r>
              <a:rPr lang="en-US" sz="1800" u="none" dirty="0">
                <a:latin typeface="Avenir Next LT Pro Demi" panose="020B0704020202020204" pitchFamily="34" charset="0"/>
              </a:rPr>
              <a:t>1926.62</a:t>
            </a:r>
          </a:p>
        </p:txBody>
      </p:sp>
    </p:spTree>
    <p:extLst>
      <p:ext uri="{BB962C8B-B14F-4D97-AF65-F5344CB8AC3E}">
        <p14:creationId xmlns:p14="http://schemas.microsoft.com/office/powerpoint/2010/main" val="2870744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Industries with Silica Exposure</a:t>
            </a:r>
            <a:endParaRPr lang="en-US" altLang="en-US" sz="2000" dirty="0"/>
          </a:p>
        </p:txBody>
      </p:sp>
      <p:sp>
        <p:nvSpPr>
          <p:cNvPr id="80899" name="Content Placeholder 2"/>
          <p:cNvSpPr>
            <a:spLocks noGrp="1"/>
          </p:cNvSpPr>
          <p:nvPr>
            <p:ph idx="1"/>
          </p:nvPr>
        </p:nvSpPr>
        <p:spPr>
          <a:xfrm>
            <a:off x="609600" y="1346662"/>
            <a:ext cx="8229600" cy="4638502"/>
          </a:xfrm>
        </p:spPr>
        <p:txBody>
          <a:bodyPr>
            <a:normAutofit fontScale="70000" lnSpcReduction="20000"/>
          </a:bodyPr>
          <a:lstStyle/>
          <a:p>
            <a:r>
              <a:rPr lang="en-US" altLang="en-US" sz="2000" dirty="0"/>
              <a:t>Concrete mixing </a:t>
            </a:r>
          </a:p>
          <a:p>
            <a:endParaRPr lang="en-US" altLang="en-US" sz="900" dirty="0"/>
          </a:p>
          <a:p>
            <a:r>
              <a:rPr lang="en-US" altLang="en-US" sz="2000" dirty="0"/>
              <a:t>Demolition</a:t>
            </a:r>
          </a:p>
          <a:p>
            <a:endParaRPr lang="en-US" altLang="en-US" sz="900" dirty="0"/>
          </a:p>
          <a:p>
            <a:r>
              <a:rPr lang="en-US" altLang="en-US" sz="2000" dirty="0"/>
              <a:t>Electronics industry</a:t>
            </a:r>
          </a:p>
          <a:p>
            <a:pPr marL="0" indent="0">
              <a:buNone/>
            </a:pPr>
            <a:endParaRPr lang="en-US" altLang="en-US" sz="900" dirty="0"/>
          </a:p>
          <a:p>
            <a:r>
              <a:rPr lang="en-US" altLang="en-US" sz="2000" dirty="0"/>
              <a:t>Foundry industry: grinding, molding, shakeout, core room (high risk)</a:t>
            </a:r>
          </a:p>
          <a:p>
            <a:endParaRPr lang="en-US" altLang="en-US" sz="900" dirty="0"/>
          </a:p>
          <a:p>
            <a:r>
              <a:rPr lang="en-US" altLang="en-US" sz="2000" dirty="0"/>
              <a:t>Hand molding, casting, and forming </a:t>
            </a:r>
          </a:p>
          <a:p>
            <a:endParaRPr lang="en-US" altLang="en-US" sz="900" dirty="0"/>
          </a:p>
          <a:p>
            <a:r>
              <a:rPr lang="en-US" altLang="en-US" sz="2000" dirty="0"/>
              <a:t>Jack hammer operations </a:t>
            </a:r>
          </a:p>
          <a:p>
            <a:endParaRPr lang="en-US" altLang="en-US" sz="900" dirty="0"/>
          </a:p>
          <a:p>
            <a:r>
              <a:rPr lang="en-US" altLang="en-US" sz="2000" dirty="0"/>
              <a:t>Manufacturing abrasives, paints, soaps, and glass</a:t>
            </a:r>
          </a:p>
          <a:p>
            <a:endParaRPr lang="en-US" altLang="en-US" sz="900" dirty="0"/>
          </a:p>
          <a:p>
            <a:r>
              <a:rPr lang="en-US" altLang="en-US" sz="2000" dirty="0"/>
              <a:t>Mining </a:t>
            </a:r>
          </a:p>
          <a:p>
            <a:endParaRPr lang="en-US" altLang="en-US" sz="900" dirty="0"/>
          </a:p>
          <a:p>
            <a:r>
              <a:rPr lang="en-US" altLang="en-US" sz="2000" dirty="0"/>
              <a:t>Rolling and finishing mills </a:t>
            </a:r>
          </a:p>
          <a:p>
            <a:endParaRPr lang="en-US" altLang="en-US" sz="900" dirty="0"/>
          </a:p>
          <a:p>
            <a:r>
              <a:rPr lang="en-US" altLang="en-US" sz="2000" dirty="0"/>
              <a:t>Sandblasting </a:t>
            </a:r>
          </a:p>
          <a:p>
            <a:endParaRPr lang="en-US" altLang="en-US" sz="900" dirty="0"/>
          </a:p>
          <a:p>
            <a:r>
              <a:rPr lang="en-US" altLang="en-US" sz="2000" dirty="0"/>
              <a:t>Setting, laying, and repairing railroad track </a:t>
            </a:r>
          </a:p>
          <a:p>
            <a:endParaRPr lang="en-US" altLang="en-US" dirty="0"/>
          </a:p>
        </p:txBody>
      </p:sp>
      <p:sp>
        <p:nvSpPr>
          <p:cNvPr id="2" name="Rectangle 1">
            <a:extLst>
              <a:ext uri="{FF2B5EF4-FFF2-40B4-BE49-F238E27FC236}">
                <a16:creationId xmlns:a16="http://schemas.microsoft.com/office/drawing/2014/main" id="{1A277CDA-361F-9065-C4F0-3B7EC178CE4D}"/>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1910.1053</a:t>
            </a:r>
          </a:p>
          <a:p>
            <a:pPr eaLnBrk="1" hangingPunct="1">
              <a:defRPr/>
            </a:pPr>
            <a:r>
              <a:rPr lang="en-US" sz="1800" u="none" dirty="0">
                <a:latin typeface="Avenir Next LT Pro Demi" panose="020B0704020202020204" pitchFamily="34" charset="0"/>
              </a:rPr>
              <a:t>1926.1153</a:t>
            </a:r>
          </a:p>
        </p:txBody>
      </p:sp>
    </p:spTree>
    <p:extLst>
      <p:ext uri="{BB962C8B-B14F-4D97-AF65-F5344CB8AC3E}">
        <p14:creationId xmlns:p14="http://schemas.microsoft.com/office/powerpoint/2010/main" val="245013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51692" y="1219200"/>
            <a:ext cx="8114416" cy="4572000"/>
          </a:xfrm>
        </p:spPr>
        <p:txBody>
          <a:bodyPr/>
          <a:lstStyle/>
          <a:p>
            <a:r>
              <a:rPr lang="en-US" altLang="en-US" b="1" dirty="0">
                <a:cs typeface="Arial" panose="020B0604020202020204" pitchFamily="34" charset="0"/>
              </a:rPr>
              <a:t>AL </a:t>
            </a:r>
            <a:r>
              <a:rPr lang="en-US" altLang="en-US" dirty="0">
                <a:cs typeface="Arial" panose="020B0604020202020204" pitchFamily="34" charset="0"/>
              </a:rPr>
              <a:t>= 25 µg/m³</a:t>
            </a:r>
            <a:r>
              <a:rPr lang="en-US" altLang="en-US" baseline="30000" dirty="0">
                <a:cs typeface="Arial" panose="020B0604020202020204" pitchFamily="34" charset="0"/>
              </a:rPr>
              <a:t> </a:t>
            </a:r>
            <a:r>
              <a:rPr lang="en-US" altLang="en-US" dirty="0">
                <a:cs typeface="Arial" panose="020B0604020202020204" pitchFamily="34" charset="0"/>
              </a:rPr>
              <a:t>as an 8-hour TWA</a:t>
            </a:r>
          </a:p>
          <a:p>
            <a:endParaRPr lang="en-US" altLang="en-US" sz="800" dirty="0">
              <a:cs typeface="Arial" panose="020B0604020202020204" pitchFamily="34" charset="0"/>
            </a:endParaRPr>
          </a:p>
          <a:p>
            <a:pPr lvl="1"/>
            <a:r>
              <a:rPr lang="en-US" altLang="en-US" dirty="0">
                <a:cs typeface="Arial" panose="020B0604020202020204" pitchFamily="34" charset="0"/>
              </a:rPr>
              <a:t>Written Exposure Control Plan (ECP)</a:t>
            </a:r>
          </a:p>
          <a:p>
            <a:endParaRPr lang="en-US" altLang="en-US" dirty="0"/>
          </a:p>
          <a:p>
            <a:r>
              <a:rPr lang="en-US" altLang="en-US" b="1" dirty="0"/>
              <a:t>PEL </a:t>
            </a:r>
            <a:r>
              <a:rPr lang="en-US" altLang="en-US" dirty="0"/>
              <a:t>= 50 </a:t>
            </a:r>
            <a:r>
              <a:rPr lang="en-US" altLang="en-US" dirty="0">
                <a:cs typeface="Arial" panose="020B0604020202020204" pitchFamily="34" charset="0"/>
              </a:rPr>
              <a:t>µg/m³ as an 8-hour TWA</a:t>
            </a:r>
          </a:p>
          <a:p>
            <a:endParaRPr lang="en-US" altLang="en-US" sz="800" dirty="0">
              <a:cs typeface="Arial" panose="020B0604020202020204" pitchFamily="34" charset="0"/>
            </a:endParaRPr>
          </a:p>
          <a:p>
            <a:pPr lvl="1"/>
            <a:r>
              <a:rPr lang="en-US" altLang="en-US" dirty="0"/>
              <a:t>Employers must use engineering controls to prevent or reduce exposure</a:t>
            </a:r>
          </a:p>
          <a:p>
            <a:pPr lvl="1"/>
            <a:endParaRPr lang="en-US" altLang="en-US" sz="800" dirty="0"/>
          </a:p>
          <a:p>
            <a:pPr lvl="1"/>
            <a:r>
              <a:rPr lang="en-US" altLang="en-US" dirty="0"/>
              <a:t>Respiratory protection is required when exposure remains above PEL after engineering controls are utilized or when required by Table 1.</a:t>
            </a:r>
          </a:p>
        </p:txBody>
      </p:sp>
      <p:sp>
        <p:nvSpPr>
          <p:cNvPr id="17411" name="Rectangle 4"/>
          <p:cNvSpPr>
            <a:spLocks noGrp="1" noChangeArrowheads="1"/>
          </p:cNvSpPr>
          <p:nvPr>
            <p:ph type="title"/>
          </p:nvPr>
        </p:nvSpPr>
        <p:spPr>
          <a:xfrm>
            <a:off x="609600" y="457200"/>
            <a:ext cx="6172200" cy="549275"/>
          </a:xfrm>
        </p:spPr>
        <p:txBody>
          <a:bodyPr/>
          <a:lstStyle/>
          <a:p>
            <a:r>
              <a:rPr lang="en-US" altLang="en-US" dirty="0"/>
              <a:t>Silica Exposure Limits </a:t>
            </a:r>
          </a:p>
        </p:txBody>
      </p:sp>
      <p:sp>
        <p:nvSpPr>
          <p:cNvPr id="2" name="Rectangle 1">
            <a:extLst>
              <a:ext uri="{FF2B5EF4-FFF2-40B4-BE49-F238E27FC236}">
                <a16:creationId xmlns:a16="http://schemas.microsoft.com/office/drawing/2014/main" id="{493AD5B9-97A0-0673-B7AF-2472A2FA2E3C}"/>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1910.1053</a:t>
            </a:r>
          </a:p>
          <a:p>
            <a:pPr eaLnBrk="1" hangingPunct="1">
              <a:defRPr/>
            </a:pPr>
            <a:r>
              <a:rPr lang="en-US" sz="1800" u="none" dirty="0">
                <a:latin typeface="Avenir Next LT Pro Demi" panose="020B0704020202020204" pitchFamily="34" charset="0"/>
              </a:rPr>
              <a:t>1926.1153</a:t>
            </a:r>
          </a:p>
        </p:txBody>
      </p:sp>
    </p:spTree>
    <p:extLst>
      <p:ext uri="{BB962C8B-B14F-4D97-AF65-F5344CB8AC3E}">
        <p14:creationId xmlns:p14="http://schemas.microsoft.com/office/powerpoint/2010/main" val="3319098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Medical Surveillance </a:t>
            </a:r>
          </a:p>
        </p:txBody>
      </p:sp>
      <p:sp>
        <p:nvSpPr>
          <p:cNvPr id="19459" name="Rectangle 3"/>
          <p:cNvSpPr>
            <a:spLocks noGrp="1" noChangeArrowheads="1"/>
          </p:cNvSpPr>
          <p:nvPr>
            <p:ph type="body" idx="1"/>
          </p:nvPr>
        </p:nvSpPr>
        <p:spPr>
          <a:xfrm>
            <a:off x="533400" y="1189038"/>
            <a:ext cx="8077200" cy="4602162"/>
          </a:xfrm>
        </p:spPr>
        <p:txBody>
          <a:bodyPr/>
          <a:lstStyle/>
          <a:p>
            <a:pPr eaLnBrk="1" hangingPunct="1"/>
            <a:r>
              <a:rPr lang="en-US" altLang="en-US" dirty="0"/>
              <a:t>At no cost to the employee.</a:t>
            </a:r>
          </a:p>
          <a:p>
            <a:pPr eaLnBrk="1" hangingPunct="1"/>
            <a:endParaRPr lang="en-US" altLang="en-US" dirty="0"/>
          </a:p>
          <a:p>
            <a:pPr eaLnBrk="1" hangingPunct="1"/>
            <a:r>
              <a:rPr lang="en-US" altLang="en-US" dirty="0"/>
              <a:t>At a reasonable time and place.</a:t>
            </a:r>
          </a:p>
          <a:p>
            <a:pPr eaLnBrk="1" hangingPunct="1"/>
            <a:endParaRPr lang="en-US" altLang="en-US" b="1" dirty="0"/>
          </a:p>
          <a:p>
            <a:pPr eaLnBrk="1" hangingPunct="1"/>
            <a:r>
              <a:rPr lang="en-US" altLang="en-US" b="1" dirty="0"/>
              <a:t>General Industry</a:t>
            </a:r>
            <a:endParaRPr lang="en-US" altLang="en-US" dirty="0"/>
          </a:p>
          <a:p>
            <a:pPr lvl="1" eaLnBrk="1" hangingPunct="1"/>
            <a:r>
              <a:rPr lang="en-US" altLang="en-US" dirty="0"/>
              <a:t>When exposed at or above 25 µg/m</a:t>
            </a:r>
            <a:r>
              <a:rPr lang="en-US" altLang="en-US" baseline="30000" dirty="0"/>
              <a:t>3 </a:t>
            </a:r>
            <a:r>
              <a:rPr lang="en-US" altLang="en-US" dirty="0"/>
              <a:t>for 30 or more days for any 12 consecutive months.</a:t>
            </a:r>
            <a:endParaRPr lang="en-US" altLang="en-US" baseline="30000" dirty="0"/>
          </a:p>
          <a:p>
            <a:pPr lvl="1" eaLnBrk="1" hangingPunct="1"/>
            <a:endParaRPr lang="en-US" altLang="en-US" dirty="0"/>
          </a:p>
          <a:p>
            <a:r>
              <a:rPr lang="en-US" altLang="en-US" b="1" dirty="0"/>
              <a:t>Construction</a:t>
            </a:r>
          </a:p>
          <a:p>
            <a:pPr lvl="1"/>
            <a:r>
              <a:rPr lang="en-US" altLang="en-US" dirty="0"/>
              <a:t>When employee is required to wear a respirator 30 or more days for any 12 consecutive months.</a:t>
            </a:r>
          </a:p>
          <a:p>
            <a:pPr lvl="1"/>
            <a:endParaRPr lang="en-US" altLang="en-US" dirty="0"/>
          </a:p>
        </p:txBody>
      </p:sp>
      <p:sp>
        <p:nvSpPr>
          <p:cNvPr id="8" name="Rectangle 7"/>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1910.1053</a:t>
            </a:r>
          </a:p>
          <a:p>
            <a:pPr eaLnBrk="1" hangingPunct="1">
              <a:defRPr/>
            </a:pPr>
            <a:r>
              <a:rPr lang="en-US" sz="1800" u="none" dirty="0">
                <a:latin typeface="Avenir Next LT Pro Demi" panose="020B0704020202020204" pitchFamily="34" charset="0"/>
              </a:rPr>
              <a:t>1926.1153</a:t>
            </a:r>
          </a:p>
        </p:txBody>
      </p:sp>
    </p:spTree>
    <p:extLst>
      <p:ext uri="{BB962C8B-B14F-4D97-AF65-F5344CB8AC3E}">
        <p14:creationId xmlns:p14="http://schemas.microsoft.com/office/powerpoint/2010/main" val="3359462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69794" y="472263"/>
            <a:ext cx="7848600" cy="553998"/>
          </a:xfrm>
        </p:spPr>
        <p:txBody>
          <a:bodyPr/>
          <a:lstStyle/>
          <a:p>
            <a:r>
              <a:rPr lang="en-US" altLang="en-US" dirty="0"/>
              <a:t>Specific Control Methods</a:t>
            </a:r>
          </a:p>
        </p:txBody>
      </p:sp>
      <p:sp>
        <p:nvSpPr>
          <p:cNvPr id="84995" name="Content Placeholder 2"/>
          <p:cNvSpPr>
            <a:spLocks noGrp="1"/>
          </p:cNvSpPr>
          <p:nvPr>
            <p:ph idx="1"/>
          </p:nvPr>
        </p:nvSpPr>
        <p:spPr>
          <a:xfrm>
            <a:off x="533400" y="1406992"/>
            <a:ext cx="8077200" cy="4578172"/>
          </a:xfrm>
        </p:spPr>
        <p:txBody>
          <a:bodyPr>
            <a:normAutofit fontScale="85000" lnSpcReduction="20000"/>
          </a:bodyPr>
          <a:lstStyle/>
          <a:p>
            <a:r>
              <a:rPr lang="en-US" altLang="en-US" b="1" dirty="0"/>
              <a:t>In Construction</a:t>
            </a:r>
          </a:p>
          <a:p>
            <a:endParaRPr lang="en-US" altLang="en-US" sz="800" b="1" dirty="0"/>
          </a:p>
          <a:p>
            <a:pPr lvl="1"/>
            <a:r>
              <a:rPr lang="en-US" altLang="en-US" b="1" dirty="0"/>
              <a:t>Table 1</a:t>
            </a:r>
          </a:p>
          <a:p>
            <a:pPr lvl="2">
              <a:spcBef>
                <a:spcPts val="600"/>
              </a:spcBef>
            </a:pPr>
            <a:r>
              <a:rPr lang="en-US" altLang="en-US" dirty="0"/>
              <a:t>18 specific tasks</a:t>
            </a:r>
          </a:p>
          <a:p>
            <a:pPr marL="914400" lvl="2" indent="0">
              <a:buNone/>
            </a:pPr>
            <a:endParaRPr lang="en-US" altLang="en-US" sz="800" dirty="0"/>
          </a:p>
          <a:p>
            <a:pPr marL="914400" lvl="2" indent="0">
              <a:buNone/>
            </a:pPr>
            <a:endParaRPr lang="en-US" altLang="en-US" sz="800" dirty="0"/>
          </a:p>
          <a:p>
            <a:pPr lvl="2"/>
            <a:r>
              <a:rPr lang="en-US" altLang="en-US" sz="2400" dirty="0"/>
              <a:t>Identifies specific engineering controls to use</a:t>
            </a:r>
          </a:p>
          <a:p>
            <a:pPr lvl="3">
              <a:lnSpc>
                <a:spcPct val="150000"/>
              </a:lnSpc>
            </a:pPr>
            <a:r>
              <a:rPr lang="en-US" altLang="en-US" dirty="0"/>
              <a:t>Water delivery systems</a:t>
            </a:r>
          </a:p>
          <a:p>
            <a:pPr lvl="3">
              <a:lnSpc>
                <a:spcPct val="150000"/>
              </a:lnSpc>
            </a:pPr>
            <a:r>
              <a:rPr lang="en-US" altLang="en-US" dirty="0"/>
              <a:t>Dust collection systems</a:t>
            </a:r>
          </a:p>
          <a:p>
            <a:pPr marL="1254125" lvl="3" indent="0">
              <a:buNone/>
            </a:pPr>
            <a:endParaRPr lang="en-US" altLang="en-US" sz="800" dirty="0"/>
          </a:p>
          <a:p>
            <a:pPr marL="1254125" lvl="3" indent="0">
              <a:buNone/>
            </a:pPr>
            <a:endParaRPr lang="en-US" altLang="en-US" sz="800" dirty="0"/>
          </a:p>
          <a:p>
            <a:pPr lvl="2"/>
            <a:r>
              <a:rPr lang="en-US" altLang="en-US" sz="2400" dirty="0"/>
              <a:t>Fully and properly implemented controls listed</a:t>
            </a:r>
          </a:p>
          <a:p>
            <a:pPr lvl="3">
              <a:lnSpc>
                <a:spcPct val="150000"/>
              </a:lnSpc>
            </a:pPr>
            <a:r>
              <a:rPr lang="en-US" altLang="en-US" dirty="0"/>
              <a:t>Do not have to comply with PEL</a:t>
            </a:r>
          </a:p>
          <a:p>
            <a:pPr lvl="3">
              <a:lnSpc>
                <a:spcPct val="150000"/>
              </a:lnSpc>
            </a:pPr>
            <a:r>
              <a:rPr lang="en-US" altLang="en-US" dirty="0"/>
              <a:t>Do not have to conduct exposure assessment</a:t>
            </a:r>
          </a:p>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r>
              <a:rPr lang="en-US" altLang="en-US" b="1" i="1" dirty="0"/>
              <a:t>	</a:t>
            </a:r>
            <a:endParaRPr lang="en-US" altLang="en-US" sz="2400" dirty="0"/>
          </a:p>
        </p:txBody>
      </p:sp>
      <p:sp>
        <p:nvSpPr>
          <p:cNvPr id="4" name="Rectangle 3"/>
          <p:cNvSpPr>
            <a:spLocks noChangeArrowheads="1"/>
          </p:cNvSpPr>
          <p:nvPr/>
        </p:nvSpPr>
        <p:spPr bwMode="auto">
          <a:xfrm>
            <a:off x="6934200" y="616462"/>
            <a:ext cx="1933543"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1926.1153(c)(1)</a:t>
            </a:r>
          </a:p>
          <a:p>
            <a:pPr eaLnBrk="1" hangingPunct="1">
              <a:defRPr/>
            </a:pPr>
            <a:endParaRPr lang="en-US" sz="1800" u="none" dirty="0">
              <a:latin typeface="Avenir Next LT Pro Demi" panose="020B0704020202020204" pitchFamily="34" charset="0"/>
            </a:endParaRPr>
          </a:p>
        </p:txBody>
      </p:sp>
    </p:spTree>
    <p:extLst>
      <p:ext uri="{BB962C8B-B14F-4D97-AF65-F5344CB8AC3E}">
        <p14:creationId xmlns:p14="http://schemas.microsoft.com/office/powerpoint/2010/main" val="2302995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18263" y="76242"/>
            <a:ext cx="6756400" cy="553998"/>
          </a:xfrm>
        </p:spPr>
        <p:txBody>
          <a:bodyPr/>
          <a:lstStyle/>
          <a:p>
            <a:pPr algn="ctr"/>
            <a:r>
              <a:rPr lang="en-US" altLang="en-US" dirty="0"/>
              <a:t>Table 1 - Example</a:t>
            </a:r>
            <a:endParaRPr lang="en-US" altLang="en-US" dirty="0">
              <a:latin typeface="Avenir Next LT Pro" panose="020B0504020202020204" pitchFamily="34" charset="0"/>
            </a:endParaRPr>
          </a:p>
        </p:txBody>
      </p:sp>
      <p:graphicFrame>
        <p:nvGraphicFramePr>
          <p:cNvPr id="5" name="Table 4"/>
          <p:cNvGraphicFramePr>
            <a:graphicFrameLocks noGrp="1"/>
          </p:cNvGraphicFramePr>
          <p:nvPr/>
        </p:nvGraphicFramePr>
        <p:xfrm>
          <a:off x="0" y="740050"/>
          <a:ext cx="9144000" cy="6055319"/>
        </p:xfrm>
        <a:graphic>
          <a:graphicData uri="http://schemas.openxmlformats.org/drawingml/2006/table">
            <a:tbl>
              <a:tblPr firstRow="1" bandRow="1">
                <a:tableStyleId>{C4B1156A-380E-4F78-BDF5-A606A8083BF9}</a:tableStyleId>
              </a:tblPr>
              <a:tblGrid>
                <a:gridCol w="2562368">
                  <a:extLst>
                    <a:ext uri="{9D8B030D-6E8A-4147-A177-3AD203B41FA5}">
                      <a16:colId xmlns:a16="http://schemas.microsoft.com/office/drawing/2014/main" val="4107675505"/>
                    </a:ext>
                  </a:extLst>
                </a:gridCol>
                <a:gridCol w="3164276">
                  <a:extLst>
                    <a:ext uri="{9D8B030D-6E8A-4147-A177-3AD203B41FA5}">
                      <a16:colId xmlns:a16="http://schemas.microsoft.com/office/drawing/2014/main" val="1307164066"/>
                    </a:ext>
                  </a:extLst>
                </a:gridCol>
                <a:gridCol w="1687556">
                  <a:extLst>
                    <a:ext uri="{9D8B030D-6E8A-4147-A177-3AD203B41FA5}">
                      <a16:colId xmlns:a16="http://schemas.microsoft.com/office/drawing/2014/main" val="183688287"/>
                    </a:ext>
                  </a:extLst>
                </a:gridCol>
                <a:gridCol w="1729800">
                  <a:extLst>
                    <a:ext uri="{9D8B030D-6E8A-4147-A177-3AD203B41FA5}">
                      <a16:colId xmlns:a16="http://schemas.microsoft.com/office/drawing/2014/main" val="3110122147"/>
                    </a:ext>
                  </a:extLst>
                </a:gridCol>
              </a:tblGrid>
              <a:tr h="950413">
                <a:tc rowSpan="2">
                  <a:txBody>
                    <a:bodyPr/>
                    <a:lstStyle/>
                    <a:p>
                      <a:pPr marL="0" marR="0">
                        <a:lnSpc>
                          <a:spcPct val="107000"/>
                        </a:lnSpc>
                        <a:spcBef>
                          <a:spcPts val="0"/>
                        </a:spcBef>
                        <a:spcAft>
                          <a:spcPts val="800"/>
                        </a:spcAft>
                      </a:pPr>
                      <a:r>
                        <a:rPr lang="en-US" sz="2000" dirty="0">
                          <a:effectLst/>
                          <a:latin typeface="Avenir Next LT Pro" panose="020B0504020202020204" pitchFamily="34" charset="0"/>
                        </a:rPr>
                        <a:t>Equipment/Task</a:t>
                      </a:r>
                      <a:endParaRPr lang="en-US" sz="20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rowSpan="2">
                  <a:txBody>
                    <a:bodyPr/>
                    <a:lstStyle/>
                    <a:p>
                      <a:pPr marL="0" marR="0">
                        <a:lnSpc>
                          <a:spcPct val="107000"/>
                        </a:lnSpc>
                        <a:spcBef>
                          <a:spcPts val="0"/>
                        </a:spcBef>
                        <a:spcAft>
                          <a:spcPts val="800"/>
                        </a:spcAft>
                      </a:pPr>
                      <a:r>
                        <a:rPr lang="en-US" sz="2000" dirty="0">
                          <a:effectLst/>
                          <a:latin typeface="Avenir Next LT Pro" panose="020B0504020202020204" pitchFamily="34" charset="0"/>
                        </a:rPr>
                        <a:t>Engineering and work practice control methods</a:t>
                      </a:r>
                      <a:endParaRPr lang="en-US" sz="20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gridSpan="2">
                  <a:txBody>
                    <a:bodyPr/>
                    <a:lstStyle/>
                    <a:p>
                      <a:pPr marL="0" marR="0">
                        <a:lnSpc>
                          <a:spcPct val="107000"/>
                        </a:lnSpc>
                        <a:spcBef>
                          <a:spcPts val="0"/>
                        </a:spcBef>
                        <a:spcAft>
                          <a:spcPts val="800"/>
                        </a:spcAft>
                      </a:pPr>
                      <a:r>
                        <a:rPr lang="en-US" sz="2000" dirty="0">
                          <a:effectLst/>
                          <a:latin typeface="Avenir Next LT Pro" panose="020B0504020202020204" pitchFamily="34" charset="0"/>
                        </a:rPr>
                        <a:t>Required respiratory protection and minimum assigned protection factor (APF)</a:t>
                      </a:r>
                      <a:endParaRPr lang="en-US" sz="20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val="3177422910"/>
                  </a:ext>
                </a:extLst>
              </a:tr>
              <a:tr h="220175">
                <a:tc vMerge="1">
                  <a:txBody>
                    <a:bodyPr/>
                    <a:lstStyle/>
                    <a:p>
                      <a:pPr>
                        <a:lnSpc>
                          <a:spcPct val="107000"/>
                        </a:lnSpc>
                      </a:pPr>
                      <a:endParaRPr lang="en-US" sz="2000" dirty="0">
                        <a:effectLst/>
                        <a:latin typeface="Arial Narrow" panose="020B0606020202030204" pitchFamily="34" charset="0"/>
                      </a:endParaRPr>
                    </a:p>
                  </a:txBody>
                  <a:tcPr>
                    <a:noFill/>
                  </a:tcPr>
                </a:tc>
                <a:tc vMerge="1">
                  <a:txBody>
                    <a:bodyPr/>
                    <a:lstStyle/>
                    <a:p>
                      <a:pPr>
                        <a:lnSpc>
                          <a:spcPct val="107000"/>
                        </a:lnSpc>
                      </a:pPr>
                      <a:endParaRPr lang="en-US" sz="2000" dirty="0">
                        <a:effectLst/>
                        <a:latin typeface="Arial Narrow" panose="020B0606020202030204" pitchFamily="34" charset="0"/>
                      </a:endParaRPr>
                    </a:p>
                  </a:txBody>
                  <a:tcPr>
                    <a:noFill/>
                  </a:tcPr>
                </a:tc>
                <a:tc rowSpan="2">
                  <a:txBody>
                    <a:bodyPr/>
                    <a:lstStyle/>
                    <a:p>
                      <a:pPr marL="0" marR="0">
                        <a:lnSpc>
                          <a:spcPct val="107000"/>
                        </a:lnSpc>
                        <a:spcBef>
                          <a:spcPts val="0"/>
                        </a:spcBef>
                        <a:spcAft>
                          <a:spcPts val="800"/>
                        </a:spcAft>
                      </a:pPr>
                      <a:r>
                        <a:rPr lang="en-US" sz="2000" dirty="0">
                          <a:effectLst/>
                          <a:latin typeface="Avenir Next LT Pro" panose="020B0504020202020204" pitchFamily="34" charset="0"/>
                        </a:rPr>
                        <a:t>≤ 4 hours/shift</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rowSpan="2">
                  <a:txBody>
                    <a:bodyPr/>
                    <a:lstStyle/>
                    <a:p>
                      <a:pPr marL="0" marR="0">
                        <a:lnSpc>
                          <a:spcPct val="107000"/>
                        </a:lnSpc>
                        <a:spcBef>
                          <a:spcPts val="0"/>
                        </a:spcBef>
                        <a:spcAft>
                          <a:spcPts val="800"/>
                        </a:spcAft>
                      </a:pPr>
                      <a:r>
                        <a:rPr lang="en-US" sz="2000" dirty="0">
                          <a:effectLst/>
                          <a:latin typeface="Avenir Next LT Pro" panose="020B0504020202020204" pitchFamily="34" charset="0"/>
                        </a:rPr>
                        <a:t>&gt;4 hours/shift</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81843014"/>
                  </a:ext>
                </a:extLst>
              </a:tr>
              <a:tr h="2434740">
                <a:tc rowSpan="3">
                  <a:txBody>
                    <a:bodyPr/>
                    <a:lstStyle/>
                    <a:p>
                      <a:pPr marL="0" marR="0">
                        <a:lnSpc>
                          <a:spcPct val="107000"/>
                        </a:lnSpc>
                        <a:spcBef>
                          <a:spcPts val="0"/>
                        </a:spcBef>
                        <a:spcAft>
                          <a:spcPts val="800"/>
                        </a:spcAft>
                      </a:pPr>
                      <a:r>
                        <a:rPr lang="en-US" sz="2000" dirty="0">
                          <a:effectLst/>
                          <a:latin typeface="Avenir Next LT Pro" panose="020B0504020202020204" pitchFamily="34" charset="0"/>
                        </a:rPr>
                        <a:t>Handheld power saws (any blade diameter)</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Avenir Next LT Pro" panose="020B0504020202020204" pitchFamily="34" charset="0"/>
                        </a:rPr>
                        <a:t> </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a:lnSpc>
                          <a:spcPct val="107000"/>
                        </a:lnSpc>
                        <a:spcBef>
                          <a:spcPts val="0"/>
                        </a:spcBef>
                        <a:spcAft>
                          <a:spcPts val="800"/>
                        </a:spcAft>
                      </a:pPr>
                      <a:r>
                        <a:rPr lang="en-US" sz="2000" dirty="0">
                          <a:effectLst/>
                          <a:latin typeface="Avenir Next LT Pro" panose="020B0504020202020204" pitchFamily="34" charset="0"/>
                        </a:rPr>
                        <a:t>Use saw equipped with integrated water delivery system that continuously feeds water to the blade</a:t>
                      </a:r>
                      <a:br>
                        <a:rPr lang="en-US" sz="2000" dirty="0">
                          <a:effectLst/>
                          <a:latin typeface="Avenir Next LT Pro" panose="020B0504020202020204" pitchFamily="34" charset="0"/>
                        </a:rPr>
                      </a:br>
                      <a:r>
                        <a:rPr lang="en-US" sz="2000" dirty="0">
                          <a:effectLst/>
                          <a:latin typeface="Avenir Next LT Pro" panose="020B0504020202020204" pitchFamily="34" charset="0"/>
                        </a:rPr>
                        <a:t>Operate and maintain tool in accordance with manufacturer's instructions to minimize dust emissions:</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vMerge="1">
                  <a:txBody>
                    <a:bodyPr/>
                    <a:lstStyle/>
                    <a:p>
                      <a:pPr>
                        <a:lnSpc>
                          <a:spcPct val="107000"/>
                        </a:lnSpc>
                      </a:pPr>
                      <a:endParaRPr lang="en-US" sz="2000" dirty="0">
                        <a:effectLst/>
                        <a:latin typeface="Arial Narrow" panose="020B0606020202030204" pitchFamily="34" charset="0"/>
                      </a:endParaRPr>
                    </a:p>
                  </a:txBody>
                  <a:tcPr>
                    <a:noFill/>
                  </a:tcPr>
                </a:tc>
                <a:tc vMerge="1">
                  <a:txBody>
                    <a:bodyPr/>
                    <a:lstStyle/>
                    <a:p>
                      <a:pPr>
                        <a:lnSpc>
                          <a:spcPct val="107000"/>
                        </a:lnSpc>
                      </a:pPr>
                      <a:endParaRPr lang="en-US" sz="2000" dirty="0">
                        <a:effectLst/>
                        <a:latin typeface="Arial Narrow" panose="020B0606020202030204" pitchFamily="34" charset="0"/>
                      </a:endParaRPr>
                    </a:p>
                  </a:txBody>
                  <a:tcPr>
                    <a:noFill/>
                  </a:tcPr>
                </a:tc>
                <a:extLst>
                  <a:ext uri="{0D108BD9-81ED-4DB2-BD59-A6C34878D82A}">
                    <a16:rowId xmlns:a16="http://schemas.microsoft.com/office/drawing/2014/main" val="3603197420"/>
                  </a:ext>
                </a:extLst>
              </a:tr>
              <a:tr h="654102">
                <a:tc vMerge="1">
                  <a:txBody>
                    <a:bodyPr/>
                    <a:lstStyle/>
                    <a:p>
                      <a:pPr>
                        <a:lnSpc>
                          <a:spcPct val="107000"/>
                        </a:lnSpc>
                      </a:pPr>
                      <a:endParaRPr lang="en-US" sz="2000">
                        <a:effectLst/>
                        <a:latin typeface="Arial Narrow" panose="020B0606020202030204" pitchFamily="34" charset="0"/>
                      </a:endParaRPr>
                    </a:p>
                  </a:txBody>
                  <a:tcP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Avenir Next LT Pro" panose="020B0504020202020204" pitchFamily="34" charset="0"/>
                        </a:rPr>
                        <a:t>When used outdoors</a:t>
                      </a:r>
                    </a:p>
                    <a:p>
                      <a:pPr>
                        <a:lnSpc>
                          <a:spcPct val="107000"/>
                        </a:lnSpc>
                      </a:pPr>
                      <a:endParaRPr lang="en-US" sz="2000" dirty="0">
                        <a:effectLst/>
                        <a:latin typeface="Avenir Next LT Pro" panose="020B0504020202020204" pitchFamily="34" charset="0"/>
                      </a:endParaRPr>
                    </a:p>
                  </a:txBody>
                  <a:tcPr>
                    <a:solidFill>
                      <a:schemeClr val="bg1"/>
                    </a:solidFill>
                  </a:tcPr>
                </a:tc>
                <a:tc>
                  <a:txBody>
                    <a:bodyPr/>
                    <a:lstStyle/>
                    <a:p>
                      <a:pPr>
                        <a:lnSpc>
                          <a:spcPct val="107000"/>
                        </a:lnSpc>
                      </a:pPr>
                      <a:r>
                        <a:rPr lang="en-US" sz="2000" dirty="0">
                          <a:effectLst/>
                          <a:latin typeface="Avenir Next LT Pro" panose="020B0504020202020204" pitchFamily="34" charset="0"/>
                        </a:rPr>
                        <a:t>None</a:t>
                      </a:r>
                    </a:p>
                  </a:txBody>
                  <a:tcPr>
                    <a:solidFill>
                      <a:schemeClr val="bg1"/>
                    </a:solidFill>
                  </a:tcPr>
                </a:tc>
                <a:tc>
                  <a:txBody>
                    <a:bodyPr/>
                    <a:lstStyle/>
                    <a:p>
                      <a:pPr>
                        <a:lnSpc>
                          <a:spcPct val="107000"/>
                        </a:lnSpc>
                      </a:pPr>
                      <a:r>
                        <a:rPr lang="en-US" sz="2000" dirty="0">
                          <a:effectLst/>
                          <a:latin typeface="Avenir Next LT Pro" panose="020B0504020202020204" pitchFamily="34" charset="0"/>
                        </a:rPr>
                        <a:t>APF 10</a:t>
                      </a:r>
                    </a:p>
                  </a:txBody>
                  <a:tcPr>
                    <a:solidFill>
                      <a:schemeClr val="bg1"/>
                    </a:solidFill>
                  </a:tcPr>
                </a:tc>
                <a:extLst>
                  <a:ext uri="{0D108BD9-81ED-4DB2-BD59-A6C34878D82A}">
                    <a16:rowId xmlns:a16="http://schemas.microsoft.com/office/drawing/2014/main" val="417399676"/>
                  </a:ext>
                </a:extLst>
              </a:tr>
              <a:tr h="654102">
                <a:tc vMerge="1">
                  <a:txBody>
                    <a:bodyPr/>
                    <a:lstStyle/>
                    <a:p>
                      <a:pPr marL="0" marR="0">
                        <a:lnSpc>
                          <a:spcPct val="107000"/>
                        </a:lnSpc>
                        <a:spcBef>
                          <a:spcPts val="0"/>
                        </a:spcBef>
                        <a:spcAft>
                          <a:spcPts val="800"/>
                        </a:spcAft>
                      </a:pP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800"/>
                        </a:spcAft>
                      </a:pPr>
                      <a:r>
                        <a:rPr lang="en-US" sz="2000" dirty="0">
                          <a:effectLst/>
                          <a:latin typeface="Avenir Next LT Pro" panose="020B0504020202020204" pitchFamily="34" charset="0"/>
                        </a:rPr>
                        <a:t>When used indoors or in an enclosed area</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a:lnSpc>
                          <a:spcPct val="107000"/>
                        </a:lnSpc>
                        <a:spcBef>
                          <a:spcPts val="0"/>
                        </a:spcBef>
                        <a:spcAft>
                          <a:spcPts val="800"/>
                        </a:spcAft>
                      </a:pPr>
                      <a:r>
                        <a:rPr lang="en-US" sz="2000" dirty="0">
                          <a:effectLst/>
                          <a:latin typeface="Avenir Next LT Pro" panose="020B0504020202020204" pitchFamily="34" charset="0"/>
                        </a:rPr>
                        <a:t> APF 10</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a:lnSpc>
                          <a:spcPct val="107000"/>
                        </a:lnSpc>
                        <a:spcBef>
                          <a:spcPts val="0"/>
                        </a:spcBef>
                        <a:spcAft>
                          <a:spcPts val="800"/>
                        </a:spcAft>
                      </a:pPr>
                      <a:r>
                        <a:rPr lang="en-US" sz="2000" dirty="0">
                          <a:effectLst/>
                          <a:latin typeface="Avenir Next LT Pro" panose="020B0504020202020204" pitchFamily="34" charset="0"/>
                        </a:rPr>
                        <a:t>APF 10</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6515877"/>
                  </a:ext>
                </a:extLst>
              </a:tr>
            </a:tbl>
          </a:graphicData>
        </a:graphic>
      </p:graphicFrame>
      <p:sp>
        <p:nvSpPr>
          <p:cNvPr id="13" name="Rectangle 12"/>
          <p:cNvSpPr>
            <a:spLocks noChangeArrowheads="1"/>
          </p:cNvSpPr>
          <p:nvPr/>
        </p:nvSpPr>
        <p:spPr bwMode="auto">
          <a:xfrm>
            <a:off x="7086600" y="304800"/>
            <a:ext cx="1933543"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1926.1153(c)(1)</a:t>
            </a:r>
          </a:p>
          <a:p>
            <a:pPr eaLnBrk="1" hangingPunct="1">
              <a:defRPr/>
            </a:pPr>
            <a:endParaRPr lang="en-US" sz="1800" u="none" dirty="0">
              <a:latin typeface="Avenir Next LT Pro Demi" panose="020B0704020202020204" pitchFamily="34" charset="0"/>
            </a:endParaRPr>
          </a:p>
        </p:txBody>
      </p:sp>
    </p:spTree>
    <p:extLst>
      <p:ext uri="{BB962C8B-B14F-4D97-AF65-F5344CB8AC3E}">
        <p14:creationId xmlns:p14="http://schemas.microsoft.com/office/powerpoint/2010/main" val="3464650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dirty="0"/>
              <a:t>Abatement - Silica</a:t>
            </a:r>
          </a:p>
        </p:txBody>
      </p:sp>
      <p:sp>
        <p:nvSpPr>
          <p:cNvPr id="87043" name="Content Placeholder 2"/>
          <p:cNvSpPr>
            <a:spLocks noGrp="1"/>
          </p:cNvSpPr>
          <p:nvPr>
            <p:ph idx="1"/>
          </p:nvPr>
        </p:nvSpPr>
        <p:spPr>
          <a:xfrm>
            <a:off x="562024" y="1297858"/>
            <a:ext cx="7924800" cy="4687305"/>
          </a:xfrm>
        </p:spPr>
        <p:txBody>
          <a:bodyPr>
            <a:normAutofit fontScale="92500" lnSpcReduction="20000"/>
          </a:bodyPr>
          <a:lstStyle/>
          <a:p>
            <a:r>
              <a:rPr lang="en-US" altLang="en-US" sz="2400" dirty="0"/>
              <a:t>Elimination</a:t>
            </a:r>
          </a:p>
          <a:p>
            <a:endParaRPr lang="en-US" altLang="en-US" sz="800" dirty="0"/>
          </a:p>
          <a:p>
            <a:endParaRPr lang="en-US" altLang="en-US" sz="800" dirty="0"/>
          </a:p>
          <a:p>
            <a:r>
              <a:rPr lang="en-US" altLang="en-US" sz="2400" dirty="0"/>
              <a:t>Substitution</a:t>
            </a:r>
          </a:p>
          <a:p>
            <a:endParaRPr lang="en-US" altLang="en-US" sz="800" dirty="0"/>
          </a:p>
          <a:p>
            <a:endParaRPr lang="en-US" altLang="en-US" sz="800" dirty="0"/>
          </a:p>
          <a:p>
            <a:r>
              <a:rPr lang="en-US" altLang="en-US" sz="2400" dirty="0"/>
              <a:t>Engineering controls</a:t>
            </a:r>
          </a:p>
          <a:p>
            <a:pPr lvl="1"/>
            <a:r>
              <a:rPr lang="en-US" altLang="en-US" sz="2000" i="1" dirty="0"/>
              <a:t>Integrated water/dust collection</a:t>
            </a:r>
          </a:p>
          <a:p>
            <a:pPr lvl="1"/>
            <a:endParaRPr lang="en-US" altLang="en-US" sz="800" dirty="0"/>
          </a:p>
          <a:p>
            <a:r>
              <a:rPr lang="en-US" altLang="en-US" sz="2400" dirty="0"/>
              <a:t>Administrative controls</a:t>
            </a:r>
          </a:p>
          <a:p>
            <a:pPr lvl="1"/>
            <a:r>
              <a:rPr lang="en-US" altLang="en-US" sz="2000" i="1" dirty="0"/>
              <a:t>Housekeeping</a:t>
            </a:r>
          </a:p>
          <a:p>
            <a:pPr lvl="1"/>
            <a:r>
              <a:rPr lang="en-US" altLang="en-US" sz="2000" i="1" dirty="0"/>
              <a:t>Dustless cleaning methods</a:t>
            </a:r>
          </a:p>
          <a:p>
            <a:pPr lvl="1"/>
            <a:r>
              <a:rPr lang="en-US" altLang="en-US" sz="2000" i="1" dirty="0"/>
              <a:t>Personal hygiene </a:t>
            </a:r>
          </a:p>
          <a:p>
            <a:pPr lvl="1"/>
            <a:r>
              <a:rPr lang="en-US" altLang="en-US" sz="2000" i="1" dirty="0"/>
              <a:t>Regulated areas of work</a:t>
            </a:r>
          </a:p>
          <a:p>
            <a:endParaRPr lang="en-US" altLang="en-US" sz="800" dirty="0"/>
          </a:p>
          <a:p>
            <a:endParaRPr lang="en-US" altLang="en-US" sz="800" dirty="0"/>
          </a:p>
          <a:p>
            <a:r>
              <a:rPr lang="en-US" altLang="en-US" sz="2400" dirty="0"/>
              <a:t>PPE</a:t>
            </a:r>
          </a:p>
          <a:p>
            <a:pPr lvl="1"/>
            <a:r>
              <a:rPr lang="en-US" altLang="en-US" sz="2000" i="1" dirty="0"/>
              <a:t>Respiratory protection/Full-face Suppled Air</a:t>
            </a:r>
          </a:p>
          <a:p>
            <a:pPr lvl="1"/>
            <a:r>
              <a:rPr lang="en-US" altLang="en-US" sz="2000" i="1" dirty="0"/>
              <a:t>Protective work clothing</a:t>
            </a:r>
          </a:p>
          <a:p>
            <a:endParaRPr lang="en-US" altLang="en-US" dirty="0"/>
          </a:p>
        </p:txBody>
      </p:sp>
      <p:sp>
        <p:nvSpPr>
          <p:cNvPr id="6" name="Rectangle 5"/>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1910.1053</a:t>
            </a:r>
          </a:p>
          <a:p>
            <a:pPr eaLnBrk="1" hangingPunct="1">
              <a:defRPr/>
            </a:pPr>
            <a:r>
              <a:rPr lang="en-US" sz="1800" u="none" dirty="0">
                <a:latin typeface="Avenir Next LT Pro Demi" panose="020B0704020202020204" pitchFamily="34" charset="0"/>
              </a:rPr>
              <a:t>1926.1153</a:t>
            </a:r>
          </a:p>
        </p:txBody>
      </p:sp>
      <p:pic>
        <p:nvPicPr>
          <p:cNvPr id="2" name="Picture 1">
            <a:extLst>
              <a:ext uri="{FF2B5EF4-FFF2-40B4-BE49-F238E27FC236}">
                <a16:creationId xmlns:a16="http://schemas.microsoft.com/office/drawing/2014/main" id="{6D1AE5C9-8B9E-56C1-78A0-0EBBE303E9FD}"/>
              </a:ext>
            </a:extLst>
          </p:cNvPr>
          <p:cNvPicPr>
            <a:picLocks noChangeAspect="1"/>
          </p:cNvPicPr>
          <p:nvPr/>
        </p:nvPicPr>
        <p:blipFill>
          <a:blip r:embed="rId3"/>
          <a:stretch>
            <a:fillRect/>
          </a:stretch>
        </p:blipFill>
        <p:spPr>
          <a:xfrm>
            <a:off x="6909415" y="1297858"/>
            <a:ext cx="1323360" cy="4499424"/>
          </a:xfrm>
          <a:prstGeom prst="rect">
            <a:avLst/>
          </a:prstGeom>
        </p:spPr>
      </p:pic>
      <p:sp>
        <p:nvSpPr>
          <p:cNvPr id="3" name="TextBox 2">
            <a:extLst>
              <a:ext uri="{FF2B5EF4-FFF2-40B4-BE49-F238E27FC236}">
                <a16:creationId xmlns:a16="http://schemas.microsoft.com/office/drawing/2014/main" id="{09CAD6A0-8E58-639A-0D77-EBA32564207A}"/>
              </a:ext>
            </a:extLst>
          </p:cNvPr>
          <p:cNvSpPr txBox="1"/>
          <p:nvPr/>
        </p:nvSpPr>
        <p:spPr>
          <a:xfrm rot="16200000">
            <a:off x="7101282" y="3854678"/>
            <a:ext cx="1524000" cy="215444"/>
          </a:xfrm>
          <a:prstGeom prst="rect">
            <a:avLst/>
          </a:prstGeom>
          <a:noFill/>
        </p:spPr>
        <p:txBody>
          <a:bodyPr wrap="square" rtlCol="0">
            <a:spAutoFit/>
          </a:bodyPr>
          <a:lstStyle/>
          <a:p>
            <a:r>
              <a:rPr lang="en-US" sz="800" u="none" dirty="0">
                <a:solidFill>
                  <a:schemeClr val="bg1">
                    <a:lumMod val="65000"/>
                  </a:schemeClr>
                </a:solidFill>
              </a:rPr>
              <a:t>NCDOL Photo Library</a:t>
            </a:r>
          </a:p>
        </p:txBody>
      </p:sp>
    </p:spTree>
    <p:extLst>
      <p:ext uri="{BB962C8B-B14F-4D97-AF65-F5344CB8AC3E}">
        <p14:creationId xmlns:p14="http://schemas.microsoft.com/office/powerpoint/2010/main" val="2680012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457200"/>
            <a:ext cx="7848600" cy="554038"/>
          </a:xfrm>
        </p:spPr>
        <p:txBody>
          <a:bodyPr/>
          <a:lstStyle/>
          <a:p>
            <a:r>
              <a:rPr lang="en-US" altLang="en-US"/>
              <a:t>Summary</a:t>
            </a:r>
          </a:p>
        </p:txBody>
      </p:sp>
      <p:sp>
        <p:nvSpPr>
          <p:cNvPr id="89091" name="Rectangle 5"/>
          <p:cNvSpPr>
            <a:spLocks noGrp="1" noChangeArrowheads="1"/>
          </p:cNvSpPr>
          <p:nvPr>
            <p:ph type="body" idx="1"/>
          </p:nvPr>
        </p:nvSpPr>
        <p:spPr>
          <a:xfrm>
            <a:off x="533400" y="1219200"/>
            <a:ext cx="8077200" cy="4525963"/>
          </a:xfrm>
        </p:spPr>
        <p:txBody>
          <a:bodyPr/>
          <a:lstStyle/>
          <a:p>
            <a:r>
              <a:rPr lang="en-US" altLang="en-US" dirty="0"/>
              <a:t>In this course, we discussed the following:</a:t>
            </a:r>
          </a:p>
          <a:p>
            <a:endParaRPr lang="en-US" altLang="en-US" sz="1000" dirty="0"/>
          </a:p>
          <a:p>
            <a:pPr lvl="1">
              <a:defRPr/>
            </a:pPr>
            <a:r>
              <a:rPr lang="en-US" dirty="0"/>
              <a:t>Health Hazards Special Emphasis Program for:</a:t>
            </a:r>
          </a:p>
          <a:p>
            <a:pPr lvl="1">
              <a:defRPr/>
            </a:pPr>
            <a:endParaRPr lang="en-US" sz="1000" dirty="0"/>
          </a:p>
          <a:p>
            <a:pPr lvl="2">
              <a:lnSpc>
                <a:spcPct val="150000"/>
              </a:lnSpc>
              <a:defRPr/>
            </a:pPr>
            <a:r>
              <a:rPr lang="en-US" i="1" dirty="0"/>
              <a:t>Hexavalent chromium (</a:t>
            </a:r>
            <a:r>
              <a:rPr lang="en-US" i="1" dirty="0" err="1"/>
              <a:t>CrVI</a:t>
            </a:r>
            <a:r>
              <a:rPr lang="en-US" i="1" dirty="0"/>
              <a:t>) or Chrome 6</a:t>
            </a:r>
          </a:p>
          <a:p>
            <a:pPr lvl="2">
              <a:lnSpc>
                <a:spcPct val="150000"/>
              </a:lnSpc>
              <a:defRPr/>
            </a:pPr>
            <a:r>
              <a:rPr lang="en-US" i="1" dirty="0"/>
              <a:t>Isocyanates </a:t>
            </a:r>
          </a:p>
          <a:p>
            <a:pPr lvl="2">
              <a:lnSpc>
                <a:spcPct val="150000"/>
              </a:lnSpc>
              <a:defRPr/>
            </a:pPr>
            <a:r>
              <a:rPr lang="en-US" i="1" dirty="0"/>
              <a:t>Lead</a:t>
            </a:r>
          </a:p>
          <a:p>
            <a:pPr lvl="2">
              <a:lnSpc>
                <a:spcPct val="150000"/>
              </a:lnSpc>
              <a:defRPr/>
            </a:pPr>
            <a:r>
              <a:rPr lang="en-US" i="1" dirty="0"/>
              <a:t>Beryllium</a:t>
            </a:r>
          </a:p>
          <a:p>
            <a:pPr lvl="2">
              <a:lnSpc>
                <a:spcPct val="150000"/>
              </a:lnSpc>
              <a:defRPr/>
            </a:pPr>
            <a:r>
              <a:rPr lang="en-US" i="1" dirty="0"/>
              <a:t>Silica</a:t>
            </a:r>
          </a:p>
          <a:p>
            <a:pPr lvl="1">
              <a:defRPr/>
            </a:pPr>
            <a:endParaRPr lang="en-US" sz="800" dirty="0"/>
          </a:p>
          <a:p>
            <a:pPr lvl="1">
              <a:defRPr/>
            </a:pPr>
            <a:r>
              <a:rPr lang="en-US" dirty="0"/>
              <a:t>Exposures, health effects and abatement methods for each</a:t>
            </a:r>
          </a:p>
        </p:txBody>
      </p:sp>
    </p:spTree>
    <p:extLst>
      <p:ext uri="{BB962C8B-B14F-4D97-AF65-F5344CB8AC3E}">
        <p14:creationId xmlns:p14="http://schemas.microsoft.com/office/powerpoint/2010/main" val="1892040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pic>
        <p:nvPicPr>
          <p:cNvPr id="2" name="Picture 1">
            <a:extLst>
              <a:ext uri="{FF2B5EF4-FFF2-40B4-BE49-F238E27FC236}">
                <a16:creationId xmlns:a16="http://schemas.microsoft.com/office/drawing/2014/main" id="{1F8D3EF7-7337-5CE3-4A6C-0AA9DF7D78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182" y="2890520"/>
            <a:ext cx="4263636" cy="2435543"/>
          </a:xfrm>
          <a:prstGeom prst="rect">
            <a:avLst/>
          </a:prstGeom>
          <a:noFill/>
          <a:ln>
            <a:noFill/>
          </a:ln>
        </p:spPr>
      </p:pic>
    </p:spTree>
    <p:extLst>
      <p:ext uri="{BB962C8B-B14F-4D97-AF65-F5344CB8AC3E}">
        <p14:creationId xmlns:p14="http://schemas.microsoft.com/office/powerpoint/2010/main" val="19582626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DF46-1996-E4CB-F28C-FA9C18CA38B3}"/>
              </a:ext>
            </a:extLst>
          </p:cNvPr>
          <p:cNvSpPr>
            <a:spLocks noGrp="1"/>
          </p:cNvSpPr>
          <p:nvPr>
            <p:ph type="title"/>
          </p:nvPr>
        </p:nvSpPr>
        <p:spPr/>
        <p:txBody>
          <a:bodyPr/>
          <a:lstStyle/>
          <a:p>
            <a:r>
              <a:rPr lang="en-US" dirty="0"/>
              <a:t>How Lead Enters the Body</a:t>
            </a:r>
          </a:p>
        </p:txBody>
      </p:sp>
      <p:sp>
        <p:nvSpPr>
          <p:cNvPr id="3" name="Content Placeholder 2">
            <a:extLst>
              <a:ext uri="{FF2B5EF4-FFF2-40B4-BE49-F238E27FC236}">
                <a16:creationId xmlns:a16="http://schemas.microsoft.com/office/drawing/2014/main" id="{DE5306F8-15EE-CDD7-F294-357F8989F3B3}"/>
              </a:ext>
            </a:extLst>
          </p:cNvPr>
          <p:cNvSpPr>
            <a:spLocks noGrp="1"/>
          </p:cNvSpPr>
          <p:nvPr>
            <p:ph idx="1"/>
          </p:nvPr>
        </p:nvSpPr>
        <p:spPr>
          <a:xfrm>
            <a:off x="571500" y="1263535"/>
            <a:ext cx="8001000" cy="4557828"/>
          </a:xfrm>
        </p:spPr>
        <p:txBody>
          <a:bodyPr/>
          <a:lstStyle/>
          <a:p>
            <a:pPr>
              <a:spcBef>
                <a:spcPts val="600"/>
              </a:spcBef>
              <a:spcAft>
                <a:spcPts val="600"/>
              </a:spcAft>
            </a:pPr>
            <a:r>
              <a:rPr lang="en-US" b="1" dirty="0"/>
              <a:t>Inhalation:</a:t>
            </a:r>
          </a:p>
          <a:p>
            <a:pPr lvl="1">
              <a:spcBef>
                <a:spcPts val="600"/>
              </a:spcBef>
              <a:spcAft>
                <a:spcPts val="600"/>
              </a:spcAft>
            </a:pPr>
            <a:r>
              <a:rPr lang="en-US" dirty="0"/>
              <a:t>Lead as a dust, fume, or mist</a:t>
            </a:r>
          </a:p>
          <a:p>
            <a:pPr lvl="1">
              <a:spcBef>
                <a:spcPts val="600"/>
              </a:spcBef>
              <a:spcAft>
                <a:spcPts val="600"/>
              </a:spcAft>
            </a:pPr>
            <a:r>
              <a:rPr lang="en-US" dirty="0"/>
              <a:t>Absorbed into the body via lungs, upper respiratory tract</a:t>
            </a:r>
          </a:p>
          <a:p>
            <a:pPr>
              <a:spcBef>
                <a:spcPts val="600"/>
              </a:spcBef>
              <a:spcAft>
                <a:spcPts val="600"/>
              </a:spcAft>
            </a:pPr>
            <a:r>
              <a:rPr lang="en-US" b="1" dirty="0"/>
              <a:t>Ingestion:</a:t>
            </a:r>
          </a:p>
          <a:p>
            <a:pPr lvl="1">
              <a:spcBef>
                <a:spcPts val="600"/>
              </a:spcBef>
              <a:spcAft>
                <a:spcPts val="600"/>
              </a:spcAft>
            </a:pPr>
            <a:r>
              <a:rPr lang="en-US" dirty="0"/>
              <a:t>Can be transferred from hands to food, cigarettes, etc.</a:t>
            </a:r>
          </a:p>
          <a:p>
            <a:pPr lvl="1">
              <a:spcBef>
                <a:spcPts val="600"/>
              </a:spcBef>
              <a:spcAft>
                <a:spcPts val="600"/>
              </a:spcAft>
            </a:pPr>
            <a:r>
              <a:rPr lang="en-US" dirty="0"/>
              <a:t>Poor housekeeping and hygiene practices are typical root causes</a:t>
            </a:r>
          </a:p>
        </p:txBody>
      </p:sp>
    </p:spTree>
    <p:extLst>
      <p:ext uri="{BB962C8B-B14F-4D97-AF65-F5344CB8AC3E}">
        <p14:creationId xmlns:p14="http://schemas.microsoft.com/office/powerpoint/2010/main" val="145057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8000" y="1103532"/>
            <a:ext cx="8102599" cy="4641632"/>
          </a:xfrm>
        </p:spPr>
        <p:txBody>
          <a:bodyPr/>
          <a:lstStyle/>
          <a:p>
            <a:endParaRPr lang="en-US" altLang="en-US" sz="800" b="1" dirty="0"/>
          </a:p>
          <a:p>
            <a:r>
              <a:rPr lang="en-US" altLang="en-US" b="1" dirty="0"/>
              <a:t>Acute effects:</a:t>
            </a:r>
            <a:r>
              <a:rPr lang="en-US" altLang="en-US" dirty="0"/>
              <a:t> Intense exposure/short duration</a:t>
            </a:r>
          </a:p>
          <a:p>
            <a:pPr lvl="1"/>
            <a:endParaRPr lang="en-US" altLang="en-US" sz="800" dirty="0"/>
          </a:p>
          <a:p>
            <a:pPr lvl="1">
              <a:spcBef>
                <a:spcPts val="600"/>
              </a:spcBef>
              <a:spcAft>
                <a:spcPts val="600"/>
              </a:spcAft>
            </a:pPr>
            <a:r>
              <a:rPr lang="en-US" altLang="en-US" dirty="0"/>
              <a:t>Symptoms include metallic taste, stomach pain, vomiting, diarrhea and black stools</a:t>
            </a:r>
          </a:p>
          <a:p>
            <a:pPr lvl="1">
              <a:spcBef>
                <a:spcPts val="600"/>
              </a:spcBef>
              <a:spcAft>
                <a:spcPts val="600"/>
              </a:spcAft>
            </a:pPr>
            <a:r>
              <a:rPr lang="en-US" altLang="en-US" dirty="0"/>
              <a:t>Could potentially cause intoxication, coma, respiratory arrest, or death.</a:t>
            </a:r>
            <a:endParaRPr lang="en-US" altLang="en-US" sz="1600" dirty="0"/>
          </a:p>
          <a:p>
            <a:pPr lvl="1">
              <a:spcBef>
                <a:spcPts val="600"/>
              </a:spcBef>
              <a:spcAft>
                <a:spcPts val="600"/>
              </a:spcAft>
            </a:pPr>
            <a:r>
              <a:rPr lang="en-US" altLang="en-US" dirty="0"/>
              <a:t>Short term occupational exposures of this magnitude are highly unusual, but not impossible.</a:t>
            </a:r>
            <a:endParaRPr lang="en-US" altLang="en-US" sz="2000" dirty="0"/>
          </a:p>
          <a:p>
            <a:pPr marL="457200" lvl="1" indent="0">
              <a:buNone/>
            </a:pPr>
            <a:endParaRPr lang="en-US" altLang="en-US" sz="2000" dirty="0"/>
          </a:p>
        </p:txBody>
      </p:sp>
      <p:sp>
        <p:nvSpPr>
          <p:cNvPr id="15363" name="Rectangle 4"/>
          <p:cNvSpPr>
            <a:spLocks noGrp="1" noChangeArrowheads="1"/>
          </p:cNvSpPr>
          <p:nvPr>
            <p:ph type="title"/>
          </p:nvPr>
        </p:nvSpPr>
        <p:spPr>
          <a:xfrm>
            <a:off x="609600" y="457200"/>
            <a:ext cx="7848600" cy="554038"/>
          </a:xfrm>
        </p:spPr>
        <p:txBody>
          <a:bodyPr/>
          <a:lstStyle/>
          <a:p>
            <a:r>
              <a:rPr lang="en-US" altLang="en-US"/>
              <a:t>Lead Health Effects</a:t>
            </a:r>
          </a:p>
        </p:txBody>
      </p:sp>
      <p:sp>
        <p:nvSpPr>
          <p:cNvPr id="5" name="Rectangle 4"/>
          <p:cNvSpPr>
            <a:spLocks noChangeArrowheads="1"/>
          </p:cNvSpPr>
          <p:nvPr/>
        </p:nvSpPr>
        <p:spPr bwMode="auto">
          <a:xfrm>
            <a:off x="6053361" y="364907"/>
            <a:ext cx="2734210"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 Appendix A</a:t>
            </a:r>
          </a:p>
          <a:p>
            <a:pPr eaLnBrk="1" hangingPunct="1">
              <a:defRPr/>
            </a:pPr>
            <a:r>
              <a:rPr lang="en-US" sz="1800" u="none" dirty="0">
                <a:latin typeface="Avenir Next LT Pro Demi" panose="020B0704020202020204" pitchFamily="34" charset="0"/>
              </a:rPr>
              <a:t>1926.62, Appendix A</a:t>
            </a:r>
          </a:p>
        </p:txBody>
      </p:sp>
    </p:spTree>
    <p:extLst>
      <p:ext uri="{BB962C8B-B14F-4D97-AF65-F5344CB8AC3E}">
        <p14:creationId xmlns:p14="http://schemas.microsoft.com/office/powerpoint/2010/main" val="1018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8000" y="1103532"/>
            <a:ext cx="8102599" cy="4641632"/>
          </a:xfrm>
        </p:spPr>
        <p:txBody>
          <a:bodyPr/>
          <a:lstStyle/>
          <a:p>
            <a:pPr lvl="1"/>
            <a:endParaRPr lang="en-US" altLang="en-US" sz="800" dirty="0"/>
          </a:p>
          <a:p>
            <a:r>
              <a:rPr lang="en-US" altLang="en-US" b="1" dirty="0"/>
              <a:t>Chronic effects:</a:t>
            </a:r>
            <a:r>
              <a:rPr lang="en-US" altLang="en-US" dirty="0"/>
              <a:t> Longer to develop/lower cumulative exposures over time</a:t>
            </a:r>
          </a:p>
          <a:p>
            <a:pPr lvl="1"/>
            <a:endParaRPr lang="en-US" altLang="en-US" sz="1000" dirty="0"/>
          </a:p>
          <a:p>
            <a:pPr lvl="1"/>
            <a:r>
              <a:rPr lang="en-US" altLang="en-US" dirty="0"/>
              <a:t>Symptoms include tiredness, weakness, weight loss, insomnia, headache, nervous irritability, fine tremors, numbness, dizziness, anxiety and hyperactivity which could potentially lead to:</a:t>
            </a:r>
          </a:p>
          <a:p>
            <a:pPr marL="1316038" lvl="2" indent="-401638"/>
            <a:endParaRPr lang="en-US" altLang="en-US" sz="800" b="1" dirty="0"/>
          </a:p>
          <a:p>
            <a:pPr marL="1316038" lvl="2" indent="-401638"/>
            <a:r>
              <a:rPr lang="en-US" altLang="en-US" i="1" dirty="0"/>
              <a:t>Damage of the nervous system and brain</a:t>
            </a:r>
          </a:p>
          <a:p>
            <a:pPr lvl="2"/>
            <a:endParaRPr lang="en-US" altLang="en-US" sz="1000" i="1" dirty="0"/>
          </a:p>
          <a:p>
            <a:pPr marL="1316038" lvl="2" indent="-401638"/>
            <a:r>
              <a:rPr lang="en-US" altLang="en-US" i="1" dirty="0"/>
              <a:t>Anemia</a:t>
            </a:r>
          </a:p>
          <a:p>
            <a:pPr lvl="2"/>
            <a:endParaRPr lang="en-US" altLang="en-US" sz="1000" i="1" dirty="0"/>
          </a:p>
          <a:p>
            <a:pPr marL="1316038" lvl="2" indent="-401638"/>
            <a:r>
              <a:rPr lang="en-US" altLang="en-US" i="1" dirty="0"/>
              <a:t>Kidney disease</a:t>
            </a:r>
          </a:p>
          <a:p>
            <a:pPr marL="914400" lvl="2" indent="0">
              <a:buNone/>
            </a:pPr>
            <a:endParaRPr lang="en-US" altLang="en-US" dirty="0"/>
          </a:p>
          <a:p>
            <a:endParaRPr lang="en-US" altLang="en-US" sz="2000" dirty="0"/>
          </a:p>
        </p:txBody>
      </p:sp>
      <p:sp>
        <p:nvSpPr>
          <p:cNvPr id="15363" name="Rectangle 4"/>
          <p:cNvSpPr>
            <a:spLocks noGrp="1" noChangeArrowheads="1"/>
          </p:cNvSpPr>
          <p:nvPr>
            <p:ph type="title"/>
          </p:nvPr>
        </p:nvSpPr>
        <p:spPr>
          <a:xfrm>
            <a:off x="609600" y="457200"/>
            <a:ext cx="6781800" cy="554038"/>
          </a:xfrm>
        </p:spPr>
        <p:txBody>
          <a:bodyPr/>
          <a:lstStyle/>
          <a:p>
            <a:r>
              <a:rPr lang="en-US" altLang="en-US"/>
              <a:t>Lead Health Effects</a:t>
            </a:r>
          </a:p>
        </p:txBody>
      </p:sp>
      <p:sp>
        <p:nvSpPr>
          <p:cNvPr id="8" name="Rectangle 7"/>
          <p:cNvSpPr>
            <a:spLocks noChangeArrowheads="1"/>
          </p:cNvSpPr>
          <p:nvPr/>
        </p:nvSpPr>
        <p:spPr bwMode="auto">
          <a:xfrm>
            <a:off x="6053361" y="364907"/>
            <a:ext cx="2734210"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 Appendix A</a:t>
            </a:r>
          </a:p>
          <a:p>
            <a:pPr eaLnBrk="1" hangingPunct="1">
              <a:defRPr/>
            </a:pPr>
            <a:r>
              <a:rPr lang="en-US" sz="1800" u="none" dirty="0">
                <a:latin typeface="Avenir Next LT Pro Demi" panose="020B0704020202020204" pitchFamily="34" charset="0"/>
              </a:rPr>
              <a:t>1926.62, Appendix A</a:t>
            </a:r>
          </a:p>
        </p:txBody>
      </p:sp>
    </p:spTree>
    <p:extLst>
      <p:ext uri="{BB962C8B-B14F-4D97-AF65-F5344CB8AC3E}">
        <p14:creationId xmlns:p14="http://schemas.microsoft.com/office/powerpoint/2010/main" val="61568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219200"/>
            <a:ext cx="8305800" cy="4572000"/>
          </a:xfrm>
        </p:spPr>
        <p:txBody>
          <a:bodyPr/>
          <a:lstStyle/>
          <a:p>
            <a:r>
              <a:rPr lang="en-US" altLang="en-US" b="1" dirty="0"/>
              <a:t>Permissible exposure limit </a:t>
            </a:r>
            <a:r>
              <a:rPr lang="en-US" altLang="en-US" dirty="0"/>
              <a:t>(PEL) = 50 </a:t>
            </a:r>
            <a:r>
              <a:rPr lang="en-US" altLang="en-US" dirty="0">
                <a:cs typeface="Arial" panose="020B0604020202020204" pitchFamily="34" charset="0"/>
              </a:rPr>
              <a:t>µg/m³ as an 8-hour time-weighted average (TWA)</a:t>
            </a:r>
          </a:p>
          <a:p>
            <a:pPr lvl="1"/>
            <a:endParaRPr lang="en-US" altLang="en-US" sz="1000" dirty="0"/>
          </a:p>
          <a:p>
            <a:pPr lvl="1"/>
            <a:r>
              <a:rPr lang="en-US" altLang="en-US" dirty="0"/>
              <a:t>Employers shall implement engineering controls and safe work practices to prevent exposure</a:t>
            </a:r>
          </a:p>
          <a:p>
            <a:pPr lvl="1"/>
            <a:endParaRPr lang="en-US" altLang="en-US" sz="1000" dirty="0"/>
          </a:p>
          <a:p>
            <a:pPr lvl="1"/>
            <a:r>
              <a:rPr lang="en-US" altLang="en-US" dirty="0"/>
              <a:t>Employers shall provide protective clothing and where necessary, and respiratory protection in accordance with 29 CFR 1910.134</a:t>
            </a:r>
          </a:p>
          <a:p>
            <a:pPr lvl="1"/>
            <a:endParaRPr lang="en-US" altLang="en-US" sz="1000" dirty="0"/>
          </a:p>
          <a:p>
            <a:pPr lvl="1"/>
            <a:endParaRPr lang="en-US" altLang="en-US" sz="1000" dirty="0"/>
          </a:p>
          <a:p>
            <a:pPr lvl="1"/>
            <a:endParaRPr lang="en-US" altLang="en-US" sz="1000" dirty="0"/>
          </a:p>
          <a:p>
            <a:r>
              <a:rPr lang="en-US" altLang="en-US" b="1" dirty="0">
                <a:cs typeface="Arial" panose="020B0604020202020204" pitchFamily="34" charset="0"/>
              </a:rPr>
              <a:t>Action level (AL)</a:t>
            </a:r>
            <a:r>
              <a:rPr lang="en-US" altLang="en-US" dirty="0">
                <a:cs typeface="Arial" panose="020B0604020202020204" pitchFamily="34" charset="0"/>
              </a:rPr>
              <a:t> = 30 µg/m³</a:t>
            </a:r>
            <a:r>
              <a:rPr lang="en-US" altLang="en-US" baseline="30000" dirty="0">
                <a:cs typeface="Arial" panose="020B0604020202020204" pitchFamily="34" charset="0"/>
              </a:rPr>
              <a:t> </a:t>
            </a:r>
            <a:r>
              <a:rPr lang="en-US" altLang="en-US" dirty="0">
                <a:cs typeface="Arial" panose="020B0604020202020204" pitchFamily="34" charset="0"/>
              </a:rPr>
              <a:t>as an 8-hour TWA</a:t>
            </a:r>
            <a:endParaRPr lang="en-US" altLang="en-US" baseline="30000" dirty="0">
              <a:cs typeface="Arial" panose="020B0604020202020204" pitchFamily="34" charset="0"/>
            </a:endParaRPr>
          </a:p>
        </p:txBody>
      </p:sp>
      <p:sp>
        <p:nvSpPr>
          <p:cNvPr id="17411" name="Rectangle 4"/>
          <p:cNvSpPr>
            <a:spLocks noGrp="1" noChangeArrowheads="1"/>
          </p:cNvSpPr>
          <p:nvPr>
            <p:ph type="title"/>
          </p:nvPr>
        </p:nvSpPr>
        <p:spPr>
          <a:xfrm>
            <a:off x="609600" y="457200"/>
            <a:ext cx="6172200" cy="549275"/>
          </a:xfrm>
        </p:spPr>
        <p:txBody>
          <a:bodyPr/>
          <a:lstStyle/>
          <a:p>
            <a:r>
              <a:rPr lang="en-US" altLang="en-US"/>
              <a:t>Lead Exposure Limits </a:t>
            </a:r>
          </a:p>
        </p:txBody>
      </p:sp>
      <p:sp>
        <p:nvSpPr>
          <p:cNvPr id="2" name="Rectangle 1">
            <a:extLst>
              <a:ext uri="{FF2B5EF4-FFF2-40B4-BE49-F238E27FC236}">
                <a16:creationId xmlns:a16="http://schemas.microsoft.com/office/drawing/2014/main" id="{D298EECA-620C-E361-F230-FD0A704FEF17}"/>
              </a:ext>
            </a:extLst>
          </p:cNvPr>
          <p:cNvSpPr>
            <a:spLocks noChangeArrowheads="1"/>
          </p:cNvSpPr>
          <p:nvPr/>
        </p:nvSpPr>
        <p:spPr bwMode="auto">
          <a:xfrm>
            <a:off x="7391400" y="381000"/>
            <a:ext cx="1372492"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Avenir Next LT Pro Demi" panose="020B0704020202020204" pitchFamily="34" charset="0"/>
              </a:rPr>
              <a:t>1910.1025</a:t>
            </a:r>
          </a:p>
          <a:p>
            <a:pPr eaLnBrk="1" hangingPunct="1">
              <a:defRPr/>
            </a:pPr>
            <a:r>
              <a:rPr lang="en-US" sz="1800" u="none" dirty="0">
                <a:latin typeface="Avenir Next LT Pro Demi" panose="020B0704020202020204" pitchFamily="34" charset="0"/>
              </a:rPr>
              <a:t>1926.62</a:t>
            </a:r>
          </a:p>
        </p:txBody>
      </p:sp>
    </p:spTree>
    <p:extLst>
      <p:ext uri="{BB962C8B-B14F-4D97-AF65-F5344CB8AC3E}">
        <p14:creationId xmlns:p14="http://schemas.microsoft.com/office/powerpoint/2010/main" val="633389706"/>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15</TotalTime>
  <Words>2684</Words>
  <Application>Microsoft Office PowerPoint</Application>
  <PresentationFormat>On-screen Show (4:3)</PresentationFormat>
  <Paragraphs>705</Paragraphs>
  <Slides>57</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Aptos</vt:lpstr>
      <vt:lpstr>Arial</vt:lpstr>
      <vt:lpstr>Avenir Next LT Pro</vt:lpstr>
      <vt:lpstr>Avenir Next LT Pro Demi</vt:lpstr>
      <vt:lpstr>Avenir Next LT Pro Light</vt:lpstr>
      <vt:lpstr>Symbol</vt:lpstr>
      <vt:lpstr>Times New Roman</vt:lpstr>
      <vt:lpstr>Wingdings</vt:lpstr>
      <vt:lpstr>Office Theme</vt:lpstr>
      <vt:lpstr>Health Hazards  </vt:lpstr>
      <vt:lpstr>Objectives</vt:lpstr>
      <vt:lpstr>Why a Health Hazards SEP?</vt:lpstr>
      <vt:lpstr>PowerPoint Presentation</vt:lpstr>
      <vt:lpstr>Lead Standard</vt:lpstr>
      <vt:lpstr>How Lead Enters the Body</vt:lpstr>
      <vt:lpstr>Lead Health Effects</vt:lpstr>
      <vt:lpstr>Lead Health Effects</vt:lpstr>
      <vt:lpstr>Lead Exposure Limits </vt:lpstr>
      <vt:lpstr>Medical Surveillance </vt:lpstr>
      <vt:lpstr>Hierarchy of Controls</vt:lpstr>
      <vt:lpstr>Abatement Methods - Lead</vt:lpstr>
      <vt:lpstr>PowerPoint Presentation</vt:lpstr>
      <vt:lpstr>Hexavalent Chromium</vt:lpstr>
      <vt:lpstr>Examples of Cr(VI) Compounds</vt:lpstr>
      <vt:lpstr>Affected Operations</vt:lpstr>
      <vt:lpstr>Health Effects of Cr(VI)</vt:lpstr>
      <vt:lpstr>Major Provisions</vt:lpstr>
      <vt:lpstr>Exposure Limits – Cr(VI)</vt:lpstr>
      <vt:lpstr>Monitoring Methods</vt:lpstr>
      <vt:lpstr>Regulated Areas – Cr(VI)</vt:lpstr>
      <vt:lpstr>Medical Surveillance is Required…  </vt:lpstr>
      <vt:lpstr>Abatement – Cr(VI)</vt:lpstr>
      <vt:lpstr>PowerPoint Presentation</vt:lpstr>
      <vt:lpstr>Isocyanates</vt:lpstr>
      <vt:lpstr>Isocyanates</vt:lpstr>
      <vt:lpstr>Health Effects of Isocyanates</vt:lpstr>
      <vt:lpstr>Isocyanates</vt:lpstr>
      <vt:lpstr>How Isocyanates Can Affect the Body</vt:lpstr>
      <vt:lpstr>Medical Surveillance - Isocyanates</vt:lpstr>
      <vt:lpstr>Abatement - Isocyanates</vt:lpstr>
      <vt:lpstr>PowerPoint Presentation</vt:lpstr>
      <vt:lpstr>What is Beryllium (Be)?</vt:lpstr>
      <vt:lpstr>Industries with Beryllium Exposure</vt:lpstr>
      <vt:lpstr>Why is Beryllium a Hazard?</vt:lpstr>
      <vt:lpstr>Health Effects of Beryllium Exposure</vt:lpstr>
      <vt:lpstr>Written Exposure Control Plan</vt:lpstr>
      <vt:lpstr>Beryllium Exposure Limits</vt:lpstr>
      <vt:lpstr>Monitoring - Beryllium</vt:lpstr>
      <vt:lpstr>Medical Surveillance - Beryllium</vt:lpstr>
      <vt:lpstr>Required Written Medical Opinion</vt:lpstr>
      <vt:lpstr>Abatement - Beryllium</vt:lpstr>
      <vt:lpstr>PowerPoint Presentation</vt:lpstr>
      <vt:lpstr>Silica Standard</vt:lpstr>
      <vt:lpstr>With Silica, Size Matters</vt:lpstr>
      <vt:lpstr>Silicosis</vt:lpstr>
      <vt:lpstr>Health Effects of Silica</vt:lpstr>
      <vt:lpstr>Silica Hazards</vt:lpstr>
      <vt:lpstr>Silica Hazards</vt:lpstr>
      <vt:lpstr>Industries with Silica Exposure</vt:lpstr>
      <vt:lpstr>Silica Exposure Limits </vt:lpstr>
      <vt:lpstr>Medical Surveillance </vt:lpstr>
      <vt:lpstr>Specific Control Methods</vt:lpstr>
      <vt:lpstr>Table 1 - Example</vt:lpstr>
      <vt:lpstr>Abatement - Silica</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4</cp:revision>
  <dcterms:created xsi:type="dcterms:W3CDTF">2025-06-17T12:32:10Z</dcterms:created>
  <dcterms:modified xsi:type="dcterms:W3CDTF">2026-03-31T17:48:25Z</dcterms:modified>
</cp:coreProperties>
</file>