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472" r:id="rId2"/>
    <p:sldId id="401" r:id="rId3"/>
    <p:sldId id="403" r:id="rId4"/>
    <p:sldId id="404" r:id="rId5"/>
    <p:sldId id="405" r:id="rId6"/>
    <p:sldId id="406" r:id="rId7"/>
    <p:sldId id="407" r:id="rId8"/>
    <p:sldId id="408" r:id="rId9"/>
    <p:sldId id="410" r:id="rId10"/>
    <p:sldId id="479" r:id="rId11"/>
    <p:sldId id="412" r:id="rId12"/>
    <p:sldId id="413" r:id="rId13"/>
    <p:sldId id="414" r:id="rId14"/>
    <p:sldId id="416" r:id="rId15"/>
    <p:sldId id="417" r:id="rId16"/>
    <p:sldId id="418" r:id="rId17"/>
    <p:sldId id="420" r:id="rId18"/>
    <p:sldId id="421" r:id="rId19"/>
    <p:sldId id="422" r:id="rId20"/>
    <p:sldId id="423" r:id="rId21"/>
    <p:sldId id="426" r:id="rId22"/>
    <p:sldId id="430" r:id="rId23"/>
    <p:sldId id="431" r:id="rId24"/>
    <p:sldId id="432" r:id="rId25"/>
    <p:sldId id="433" r:id="rId26"/>
    <p:sldId id="434" r:id="rId27"/>
    <p:sldId id="435" r:id="rId28"/>
    <p:sldId id="436" r:id="rId29"/>
    <p:sldId id="437" r:id="rId30"/>
    <p:sldId id="439" r:id="rId31"/>
    <p:sldId id="440" r:id="rId32"/>
    <p:sldId id="441" r:id="rId33"/>
    <p:sldId id="442" r:id="rId34"/>
    <p:sldId id="444" r:id="rId35"/>
    <p:sldId id="446" r:id="rId36"/>
    <p:sldId id="449" r:id="rId37"/>
    <p:sldId id="450" r:id="rId38"/>
    <p:sldId id="478" r:id="rId39"/>
    <p:sldId id="451" r:id="rId40"/>
    <p:sldId id="452" r:id="rId41"/>
    <p:sldId id="453" r:id="rId42"/>
    <p:sldId id="454" r:id="rId43"/>
    <p:sldId id="455" r:id="rId44"/>
    <p:sldId id="456" r:id="rId45"/>
    <p:sldId id="457" r:id="rId46"/>
    <p:sldId id="458" r:id="rId47"/>
    <p:sldId id="459" r:id="rId48"/>
    <p:sldId id="461" r:id="rId49"/>
    <p:sldId id="463" r:id="rId50"/>
    <p:sldId id="465" r:id="rId51"/>
    <p:sldId id="466" r:id="rId52"/>
    <p:sldId id="481" r:id="rId53"/>
    <p:sldId id="25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3821" autoAdjust="0"/>
  </p:normalViewPr>
  <p:slideViewPr>
    <p:cSldViewPr snapToGrid="0">
      <p:cViewPr varScale="1">
        <p:scale>
          <a:sx n="66" d="100"/>
          <a:sy n="66" d="100"/>
        </p:scale>
        <p:origin x="1354" y="53"/>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6/23/2025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832C3CC-0864-45FB-844B-162384B09D4C}"/>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1083C75B-1AD7-49CE-A05F-A7D0928B03C8}"/>
              </a:ext>
            </a:extLst>
          </p:cNvPr>
          <p:cNvSpPr>
            <a:spLocks noGrp="1" noChangeArrowheads="1"/>
          </p:cNvSpPr>
          <p:nvPr>
            <p:ph type="body" idx="1"/>
          </p:nvPr>
        </p:nvSpPr>
        <p:spPr>
          <a:xfrm>
            <a:off x="706438" y="4389438"/>
            <a:ext cx="5391150"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Revised 06/2025</a:t>
            </a:r>
          </a:p>
          <a:p>
            <a:pPr eaLnBrk="1" hangingPunct="1"/>
            <a:endParaRPr lang="en-US" altLang="en-US" dirty="0"/>
          </a:p>
          <a:p>
            <a:pPr eaLnBrk="1" hangingPunct="1"/>
            <a:r>
              <a:rPr lang="en-US" altLang="en-US" dirty="0"/>
              <a:t>The information in this presentation is provided voluntarily by the N.C. Department of Labor’s Education, Training and Technical Assistance Bureau as a public service and is made available in good faith. This presentation is designed to assist trainers conducting OSHA outreach training for workers. No attempt has been made to treat the topic exhaustively.  In addition, it is essential that trainers tailor their presentations to the needs and understanding of their audience.</a:t>
            </a:r>
          </a:p>
          <a:p>
            <a:pPr eaLnBrk="1" hangingPunct="1"/>
            <a:endParaRPr lang="en-US" altLang="en-US" dirty="0"/>
          </a:p>
          <a:p>
            <a:r>
              <a:rPr lang="en-US" alt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r>
              <a:rPr lang="en-US" alt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endParaRPr lang="en-US" altLang="en-US" dirty="0"/>
          </a:p>
          <a:p>
            <a:endParaRPr lang="en-US" altLang="en-US" dirty="0"/>
          </a:p>
        </p:txBody>
      </p:sp>
      <p:sp>
        <p:nvSpPr>
          <p:cNvPr id="6148" name="Footer Placeholder 1">
            <a:extLst>
              <a:ext uri="{FF2B5EF4-FFF2-40B4-BE49-F238E27FC236}">
                <a16:creationId xmlns:a16="http://schemas.microsoft.com/office/drawing/2014/main" id="{92237205-8A99-4E08-96B3-71569FF244C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6149" name="Slide Number Placeholder 2">
            <a:extLst>
              <a:ext uri="{FF2B5EF4-FFF2-40B4-BE49-F238E27FC236}">
                <a16:creationId xmlns:a16="http://schemas.microsoft.com/office/drawing/2014/main" id="{94B94576-2B01-4833-9E10-16D02FD041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1C9C7818-8C3A-491E-99E7-0CD96D3CE654}" type="slidenum">
              <a:rPr lang="en-US" altLang="en-US" sz="1000" u="none" smtClean="0"/>
              <a:pPr/>
              <a:t>1</a:t>
            </a:fld>
            <a:endParaRPr lang="en-US" altLang="en-US" sz="1000" u="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a:extLst>
              <a:ext uri="{FF2B5EF4-FFF2-40B4-BE49-F238E27FC236}">
                <a16:creationId xmlns:a16="http://schemas.microsoft.com/office/drawing/2014/main" id="{A8F6EF6A-9620-4BF6-9EA2-4759FA0B567F}"/>
              </a:ext>
            </a:extLst>
          </p:cNvPr>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66" tIns="0" rIns="19566" bIns="0" anchor="b"/>
          <a:lstStyle>
            <a:lvl1pPr defTabSz="923925">
              <a:spcBef>
                <a:spcPct val="30000"/>
              </a:spcBef>
              <a:defRPr sz="1000">
                <a:solidFill>
                  <a:schemeClr val="tx1"/>
                </a:solidFill>
                <a:latin typeface="Arial" panose="020B0604020202020204" pitchFamily="34" charset="0"/>
              </a:defRPr>
            </a:lvl1pPr>
            <a:lvl2pPr marL="742950" indent="-285750" defTabSz="923925">
              <a:spcBef>
                <a:spcPct val="30000"/>
              </a:spcBef>
              <a:defRPr sz="1000">
                <a:solidFill>
                  <a:schemeClr val="tx1"/>
                </a:solidFill>
                <a:latin typeface="Arial" panose="020B0604020202020204" pitchFamily="34" charset="0"/>
              </a:defRPr>
            </a:lvl2pPr>
            <a:lvl3pPr marL="1143000" indent="-228600" defTabSz="923925">
              <a:spcBef>
                <a:spcPct val="30000"/>
              </a:spcBef>
              <a:defRPr sz="1000">
                <a:solidFill>
                  <a:schemeClr val="tx1"/>
                </a:solidFill>
                <a:latin typeface="Arial" panose="020B0604020202020204" pitchFamily="34" charset="0"/>
              </a:defRPr>
            </a:lvl3pPr>
            <a:lvl4pPr marL="1600200" indent="-228600" defTabSz="923925">
              <a:spcBef>
                <a:spcPct val="30000"/>
              </a:spcBef>
              <a:defRPr sz="1000">
                <a:solidFill>
                  <a:schemeClr val="tx1"/>
                </a:solidFill>
                <a:latin typeface="Arial" panose="020B0604020202020204" pitchFamily="34" charset="0"/>
              </a:defRPr>
            </a:lvl4pPr>
            <a:lvl5pPr marL="2057400" indent="-228600" defTabSz="923925">
              <a:spcBef>
                <a:spcPct val="30000"/>
              </a:spcBef>
              <a:defRPr sz="10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1E679926-779B-4928-9EE3-BFB67F4A91E4}" type="slidenum">
              <a:rPr lang="en-US" altLang="en-US" i="1" u="none">
                <a:latin typeface="Times New Roman" panose="02020603050405020304" pitchFamily="18" charset="0"/>
                <a:cs typeface="Arial" panose="020B0604020202020204" pitchFamily="34" charset="0"/>
              </a:rPr>
              <a:pPr algn="r">
                <a:spcBef>
                  <a:spcPct val="0"/>
                </a:spcBef>
              </a:pPr>
              <a:t>10</a:t>
            </a:fld>
            <a:endParaRPr lang="en-US" altLang="en-US" i="1" u="none" dirty="0">
              <a:latin typeface="Times New Roman" panose="02020603050405020304" pitchFamily="18" charset="0"/>
              <a:cs typeface="Arial" panose="020B0604020202020204" pitchFamily="34" charset="0"/>
            </a:endParaRPr>
          </a:p>
        </p:txBody>
      </p:sp>
      <p:sp>
        <p:nvSpPr>
          <p:cNvPr id="24579" name="Rectangle 2">
            <a:extLst>
              <a:ext uri="{FF2B5EF4-FFF2-40B4-BE49-F238E27FC236}">
                <a16:creationId xmlns:a16="http://schemas.microsoft.com/office/drawing/2014/main" id="{4880B050-152D-44A0-AD06-4DD66E5D3B8A}"/>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FEFB101-0940-4C85-B80F-FC3BB87D2454}"/>
              </a:ext>
            </a:extLst>
          </p:cNvPr>
          <p:cNvSpPr>
            <a:spLocks noGrp="1" noChangeArrowheads="1"/>
          </p:cNvSpPr>
          <p:nvPr>
            <p:ph type="body" idx="1"/>
          </p:nvPr>
        </p:nvSpPr>
        <p:spPr>
          <a:xfrm>
            <a:off x="1206500" y="4448175"/>
            <a:ext cx="4664075" cy="421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dirty="0"/>
          </a:p>
          <a:p>
            <a:endParaRPr lang="en-US" altLang="en-US" sz="8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9E3DECC-017A-40E1-8078-C16593B009B9}"/>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9F5FBCC4-E06F-410B-9326-A6139B658FF8}"/>
              </a:ext>
            </a:extLst>
          </p:cNvPr>
          <p:cNvSpPr>
            <a:spLocks noGrp="1" noChangeArrowheads="1"/>
          </p:cNvSpPr>
          <p:nvPr>
            <p:ph type="body" idx="1"/>
          </p:nvPr>
        </p:nvSpPr>
        <p:spPr>
          <a:xfrm>
            <a:off x="631825" y="4364038"/>
            <a:ext cx="569118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i="1" dirty="0">
              <a:solidFill>
                <a:srgbClr val="000099"/>
              </a:solidFill>
              <a:cs typeface="Arial" panose="020B0604020202020204" pitchFamily="34" charset="0"/>
            </a:endParaRPr>
          </a:p>
        </p:txBody>
      </p:sp>
      <p:sp>
        <p:nvSpPr>
          <p:cNvPr id="26628" name="Footer Placeholder 1">
            <a:extLst>
              <a:ext uri="{FF2B5EF4-FFF2-40B4-BE49-F238E27FC236}">
                <a16:creationId xmlns:a16="http://schemas.microsoft.com/office/drawing/2014/main" id="{877474C4-C90C-4912-9029-06BB878A13F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26629" name="Slide Number Placeholder 2">
            <a:extLst>
              <a:ext uri="{FF2B5EF4-FFF2-40B4-BE49-F238E27FC236}">
                <a16:creationId xmlns:a16="http://schemas.microsoft.com/office/drawing/2014/main" id="{CFDCE52B-88FF-4E4E-9B91-52C783E796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BC73B52E-13BD-4E3C-B3F4-F08444E02D2B}" type="slidenum">
              <a:rPr lang="en-US" altLang="en-US" sz="1000" u="none" smtClean="0"/>
              <a:pPr/>
              <a:t>11</a:t>
            </a:fld>
            <a:endParaRPr lang="en-US" altLang="en-US" sz="1000" u="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E8615FD-E3EF-4C6D-8E8B-05A3941361E3}"/>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9B8FD27E-7093-4747-BFE8-E2F9BC5A2BC7}"/>
              </a:ext>
            </a:extLst>
          </p:cNvPr>
          <p:cNvSpPr>
            <a:spLocks noGrp="1" noChangeArrowheads="1"/>
          </p:cNvSpPr>
          <p:nvPr>
            <p:ph type="body" idx="1"/>
          </p:nvPr>
        </p:nvSpPr>
        <p:spPr>
          <a:xfrm>
            <a:off x="706438" y="4389438"/>
            <a:ext cx="5391150"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8676" name="Footer Placeholder 1">
            <a:extLst>
              <a:ext uri="{FF2B5EF4-FFF2-40B4-BE49-F238E27FC236}">
                <a16:creationId xmlns:a16="http://schemas.microsoft.com/office/drawing/2014/main" id="{FA250723-F8FF-47CE-ACEB-577195540C3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28677" name="Slide Number Placeholder 2">
            <a:extLst>
              <a:ext uri="{FF2B5EF4-FFF2-40B4-BE49-F238E27FC236}">
                <a16:creationId xmlns:a16="http://schemas.microsoft.com/office/drawing/2014/main" id="{ADDB4981-57F9-424F-AA0C-FFC2CAF244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78AB47DD-8B0A-4BC0-91AB-83FA59D49D6A}" type="slidenum">
              <a:rPr lang="en-US" altLang="en-US" sz="1000" u="none" smtClean="0"/>
              <a:pPr/>
              <a:t>12</a:t>
            </a:fld>
            <a:endParaRPr lang="en-US" altLang="en-US" sz="1000" u="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4A6645D-932C-4502-98FB-89C75A237884}"/>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3E0C81D6-132D-472A-81D4-5D7D15A1A4B9}"/>
              </a:ext>
            </a:extLst>
          </p:cNvPr>
          <p:cNvSpPr>
            <a:spLocks noGrp="1" noChangeArrowheads="1"/>
          </p:cNvSpPr>
          <p:nvPr>
            <p:ph type="body" idx="1"/>
          </p:nvPr>
        </p:nvSpPr>
        <p:spPr>
          <a:xfrm>
            <a:off x="931863" y="4389438"/>
            <a:ext cx="5016500"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0724" name="Footer Placeholder 1">
            <a:extLst>
              <a:ext uri="{FF2B5EF4-FFF2-40B4-BE49-F238E27FC236}">
                <a16:creationId xmlns:a16="http://schemas.microsoft.com/office/drawing/2014/main" id="{61908BA6-D519-4385-A872-1470F11C87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30725" name="Slide Number Placeholder 2">
            <a:extLst>
              <a:ext uri="{FF2B5EF4-FFF2-40B4-BE49-F238E27FC236}">
                <a16:creationId xmlns:a16="http://schemas.microsoft.com/office/drawing/2014/main" id="{58E83621-B276-44EC-8CCF-7CBD5929F6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D2B5DD9E-EC51-4A11-978B-77A5BC6D5DC7}" type="slidenum">
              <a:rPr lang="en-US" altLang="en-US" sz="1000" u="none" smtClean="0"/>
              <a:pPr/>
              <a:t>13</a:t>
            </a:fld>
            <a:endParaRPr lang="en-US" altLang="en-US" sz="1000" u="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2274970-F3BF-48D3-8164-CB8F14C6BEC1}"/>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B4E2D4C6-8F90-4560-B0C7-3FB9D5B866C1}"/>
              </a:ext>
            </a:extLst>
          </p:cNvPr>
          <p:cNvSpPr>
            <a:spLocks noGrp="1" noChangeArrowheads="1"/>
          </p:cNvSpPr>
          <p:nvPr>
            <p:ph type="body" idx="1"/>
          </p:nvPr>
        </p:nvSpPr>
        <p:spPr>
          <a:xfrm>
            <a:off x="1185863" y="4389438"/>
            <a:ext cx="4583112" cy="4159250"/>
          </a:xfrm>
          <a:ln/>
        </p:spPr>
        <p:txBody>
          <a:bodyPr/>
          <a:lstStyle/>
          <a:p>
            <a:pPr>
              <a:defRPr/>
            </a:pPr>
            <a:endParaRPr lang="en-US" dirty="0">
              <a:effectLst>
                <a:outerShdw blurRad="38100" dist="38100" dir="2700000" algn="tl">
                  <a:srgbClr val="C0C0C0"/>
                </a:outerShdw>
              </a:effectLst>
            </a:endParaRPr>
          </a:p>
        </p:txBody>
      </p:sp>
      <p:sp>
        <p:nvSpPr>
          <p:cNvPr id="32772" name="Footer Placeholder 1">
            <a:extLst>
              <a:ext uri="{FF2B5EF4-FFF2-40B4-BE49-F238E27FC236}">
                <a16:creationId xmlns:a16="http://schemas.microsoft.com/office/drawing/2014/main" id="{05DB1E7F-A289-42DA-AD15-C0C5B82BD65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32773" name="Slide Number Placeholder 2">
            <a:extLst>
              <a:ext uri="{FF2B5EF4-FFF2-40B4-BE49-F238E27FC236}">
                <a16:creationId xmlns:a16="http://schemas.microsoft.com/office/drawing/2014/main" id="{F12DC28A-AB37-45BA-A80D-B82AADD40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D2F8D505-1C7D-4B2C-BF85-4F446DC34B07}" type="slidenum">
              <a:rPr lang="en-US" altLang="en-US" sz="1000" u="none" smtClean="0"/>
              <a:pPr/>
              <a:t>14</a:t>
            </a:fld>
            <a:endParaRPr lang="en-US" altLang="en-US" sz="1000" u="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07BFE9B-337B-49B9-B0D6-7A0EF0FF33DB}"/>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1D09125B-4425-4439-931C-C7797F99A2E3}"/>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
        <p:nvSpPr>
          <p:cNvPr id="34820" name="Footer Placeholder 1">
            <a:extLst>
              <a:ext uri="{FF2B5EF4-FFF2-40B4-BE49-F238E27FC236}">
                <a16:creationId xmlns:a16="http://schemas.microsoft.com/office/drawing/2014/main" id="{AEDC1F3A-F5AD-40D5-BC6A-BBEF98C8475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34821" name="Slide Number Placeholder 2">
            <a:extLst>
              <a:ext uri="{FF2B5EF4-FFF2-40B4-BE49-F238E27FC236}">
                <a16:creationId xmlns:a16="http://schemas.microsoft.com/office/drawing/2014/main" id="{F4332891-C71E-4691-8585-AB614BBEC6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57225223-9190-49E6-A077-8965FD91C76D}" type="slidenum">
              <a:rPr lang="en-US" altLang="en-US" sz="1000" u="none" smtClean="0"/>
              <a:pPr/>
              <a:t>15</a:t>
            </a:fld>
            <a:endParaRPr lang="en-US" altLang="en-US" sz="1000" u="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B16E34C-094D-4E81-A54B-C9286390D92C}"/>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6884C132-79D0-420E-B549-20FC0E76F1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r>
              <a:rPr lang="en-US" altLang="en-US" dirty="0"/>
              <a:t>	</a:t>
            </a:r>
          </a:p>
        </p:txBody>
      </p:sp>
      <p:sp>
        <p:nvSpPr>
          <p:cNvPr id="36868" name="Footer Placeholder 1">
            <a:extLst>
              <a:ext uri="{FF2B5EF4-FFF2-40B4-BE49-F238E27FC236}">
                <a16:creationId xmlns:a16="http://schemas.microsoft.com/office/drawing/2014/main" id="{23A0DDBE-5FD2-4C66-ABD1-0AD21BB324A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36869" name="Slide Number Placeholder 2">
            <a:extLst>
              <a:ext uri="{FF2B5EF4-FFF2-40B4-BE49-F238E27FC236}">
                <a16:creationId xmlns:a16="http://schemas.microsoft.com/office/drawing/2014/main" id="{CE84669A-2239-491C-9639-8031ACCEE8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CD0CCF51-2448-4B40-887C-9DF6E1877726}" type="slidenum">
              <a:rPr lang="en-US" altLang="en-US" sz="1000" u="none" smtClean="0"/>
              <a:pPr/>
              <a:t>16</a:t>
            </a:fld>
            <a:endParaRPr lang="en-US" altLang="en-US" sz="1000" u="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022FD49-03BD-43F8-80A8-596658AA7312}"/>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77089F6B-9C08-47ED-A814-5FB9FDBD8B18}"/>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endParaRPr lang="en-US" altLang="en-US" sz="900" dirty="0"/>
          </a:p>
          <a:p>
            <a:pPr marL="187325" indent="-187325"/>
            <a:endParaRPr lang="en-US" altLang="en-US" dirty="0"/>
          </a:p>
        </p:txBody>
      </p:sp>
      <p:sp>
        <p:nvSpPr>
          <p:cNvPr id="38916" name="Footer Placeholder 1">
            <a:extLst>
              <a:ext uri="{FF2B5EF4-FFF2-40B4-BE49-F238E27FC236}">
                <a16:creationId xmlns:a16="http://schemas.microsoft.com/office/drawing/2014/main" id="{80855734-50A0-4E7A-863D-2F331A6A5A6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38917" name="Slide Number Placeholder 2">
            <a:extLst>
              <a:ext uri="{FF2B5EF4-FFF2-40B4-BE49-F238E27FC236}">
                <a16:creationId xmlns:a16="http://schemas.microsoft.com/office/drawing/2014/main" id="{460C0EB8-3DC5-4178-BD4F-D5CCFCFF13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0326ACFD-1301-476E-8FA3-043618E43932}" type="slidenum">
              <a:rPr lang="en-US" altLang="en-US" sz="1000" u="none" smtClean="0"/>
              <a:pPr/>
              <a:t>17</a:t>
            </a:fld>
            <a:endParaRPr lang="en-US" altLang="en-US" sz="1000" u="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0CAF7D0-92BA-4B8E-BCC6-236C41A25438}"/>
              </a:ext>
            </a:extLst>
          </p:cNvPr>
          <p:cNvSpPr>
            <a:spLocks noGrp="1" noRot="1" noChangeAspect="1" noChangeArrowheads="1" noTextEdit="1"/>
          </p:cNvSpPr>
          <p:nvPr>
            <p:ph type="sldImg"/>
          </p:nvPr>
        </p:nvSpPr>
        <p:spPr>
          <a:xfrm>
            <a:off x="1130300" y="681038"/>
            <a:ext cx="4602163" cy="3452812"/>
          </a:xfrm>
          <a:ln/>
        </p:spPr>
      </p:sp>
      <p:sp>
        <p:nvSpPr>
          <p:cNvPr id="40963" name="Rectangle 3">
            <a:extLst>
              <a:ext uri="{FF2B5EF4-FFF2-40B4-BE49-F238E27FC236}">
                <a16:creationId xmlns:a16="http://schemas.microsoft.com/office/drawing/2014/main" id="{60448E9A-933D-4348-8398-8C346C371E66}"/>
              </a:ext>
            </a:extLst>
          </p:cNvPr>
          <p:cNvSpPr>
            <a:spLocks noGrp="1" noChangeArrowheads="1"/>
          </p:cNvSpPr>
          <p:nvPr>
            <p:ph type="body" idx="1"/>
          </p:nvPr>
        </p:nvSpPr>
        <p:spPr>
          <a:xfrm>
            <a:off x="1139825" y="4389438"/>
            <a:ext cx="4583113"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r>
              <a:rPr lang="en-US" altLang="en-US" dirty="0"/>
              <a:t>	</a:t>
            </a:r>
          </a:p>
          <a:p>
            <a:pPr marL="187325" lvl="1" indent="-187325"/>
            <a:endParaRPr lang="en-US" altLang="en-US" dirty="0"/>
          </a:p>
        </p:txBody>
      </p:sp>
      <p:sp>
        <p:nvSpPr>
          <p:cNvPr id="40964" name="AutoShape 6" descr="data:image/jpeg;base64,/9j/4AAQSkZJRgABAQAAAQABAAD/2wCEAAkGBhQPDxUUERQUEBUWFyAWFBAQGRwXFRUUFBQVGhUbGBcYGyYeIyUvGRgUHy8gKDMpLC0sFiAxQTA2QSg3LikBCQoKDgwOGg8PGiwkHCQqKjYuMDUpLCkuKjIsKSwsNCwpMiw0NSwqNSwpKSwsNTUsLDUsNS8sLC00LCkpKSwtLP/AABEIAHgAeAMBIgACEQEDEQH/xAAcAAEAAgMBAQEAAAAAAAAAAAAABQcBBAYIAgP/xABFEAACAQIEBAIGBgUKBwEAAAABAgMABBESIUEFBjFREyIHM0JDUoEVIzJhkaFxc5Kx0RQ1U2JyorPBwuElJjZjgqOyCP/EABoBAQADAQEBAAAAAAAAAAAAAAABAgUEAwb/xAAsEQACAQMBBgQHAQAAAAAAAAAAAQIDBBExEyEiQbHBElJhkTNRcaHR8PEy/9oADAMBAAIRAxEAPwC8aUpQClKUArFKgOb+b4+HQ5m88jeriHVj3PZRuaFZSUV4noObub4+HQ5m88jeriB1Y9z2UbmqfHHL0TfSGL458vi4Hwz/ANvDpl2w77418SytdO13esShOAVdGlZfdxdlG7dFB3JrV+n5PGz4KVy+H4GH1Pg/0eX4d++Pmxx1q6Rh17l1JZzhcvyy7uUubY+Iw5l8ki+siJ1U/d3B2NT1efYZmtHW7smITHAhtWjY9YpRuDs3RgNiNLk5S5tj4jDmXyyL6yInVD93cHY1Vo0ba52nDL/XUn6UxpUHaKUpQClKUApSlAKVioDm/m+Ph0OZvPI3q4R1Y9z2UbmhWUlFZeg5u5vj4dDmbzyN6uIHVj3PZRuapyWVrp2u71iUJwCro0rL7uLso3booO5NJZWuna7vWJQnAKujSsPdxdlG7dFB3JqMv79p3zNgABlREGCIg6Kg2A/EnEnU1dIwri5dR+nJd2L/AIg075mwAAyoi6JGg6Kg2H7+p1Na1KVJwNts2eH8QaB8VwYEZXjfVJEPVWHb8wdRrUnDM1o63dkxCY4ENq0bHrFKNwcNG6MBsRgIiO0dlLKjso6sqkqP0kDCt63huLQeK0LiNvIwmRhHKp6o2I3w03BAI6UPaDkv3Qu3lLm6PiMOZfLIukkROqH7u4Oxqfrz5DM1o63dkxCY4ENq0bHrFKNwdm6MBsRVycpc2x8RhzL5ZF0kiPVT93cHY1Ro27a52nDLXqT9KxWag7RSlKAUrFQHN/N8fDoczeeRvVxbse57KNzQrKSisvQc383x8OhzN55G9XFux7nso3NU5LK107Xd6xKE4BQcGlZfdxfCo3booO5NJZWuna7vWJQnAKujSsvu4vhUbt0X7yajr27e4bMV0AyokanJGg6Ko2A/E44nU1dLBh3Fw6r9OS7s+b+/ad8zYDAZUjQYIiD7KoNh+ZJJOpqV4XyJe3OBSBlU+3L9WP72v5VG8NmeCeOUIxMbq+BU65WBw6VZvEfS+oGFvbSue8vkUfIAk/lRs86NOnPMqrNPhfoZOhuZ8O6QD/W38K6a35N4dYLmdIxh7y6YN/8AZw/AVXPE/SLxCfEBjAp9mBCD+0cWrmbgySNmk8SRvifMx/E61B77ejT+HDP1Lg4v6UrO3Qrb4zsBgqxjLGDtixAGH6Maq/jnNtzfaTyllBxEagKgO2g/zxqL8Bvhb9k/wp4DfC37J/hU7jnrXFSrue5H7cP4g0D5lwYEZXjfVJEPVWHb8wQCKk4ZmtHW7smITHAhtWjY9YpRuDs3RgNiNIbwG+Fv2T/Ctixu3t2zBcVIyvHIDkkQ9VYdvzBAI6VJ4wk1r/C9eUebY+Iw5l8si6SRE6oe47g7Gp+vPkMzWjrd2TEJjgQ2rRsesUo3B2bowGxGAuTlHm2PiMOZfLIukkJ6oe47g7GqNG5bXO04Za9SfpQUqDtOf5v5vj4dDmbzyN6uEdWPc9lG5+VU5LK107Xd6xKE4BVODSsvu4uyjduijuTX6caWT6SP0nnxzfWFP6PXL4f9X9GuGO9aHHjJ431uUDKPCEXqvB9jwv6v5444641dIwbmvKo3nRcvya/EL9p3zNgABlRFGCRoOioNh+/UnU1Z3IHGkseCS3EoYpFI7MEGLEYqNASNzVUVc3ohH/Dj+uf/AE0YsHmtl/I4ThvpWuuI8btVQm2t2lCfydSCXUgkmRsNToNBoPzM/wCkzny7S+i4dw3yzOFzSYAtmkxyqubQeUZix71B8yj/AJzt/wC3F/hNWvzbfJac3pNOckatGxc9AphK5v0Y/uNUN43uHc58T4RxKG24q4nimIGfynKHbKHV1A6NoVI6V0/O/L/GJ7svw+6WCDIo8Mvl84xzHDwz91V96aOYILy/t/5NKs4jjwZ4zioZpcwAYaHQY/OvQgoDz5xy941Y3kFtNfM0k5XIsTBsA8gQZsYxvj+BqxufuC8WnuEbhtwsEQjwdWcLjJnY44FG9kqPlXJWZ+kucWb7SWuOHb6hMg/9rn8KuqgPPfNXEeOcMaJJ74s82IjWJlY4gquv1Y9pgB86sf0rIy8LjDnMwkQM3dgpxP41yfHG+keb4YuqW2XHt9Splb++yj5V2Ppg/m5f1y/uapRz3PwpfQqLh/EGgfMoDAjK8b6pIh6qw7fmDgR0qThna0dbuyYhMcCG1aNj1ilG4OzdGA2IwEHUlwDxPGPh5SuU+MJfU+Dpn8X+r01644Ya4Vc+epyecF3cpc2x8RhzJ5ZF0khPVD3HcHY1mqd4H4g4iPozOTnPh5/6LHXxP6uHfXpvSqYNqhdOUd8W36Fw828pR8Rhyv5ZF1jmHVD2+8HcVTk8DWrtZ3ylVBxR11MTN7yP4kPtLv8AcRXoGoHm3lKPiMOV/LIuscw6of8AMHcUTLXNttOKOvUoe/sGgfK+B0zK6nFHQ/ZZG3B/22q3/RB/Nx/XP/pqtZ4GtXazvlKqDirrqYmb3kfxIfaXf9Irv+QeLwcPtDFczRRsZGdfN5XjbDK6HdTgdf0jqKlnBZpQq5e7sclzN/1nb/24v8Jq63nUcJvr+OzvM/8AKtFjaMOrYSDMo8QDKRvgehrn+L2cE3H4uILe2giRkJRmbxPq0KnABMvU96+vSPwqz4jNHdWt/Bb3CALi7EKwQ4owZRirA74HbtVTY2sPMvc5f0s8q2/DZ7OG0TICrMxJLO7GVACzHU7gfOr84xxEW1tLM32YkaQ/+Ck4flhVLcC5cikvUuuLcUgujGQVjVmbMUOKBmZVAUHXKBr3rtufuPW9/wAPlt7e8to3lwBaVmC5AwLjyqTiQMPnQbWHmXuc7/8An7h5f+V3b6s7iMN3Oskv950/CrdubgRozscFUFmPZVBJ/IGuC9HvEbLhfD0t3u7d5AWeRo2OUs7E6YgHpgPlW3zjzRb3VhPBb3dukkqZA0jEKA2AfEhSfs5qDaw8y9zjfQdCbu/vb5+raDH4p3MjD5KqD512Hpg/m5f1y/uaoz0ZXNnwmxMMt3btI0jSO0bErrgFAJUH7Kitnn/i0HELQRW00UjCRXc4+WONQ2Z3OGgGI/EAampR43E4ypySa0KssLBp3yrgMBmd3OCIg6s52A/PQDU1JxRNdOtpZKWQnFmbRpWX3kvwqPZXoo7k0iia6dbSyUshOLMdGlZfeS/Co9lfZB3Jq4+UOUY+HQ5V80jesm3Y9h2UbD51Zsyra2dR45c32Q5Q5Rj4dDlXzyN6ybdj2HZRsPnSp+lUN2MVFYjoZrBrNKFiA5t5Sj4jDlbyyLrHKOqHse4O4qnJ4GtXazvlKqDijrqYi3vI/iQ+0u+GxFegqgObuUo+Iw5W8si6xygaofv7g7ipTOK5ttpxR16lD39g0D5XwOmZXXVHQ/ZZDuD/ALbVr1OzwNau1nfKVUHFHXUxFveR/Eh9pd/uIqKv7BoHyvgdMyupxR0P2WQ7g/7bVcwpwx+6GvWMa+4QuYZ8QuIzFeuXEZsPvwxq3uWePJeXHgWtqgsUjwkaRMCH2HY7adepo2elCiqjxnBT9K3OMpGtzMIfViRhHhqMgY4YHtXxYWDTvlXAYDM7scEjQdWc7AfnoBqaHi4vOEOH2DTvlXAYDM7toiIOrOdgPz6DU1JxRNdOtpZKShOLMdGlZfeS/Co9leig7k0iia6dbSyUshOJZtGlZfeS/Co9lfZ+8mrj5R5Rj4dDlXzyN6yU9WPYdlGwqGzttrd1Hu05vshyhyjHw6HKvnkb1k27HsOyjYfOp+s0qhuxiorC0FKUoWFKUoBWKzSgIDm3lKPiMOVvLIuscoGqH7+4O4qnJ4GtXazvlKqDijqMzRM3vI/iQ+0u+GxFegqgObeUY+Iw5W8si+rlA1Q9j3B3FSmcVzbbTijr1KMl4d4M6pMcqEqTKnmVomP20O4wxw+/TbCrKveaOFyWwto7ia2iAwK26MuYdmJQn9PfeuFnga1drO+UqoOKuozGJm95H8SH2l3+4itMcBk8bw/KPLn8bH6rwv6XP8P39cdMMdKsZUJypZUVr9jH0as1w6W5xiBJEsugWEH7chw0GHzJwGGJrciia6dbSyUshOLMdGlZfeS/Co9lei47k0iia6dbOyUlCcSzDBpWHvJPhUeyvRQdyauPlHlCPh0OVfPI3rJSNWPYdlGw+dQ2elvbuq92nN9kOUeUI+HQ5V88jeslPVj2HZRsK6CsVmqm5GKivCtBSlKFhSlKAUpSgFKUoBWMKzSgIHm3lKPiMOVvLIuscoGqHse4O4qnjwW98X6PwfHNmEXu/wC3m+HftjtjSlSjguqMZOL+bwW/yhyhHw6HKvnkb1kpGrHsOyjYVP0pUHbGKgvCtDNKUoWFKUoBSlKA/9k=">
            <a:extLst>
              <a:ext uri="{FF2B5EF4-FFF2-40B4-BE49-F238E27FC236}">
                <a16:creationId xmlns:a16="http://schemas.microsoft.com/office/drawing/2014/main" id="{755F1027-79A9-4196-B4F2-79A27BEBA06B}"/>
              </a:ext>
            </a:extLst>
          </p:cNvPr>
          <p:cNvSpPr>
            <a:spLocks noChangeAspect="1" noChangeArrowheads="1"/>
          </p:cNvSpPr>
          <p:nvPr/>
        </p:nvSpPr>
        <p:spPr bwMode="auto">
          <a:xfrm>
            <a:off x="112713" y="-558800"/>
            <a:ext cx="1135062"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8" tIns="45399" rIns="90798" bIns="45399"/>
          <a:lstStyle>
            <a:lvl1pPr>
              <a:spcBef>
                <a:spcPct val="30000"/>
              </a:spcBef>
              <a:defRPr sz="1000">
                <a:solidFill>
                  <a:schemeClr val="tx1"/>
                </a:solidFill>
                <a:latin typeface="Arial" panose="020B0604020202020204" pitchFamily="34" charset="0"/>
              </a:defRPr>
            </a:lvl1pPr>
            <a:lvl2pPr marL="742950" indent="-285750">
              <a:spcBef>
                <a:spcPct val="30000"/>
              </a:spcBef>
              <a:defRPr sz="1000">
                <a:solidFill>
                  <a:schemeClr val="tx1"/>
                </a:solidFill>
                <a:latin typeface="Arial" panose="020B0604020202020204" pitchFamily="34" charset="0"/>
              </a:defRPr>
            </a:lvl2pPr>
            <a:lvl3pPr marL="1143000" indent="-228600">
              <a:spcBef>
                <a:spcPct val="30000"/>
              </a:spcBef>
              <a:defRPr sz="1000">
                <a:solidFill>
                  <a:schemeClr val="tx1"/>
                </a:solidFill>
                <a:latin typeface="Arial" panose="020B0604020202020204" pitchFamily="34" charset="0"/>
              </a:defRPr>
            </a:lvl3pPr>
            <a:lvl4pPr marL="1600200" indent="-228600">
              <a:spcBef>
                <a:spcPct val="30000"/>
              </a:spcBef>
              <a:defRPr sz="1000">
                <a:solidFill>
                  <a:schemeClr val="tx1"/>
                </a:solidFill>
                <a:latin typeface="Arial" panose="020B0604020202020204" pitchFamily="34" charset="0"/>
              </a:defRPr>
            </a:lvl4pPr>
            <a:lvl5pPr marL="2057400" indent="-22860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eaLnBrk="1" hangingPunct="1">
              <a:spcBef>
                <a:spcPct val="0"/>
              </a:spcBef>
            </a:pPr>
            <a:endParaRPr lang="en-US" altLang="en-US" sz="3600" dirty="0">
              <a:latin typeface="Times New Roman" panose="02020603050405020304" pitchFamily="18" charset="0"/>
              <a:cs typeface="Arial" panose="020B0604020202020204" pitchFamily="34" charset="0"/>
            </a:endParaRPr>
          </a:p>
        </p:txBody>
      </p:sp>
      <p:sp>
        <p:nvSpPr>
          <p:cNvPr id="40965" name="Footer Placeholder 1">
            <a:extLst>
              <a:ext uri="{FF2B5EF4-FFF2-40B4-BE49-F238E27FC236}">
                <a16:creationId xmlns:a16="http://schemas.microsoft.com/office/drawing/2014/main" id="{9542CBE6-2D07-4C08-A5AB-9ABBE0B79E4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40966" name="Slide Number Placeholder 2">
            <a:extLst>
              <a:ext uri="{FF2B5EF4-FFF2-40B4-BE49-F238E27FC236}">
                <a16:creationId xmlns:a16="http://schemas.microsoft.com/office/drawing/2014/main" id="{5E407536-18EA-445A-A0FE-58A7553708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BC824938-D2D6-4C99-B33E-9357E6876454}" type="slidenum">
              <a:rPr lang="en-US" altLang="en-US" sz="1000" u="none" smtClean="0"/>
              <a:pPr/>
              <a:t>18</a:t>
            </a:fld>
            <a:endParaRPr lang="en-US" altLang="en-US" sz="1000" u="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9275119-033E-4471-8603-4156409A143C}"/>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D9C509F0-9D1F-4051-B9DB-6A569E6082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endParaRPr lang="en-US" altLang="en-US" dirty="0"/>
          </a:p>
        </p:txBody>
      </p:sp>
      <p:sp>
        <p:nvSpPr>
          <p:cNvPr id="43012" name="Footer Placeholder 1">
            <a:extLst>
              <a:ext uri="{FF2B5EF4-FFF2-40B4-BE49-F238E27FC236}">
                <a16:creationId xmlns:a16="http://schemas.microsoft.com/office/drawing/2014/main" id="{2D33A5E5-3EBA-4F7D-91A2-3C9D52FFF05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43013" name="Slide Number Placeholder 2">
            <a:extLst>
              <a:ext uri="{FF2B5EF4-FFF2-40B4-BE49-F238E27FC236}">
                <a16:creationId xmlns:a16="http://schemas.microsoft.com/office/drawing/2014/main" id="{945F8993-5A73-440E-AA1C-5D933DB80D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978FE6B3-D49B-46F4-B4E0-7F2036D75D2B}" type="slidenum">
              <a:rPr lang="en-US" altLang="en-US" sz="1000" u="none" smtClean="0"/>
              <a:pPr/>
              <a:t>19</a:t>
            </a:fld>
            <a:endParaRPr lang="en-US" altLang="en-US" sz="1000" u="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928AFC3-04C7-4ABC-AD9E-4D2201D2BFE4}"/>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5DA576A9-BEAC-4AF8-8BE5-BB868C9A92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196" name="Footer Placeholder 1">
            <a:extLst>
              <a:ext uri="{FF2B5EF4-FFF2-40B4-BE49-F238E27FC236}">
                <a16:creationId xmlns:a16="http://schemas.microsoft.com/office/drawing/2014/main" id="{94D7ED17-C487-4FFA-974B-2C40E8F4895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8197" name="Slide Number Placeholder 2">
            <a:extLst>
              <a:ext uri="{FF2B5EF4-FFF2-40B4-BE49-F238E27FC236}">
                <a16:creationId xmlns:a16="http://schemas.microsoft.com/office/drawing/2014/main" id="{07A90F50-6114-4DFC-B2D8-552D8923D0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EBFD44BD-A1B5-46C1-ABE9-DFF4C8729B30}" type="slidenum">
              <a:rPr lang="en-US" altLang="en-US" sz="1000" u="none" smtClean="0"/>
              <a:pPr/>
              <a:t>2</a:t>
            </a:fld>
            <a:endParaRPr lang="en-US" altLang="en-US" sz="1000" u="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A8978FF-55CF-49C7-A840-7A2A09207F63}"/>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8C5CE4A4-1DBC-400C-8A87-9BCE197C7744}"/>
              </a:ext>
            </a:extLst>
          </p:cNvPr>
          <p:cNvSpPr>
            <a:spLocks noGrp="1"/>
          </p:cNvSpPr>
          <p:nvPr>
            <p:ph type="body" idx="1"/>
          </p:nvPr>
        </p:nvSpPr>
        <p:spPr>
          <a:xfrm>
            <a:off x="857250" y="4389438"/>
            <a:ext cx="524033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MS PGothic" panose="020B0600070205080204" pitchFamily="34" charset="-128"/>
            </a:endParaRPr>
          </a:p>
        </p:txBody>
      </p:sp>
      <p:sp>
        <p:nvSpPr>
          <p:cNvPr id="45060" name="Footer Placeholder 1">
            <a:extLst>
              <a:ext uri="{FF2B5EF4-FFF2-40B4-BE49-F238E27FC236}">
                <a16:creationId xmlns:a16="http://schemas.microsoft.com/office/drawing/2014/main" id="{B2E7E547-A382-4364-B90C-11523129807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45061" name="Slide Number Placeholder 2">
            <a:extLst>
              <a:ext uri="{FF2B5EF4-FFF2-40B4-BE49-F238E27FC236}">
                <a16:creationId xmlns:a16="http://schemas.microsoft.com/office/drawing/2014/main" id="{7BE48E2E-A2F8-4B1C-BE4C-54E4021A26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329B3281-A6F5-4F1F-9EE3-46A0215AA8C4}" type="slidenum">
              <a:rPr lang="en-US" altLang="en-US" sz="1000" u="none" smtClean="0"/>
              <a:pPr/>
              <a:t>20</a:t>
            </a:fld>
            <a:endParaRPr lang="en-US" altLang="en-US" sz="1000" u="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804484F-2F53-482E-9B3B-1FD9CAE4B347}"/>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24A2514C-C2CA-48AC-88C8-A66A16BC7E7C}"/>
              </a:ext>
            </a:extLst>
          </p:cNvPr>
          <p:cNvSpPr>
            <a:spLocks noGrp="1"/>
          </p:cNvSpPr>
          <p:nvPr>
            <p:ph type="body" idx="1"/>
          </p:nvPr>
        </p:nvSpPr>
        <p:spPr>
          <a:xfrm>
            <a:off x="706438" y="4389438"/>
            <a:ext cx="5467350"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MS PGothic" panose="020B0600070205080204" pitchFamily="34" charset="-128"/>
            </a:endParaRPr>
          </a:p>
        </p:txBody>
      </p:sp>
      <p:sp>
        <p:nvSpPr>
          <p:cNvPr id="47108" name="Footer Placeholder 1">
            <a:extLst>
              <a:ext uri="{FF2B5EF4-FFF2-40B4-BE49-F238E27FC236}">
                <a16:creationId xmlns:a16="http://schemas.microsoft.com/office/drawing/2014/main" id="{2FCB0135-16E0-4A7A-A13C-91B96402FE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47109" name="Slide Number Placeholder 2">
            <a:extLst>
              <a:ext uri="{FF2B5EF4-FFF2-40B4-BE49-F238E27FC236}">
                <a16:creationId xmlns:a16="http://schemas.microsoft.com/office/drawing/2014/main" id="{CB1AFB1F-1A5E-4D2A-99AC-82E1B7FD62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4269E8E9-8257-4A07-9853-2E9DB63902B0}" type="slidenum">
              <a:rPr lang="en-US" altLang="en-US" sz="1000" u="none" smtClean="0"/>
              <a:pPr/>
              <a:t>21</a:t>
            </a:fld>
            <a:endParaRPr lang="en-US" altLang="en-US" sz="1000" u="non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18D0AA3-3D0F-422C-B950-1A4618135F55}"/>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7A06A5FF-F39E-45FA-8D21-CB2CF98045E3}"/>
              </a:ext>
            </a:extLst>
          </p:cNvPr>
          <p:cNvSpPr>
            <a:spLocks noGrp="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MS PGothic" panose="020B0600070205080204" pitchFamily="34" charset="-128"/>
            </a:endParaRPr>
          </a:p>
        </p:txBody>
      </p:sp>
      <p:sp>
        <p:nvSpPr>
          <p:cNvPr id="49156" name="Footer Placeholder 1">
            <a:extLst>
              <a:ext uri="{FF2B5EF4-FFF2-40B4-BE49-F238E27FC236}">
                <a16:creationId xmlns:a16="http://schemas.microsoft.com/office/drawing/2014/main" id="{DBB77B32-F319-4AF5-A55D-852E8EA1EDC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49157" name="Slide Number Placeholder 2">
            <a:extLst>
              <a:ext uri="{FF2B5EF4-FFF2-40B4-BE49-F238E27FC236}">
                <a16:creationId xmlns:a16="http://schemas.microsoft.com/office/drawing/2014/main" id="{C40930D2-E1F7-4F59-9535-BBAB36EA1A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CDA7D56A-D11C-48CB-AC89-4047D0A906E9}" type="slidenum">
              <a:rPr lang="en-US" altLang="en-US" sz="1000" u="none" smtClean="0"/>
              <a:pPr/>
              <a:t>22</a:t>
            </a:fld>
            <a:endParaRPr lang="en-US" altLang="en-US" sz="1000" u="non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346FD17-D015-4BE5-8063-87FC722DF094}"/>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42850955-4560-4B17-9E00-46AA2708B6EF}"/>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endParaRPr kumimoji="1" lang="en-US" altLang="en-US" dirty="0"/>
          </a:p>
        </p:txBody>
      </p:sp>
      <p:sp>
        <p:nvSpPr>
          <p:cNvPr id="51204" name="Footer Placeholder 1">
            <a:extLst>
              <a:ext uri="{FF2B5EF4-FFF2-40B4-BE49-F238E27FC236}">
                <a16:creationId xmlns:a16="http://schemas.microsoft.com/office/drawing/2014/main" id="{E8BFC60A-59A7-48E4-9726-951617F6776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51205" name="Slide Number Placeholder 2">
            <a:extLst>
              <a:ext uri="{FF2B5EF4-FFF2-40B4-BE49-F238E27FC236}">
                <a16:creationId xmlns:a16="http://schemas.microsoft.com/office/drawing/2014/main" id="{36D9A82A-1706-43F4-BFBF-128D56A76F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6A714E81-778B-4BE4-ABDC-EEFF18E2654E}" type="slidenum">
              <a:rPr lang="en-US" altLang="en-US" sz="1000" u="none" smtClean="0"/>
              <a:pPr/>
              <a:t>23</a:t>
            </a:fld>
            <a:endParaRPr lang="en-US" altLang="en-US" sz="1000" u="non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A6899AB-D7F1-43CE-B9C9-4EC58A6BC398}"/>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432798AC-ED9F-48CC-987B-BDC6B8DCA9CE}"/>
              </a:ext>
            </a:extLst>
          </p:cNvPr>
          <p:cNvSpPr>
            <a:spLocks noGrp="1" noChangeArrowheads="1"/>
          </p:cNvSpPr>
          <p:nvPr>
            <p:ph type="body" idx="1"/>
          </p:nvPr>
        </p:nvSpPr>
        <p:spPr>
          <a:xfrm>
            <a:off x="1185863" y="4386263"/>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3252" name="Footer Placeholder 1">
            <a:extLst>
              <a:ext uri="{FF2B5EF4-FFF2-40B4-BE49-F238E27FC236}">
                <a16:creationId xmlns:a16="http://schemas.microsoft.com/office/drawing/2014/main" id="{98700053-DC4D-4444-B227-4E4D4CE5F55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53253" name="Slide Number Placeholder 2">
            <a:extLst>
              <a:ext uri="{FF2B5EF4-FFF2-40B4-BE49-F238E27FC236}">
                <a16:creationId xmlns:a16="http://schemas.microsoft.com/office/drawing/2014/main" id="{66CB7415-7039-4BFF-8D0D-2166CCF526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0768BD77-6D7A-4D6A-8E36-B48A391BA241}" type="slidenum">
              <a:rPr lang="en-US" altLang="en-US" sz="1000" u="none" smtClean="0"/>
              <a:pPr/>
              <a:t>24</a:t>
            </a:fld>
            <a:endParaRPr lang="en-US" altLang="en-US" sz="1000" u="non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378EFA3-5492-4FCA-9C83-7C624658A9E9}"/>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E6E8F057-F695-45D4-923F-7A8777B73A6D}"/>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1113">
              <a:spcBef>
                <a:spcPct val="0"/>
              </a:spcBef>
            </a:pPr>
            <a:endParaRPr lang="en-US" altLang="en-US" sz="1400" dirty="0"/>
          </a:p>
        </p:txBody>
      </p:sp>
      <p:sp>
        <p:nvSpPr>
          <p:cNvPr id="55300" name="Footer Placeholder 1">
            <a:extLst>
              <a:ext uri="{FF2B5EF4-FFF2-40B4-BE49-F238E27FC236}">
                <a16:creationId xmlns:a16="http://schemas.microsoft.com/office/drawing/2014/main" id="{B73CE00E-E2F2-46BF-B5B7-C37ECF8419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55301" name="Slide Number Placeholder 2">
            <a:extLst>
              <a:ext uri="{FF2B5EF4-FFF2-40B4-BE49-F238E27FC236}">
                <a16:creationId xmlns:a16="http://schemas.microsoft.com/office/drawing/2014/main" id="{70376CEC-8A30-47CD-BC6D-42FC7D2BAC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10693E3F-EB37-41F6-A32E-88C03762AA56}" type="slidenum">
              <a:rPr lang="en-US" altLang="en-US" sz="1000" u="none" smtClean="0"/>
              <a:pPr/>
              <a:t>25</a:t>
            </a:fld>
            <a:endParaRPr lang="en-US" altLang="en-US" sz="1000" u="non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C7A7293-F7BB-4607-91F8-92DB122E25B3}"/>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EAD50EF5-52FB-48EF-B384-97BBF32AFA65}"/>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r>
              <a:rPr lang="en-US" altLang="en-US" dirty="0"/>
              <a:t>	</a:t>
            </a:r>
            <a:endParaRPr lang="en-US" altLang="en-US" sz="800" dirty="0"/>
          </a:p>
        </p:txBody>
      </p:sp>
      <p:sp>
        <p:nvSpPr>
          <p:cNvPr id="57348" name="Footer Placeholder 1">
            <a:extLst>
              <a:ext uri="{FF2B5EF4-FFF2-40B4-BE49-F238E27FC236}">
                <a16:creationId xmlns:a16="http://schemas.microsoft.com/office/drawing/2014/main" id="{BC356757-FE64-4689-BFCC-D78161EEEB3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57349" name="Slide Number Placeholder 2">
            <a:extLst>
              <a:ext uri="{FF2B5EF4-FFF2-40B4-BE49-F238E27FC236}">
                <a16:creationId xmlns:a16="http://schemas.microsoft.com/office/drawing/2014/main" id="{81905F5A-23B2-4C4C-8E5A-ED174422C8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B97BC2E5-8C61-4FDD-B571-27D3FF7CD367}" type="slidenum">
              <a:rPr lang="en-US" altLang="en-US" sz="1000" u="none" smtClean="0"/>
              <a:pPr/>
              <a:t>26</a:t>
            </a:fld>
            <a:endParaRPr lang="en-US" altLang="en-US" sz="1000" u="non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6D2D03D-BC06-4EF8-8DA7-7CBE9CE41055}"/>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E225C17D-FF1B-495F-ADF7-1EA760417535}"/>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9396" name="Footer Placeholder 1">
            <a:extLst>
              <a:ext uri="{FF2B5EF4-FFF2-40B4-BE49-F238E27FC236}">
                <a16:creationId xmlns:a16="http://schemas.microsoft.com/office/drawing/2014/main" id="{1175E431-5828-4CE3-8A47-4F4BD944679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59397" name="Slide Number Placeholder 2">
            <a:extLst>
              <a:ext uri="{FF2B5EF4-FFF2-40B4-BE49-F238E27FC236}">
                <a16:creationId xmlns:a16="http://schemas.microsoft.com/office/drawing/2014/main" id="{F6A8C1F2-087F-4ABD-94CC-5D9D47804D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AE57A5E6-124B-4A0C-8F40-0268BF1F169A}" type="slidenum">
              <a:rPr lang="en-US" altLang="en-US" sz="1000" u="none" smtClean="0"/>
              <a:pPr/>
              <a:t>27</a:t>
            </a:fld>
            <a:endParaRPr lang="en-US" altLang="en-US" sz="1000" u="non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A2A8FE2-8E0A-47A1-A209-2B5AFDD76030}"/>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587A15AF-4D2F-4BF5-8342-1DA3AAFAFB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endParaRPr lang="en-US" altLang="en-US" dirty="0"/>
          </a:p>
        </p:txBody>
      </p:sp>
      <p:sp>
        <p:nvSpPr>
          <p:cNvPr id="61444" name="Footer Placeholder 1">
            <a:extLst>
              <a:ext uri="{FF2B5EF4-FFF2-40B4-BE49-F238E27FC236}">
                <a16:creationId xmlns:a16="http://schemas.microsoft.com/office/drawing/2014/main" id="{F0E50752-271F-438F-9649-02CCC6D8414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61445" name="Slide Number Placeholder 2">
            <a:extLst>
              <a:ext uri="{FF2B5EF4-FFF2-40B4-BE49-F238E27FC236}">
                <a16:creationId xmlns:a16="http://schemas.microsoft.com/office/drawing/2014/main" id="{C5CD129D-CD2F-4129-826F-09CB619691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0A002A1C-A3E9-4BBC-953C-CD95A12005C4}" type="slidenum">
              <a:rPr lang="en-US" altLang="en-US" sz="1000" u="none" smtClean="0"/>
              <a:pPr/>
              <a:t>28</a:t>
            </a:fld>
            <a:endParaRPr lang="en-US" altLang="en-US" sz="1000" u="non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2AC1C71-011B-468F-92EB-29CFE027BDC2}"/>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E520B3CC-D5A7-4F84-A2A5-6778A5748B4B}"/>
              </a:ext>
            </a:extLst>
          </p:cNvPr>
          <p:cNvSpPr>
            <a:spLocks noGrp="1" noChangeArrowheads="1"/>
          </p:cNvSpPr>
          <p:nvPr>
            <p:ph type="body" idx="1"/>
          </p:nvPr>
        </p:nvSpPr>
        <p:spPr>
          <a:xfrm>
            <a:off x="631825" y="4122738"/>
            <a:ext cx="5465763" cy="4624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1300" dirty="0"/>
          </a:p>
        </p:txBody>
      </p:sp>
      <p:sp>
        <p:nvSpPr>
          <p:cNvPr id="63492" name="Footer Placeholder 1">
            <a:extLst>
              <a:ext uri="{FF2B5EF4-FFF2-40B4-BE49-F238E27FC236}">
                <a16:creationId xmlns:a16="http://schemas.microsoft.com/office/drawing/2014/main" id="{39B65C5F-4214-4609-B4A9-4E731D83298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63493" name="Slide Number Placeholder 2">
            <a:extLst>
              <a:ext uri="{FF2B5EF4-FFF2-40B4-BE49-F238E27FC236}">
                <a16:creationId xmlns:a16="http://schemas.microsoft.com/office/drawing/2014/main" id="{E3049034-5F5E-4C73-9DD2-534BB8EC96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5B971CAC-0C71-4F83-8976-50CDA01B6130}" type="slidenum">
              <a:rPr lang="en-US" altLang="en-US" sz="1000" u="none" smtClean="0"/>
              <a:pPr/>
              <a:t>29</a:t>
            </a:fld>
            <a:endParaRPr lang="en-US" altLang="en-US" sz="1000" u="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BD072AB-BE93-43C6-AB19-19F13E4082A9}"/>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B44B6E98-2326-413A-BD1D-D660A8EBBC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dirty="0"/>
          </a:p>
        </p:txBody>
      </p:sp>
      <p:sp>
        <p:nvSpPr>
          <p:cNvPr id="10244" name="Footer Placeholder 1">
            <a:extLst>
              <a:ext uri="{FF2B5EF4-FFF2-40B4-BE49-F238E27FC236}">
                <a16:creationId xmlns:a16="http://schemas.microsoft.com/office/drawing/2014/main" id="{9D3798C2-A7B6-4EAD-B6D0-55AC30DD15C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10245" name="Slide Number Placeholder 2">
            <a:extLst>
              <a:ext uri="{FF2B5EF4-FFF2-40B4-BE49-F238E27FC236}">
                <a16:creationId xmlns:a16="http://schemas.microsoft.com/office/drawing/2014/main" id="{B3DB19D3-BF05-465B-AF93-F0D5FFC12B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FC821E5C-ACA6-49DA-9BC9-4A77C47C970F}" type="slidenum">
              <a:rPr lang="en-US" altLang="en-US" sz="1000" u="none" smtClean="0"/>
              <a:pPr/>
              <a:t>3</a:t>
            </a:fld>
            <a:endParaRPr lang="en-US" altLang="en-US" sz="1000" u="non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5BBDDB1-C4E0-4247-9FAF-17ABE0B052BA}"/>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B989E701-E639-48B7-B0FC-E93D21C343AB}"/>
              </a:ext>
            </a:extLst>
          </p:cNvPr>
          <p:cNvSpPr>
            <a:spLocks noGrp="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MS PGothic" panose="020B0600070205080204" pitchFamily="34" charset="-128"/>
            </a:endParaRPr>
          </a:p>
        </p:txBody>
      </p:sp>
      <p:sp>
        <p:nvSpPr>
          <p:cNvPr id="65540" name="Footer Placeholder 1">
            <a:extLst>
              <a:ext uri="{FF2B5EF4-FFF2-40B4-BE49-F238E27FC236}">
                <a16:creationId xmlns:a16="http://schemas.microsoft.com/office/drawing/2014/main" id="{E31FAF1F-86D5-4F80-B9D4-C67CAE20506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65541" name="Slide Number Placeholder 2">
            <a:extLst>
              <a:ext uri="{FF2B5EF4-FFF2-40B4-BE49-F238E27FC236}">
                <a16:creationId xmlns:a16="http://schemas.microsoft.com/office/drawing/2014/main" id="{AE1401AF-019A-4C32-BDC9-0873CB43E9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EBC7B77C-296E-48D4-966E-8D200786DDC6}" type="slidenum">
              <a:rPr lang="en-US" altLang="en-US" sz="1000" u="none" smtClean="0"/>
              <a:pPr/>
              <a:t>30</a:t>
            </a:fld>
            <a:endParaRPr lang="en-US" altLang="en-US" sz="1000" u="non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14DAAEEA-3E19-4CD3-9FF1-A6C347833B98}"/>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1925DAF7-3C60-4A41-8750-3FF5308E98A3}"/>
              </a:ext>
            </a:extLst>
          </p:cNvPr>
          <p:cNvSpPr>
            <a:spLocks noGrp="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MS PGothic" panose="020B0600070205080204" pitchFamily="34" charset="-128"/>
            </a:endParaRPr>
          </a:p>
        </p:txBody>
      </p:sp>
      <p:sp>
        <p:nvSpPr>
          <p:cNvPr id="67588" name="Footer Placeholder 1">
            <a:extLst>
              <a:ext uri="{FF2B5EF4-FFF2-40B4-BE49-F238E27FC236}">
                <a16:creationId xmlns:a16="http://schemas.microsoft.com/office/drawing/2014/main" id="{EDCE7527-1CB0-4ACD-A989-AF433CD61B4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67589" name="Slide Number Placeholder 2">
            <a:extLst>
              <a:ext uri="{FF2B5EF4-FFF2-40B4-BE49-F238E27FC236}">
                <a16:creationId xmlns:a16="http://schemas.microsoft.com/office/drawing/2014/main" id="{B2672B90-B18A-4258-9763-36151B9869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F3852792-1C96-4E5D-995D-0B7C33AAB91C}" type="slidenum">
              <a:rPr lang="en-US" altLang="en-US" sz="1000" u="none" smtClean="0"/>
              <a:pPr/>
              <a:t>31</a:t>
            </a:fld>
            <a:endParaRPr lang="en-US" altLang="en-US" sz="1000" u="non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03E13264-01CB-4182-9657-4D67FB60ECD3}"/>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3BB6EECE-6158-41F5-B561-7568EA8B46DD}"/>
              </a:ext>
            </a:extLst>
          </p:cNvPr>
          <p:cNvSpPr>
            <a:spLocks noGrp="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MS PGothic" panose="020B0600070205080204" pitchFamily="34" charset="-128"/>
            </a:endParaRPr>
          </a:p>
        </p:txBody>
      </p:sp>
      <p:sp>
        <p:nvSpPr>
          <p:cNvPr id="69636" name="Footer Placeholder 1">
            <a:extLst>
              <a:ext uri="{FF2B5EF4-FFF2-40B4-BE49-F238E27FC236}">
                <a16:creationId xmlns:a16="http://schemas.microsoft.com/office/drawing/2014/main" id="{2195AC06-0EC3-4936-9C07-04C6A09C388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69637" name="Slide Number Placeholder 2">
            <a:extLst>
              <a:ext uri="{FF2B5EF4-FFF2-40B4-BE49-F238E27FC236}">
                <a16:creationId xmlns:a16="http://schemas.microsoft.com/office/drawing/2014/main" id="{C0DE1DAC-36D6-4B90-8971-A23580C1D1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A802C2AC-8F8F-4BD0-81BC-9EFAE362AE55}" type="slidenum">
              <a:rPr lang="en-US" altLang="en-US" sz="1000" u="none" smtClean="0"/>
              <a:pPr/>
              <a:t>32</a:t>
            </a:fld>
            <a:endParaRPr lang="en-US" altLang="en-US" sz="1000" u="non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1D35CB07-A7D0-48BF-8EE9-F8E03616B6AE}"/>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881582E2-965E-45EE-96F7-335E9F4E9915}"/>
              </a:ext>
            </a:extLst>
          </p:cNvPr>
          <p:cNvSpPr>
            <a:spLocks noGrp="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MS PGothic" panose="020B0600070205080204" pitchFamily="34" charset="-128"/>
            </a:endParaRPr>
          </a:p>
        </p:txBody>
      </p:sp>
      <p:sp>
        <p:nvSpPr>
          <p:cNvPr id="71684" name="Footer Placeholder 1">
            <a:extLst>
              <a:ext uri="{FF2B5EF4-FFF2-40B4-BE49-F238E27FC236}">
                <a16:creationId xmlns:a16="http://schemas.microsoft.com/office/drawing/2014/main" id="{A3D61BD3-BC8C-456A-B0F0-DF405321855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71685" name="Slide Number Placeholder 2">
            <a:extLst>
              <a:ext uri="{FF2B5EF4-FFF2-40B4-BE49-F238E27FC236}">
                <a16:creationId xmlns:a16="http://schemas.microsoft.com/office/drawing/2014/main" id="{3F6FB8B8-8E22-4FEF-A158-46E787E7DD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8B4ECA5E-0471-498A-B8D5-42F38614CD55}" type="slidenum">
              <a:rPr lang="en-US" altLang="en-US" sz="1000" u="none" smtClean="0"/>
              <a:pPr/>
              <a:t>33</a:t>
            </a:fld>
            <a:endParaRPr lang="en-US" altLang="en-US" sz="1000" u="non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7D120582-F675-4140-8A9D-6544947B9A4A}"/>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5C829A4F-D108-4B2E-B6FE-DF1857438887}"/>
              </a:ext>
            </a:extLst>
          </p:cNvPr>
          <p:cNvSpPr>
            <a:spLocks noGrp="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MS PGothic" panose="020B0600070205080204" pitchFamily="34" charset="-128"/>
              </a:rPr>
              <a:t> </a:t>
            </a:r>
          </a:p>
          <a:p>
            <a:endParaRPr lang="en-US" altLang="en-US" dirty="0">
              <a:ea typeface="MS PGothic" panose="020B0600070205080204" pitchFamily="34" charset="-128"/>
            </a:endParaRPr>
          </a:p>
        </p:txBody>
      </p:sp>
      <p:sp>
        <p:nvSpPr>
          <p:cNvPr id="73732" name="Footer Placeholder 1">
            <a:extLst>
              <a:ext uri="{FF2B5EF4-FFF2-40B4-BE49-F238E27FC236}">
                <a16:creationId xmlns:a16="http://schemas.microsoft.com/office/drawing/2014/main" id="{AAC545EA-2E66-4C47-9911-D933CE68DFC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73733" name="Slide Number Placeholder 2">
            <a:extLst>
              <a:ext uri="{FF2B5EF4-FFF2-40B4-BE49-F238E27FC236}">
                <a16:creationId xmlns:a16="http://schemas.microsoft.com/office/drawing/2014/main" id="{AFB2674C-8705-4871-B291-C11F724590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50F3B039-8AF9-4ABF-9E44-6326C2C42F28}" type="slidenum">
              <a:rPr lang="en-US" altLang="en-US" sz="1000" u="none" smtClean="0"/>
              <a:pPr/>
              <a:t>34</a:t>
            </a:fld>
            <a:endParaRPr lang="en-US" altLang="en-US" sz="1000" u="non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0AEBF386-4138-47EB-A7D9-9DB0BFFAEC9C}"/>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02DD7610-D693-41D4-B4A1-3DA5F46804D2}"/>
              </a:ext>
            </a:extLst>
          </p:cNvPr>
          <p:cNvSpPr>
            <a:spLocks noGrp="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MS PGothic" panose="020B0600070205080204" pitchFamily="34" charset="-128"/>
            </a:endParaRPr>
          </a:p>
        </p:txBody>
      </p:sp>
      <p:sp>
        <p:nvSpPr>
          <p:cNvPr id="75780" name="Footer Placeholder 1">
            <a:extLst>
              <a:ext uri="{FF2B5EF4-FFF2-40B4-BE49-F238E27FC236}">
                <a16:creationId xmlns:a16="http://schemas.microsoft.com/office/drawing/2014/main" id="{FDF2849E-A43F-4953-B4DE-1F1F672D820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75781" name="Slide Number Placeholder 2">
            <a:extLst>
              <a:ext uri="{FF2B5EF4-FFF2-40B4-BE49-F238E27FC236}">
                <a16:creationId xmlns:a16="http://schemas.microsoft.com/office/drawing/2014/main" id="{F81F0B8A-2F7C-4F86-94CF-1A0BA3C273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CB557034-D56E-4C69-BD30-5713D468CDE1}" type="slidenum">
              <a:rPr lang="en-US" altLang="en-US" sz="1000" u="none" smtClean="0"/>
              <a:pPr/>
              <a:t>35</a:t>
            </a:fld>
            <a:endParaRPr lang="en-US" altLang="en-US" sz="1000" u="non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5709A03D-8079-45D1-A205-2492C7F1563C}"/>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F6194645-64EE-44C4-B1BA-5A7265F41C6F}"/>
              </a:ext>
            </a:extLst>
          </p:cNvPr>
          <p:cNvSpPr>
            <a:spLocks noGrp="1"/>
          </p:cNvSpPr>
          <p:nvPr>
            <p:ph type="body" idx="1"/>
          </p:nvPr>
        </p:nvSpPr>
        <p:spPr>
          <a:xfrm>
            <a:off x="1101725" y="4418013"/>
            <a:ext cx="510063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Narrow" panose="020B0606020202030204" pitchFamily="34" charset="0"/>
              <a:ea typeface="MS PGothic" panose="020B0600070205080204" pitchFamily="34" charset="-128"/>
            </a:endParaRPr>
          </a:p>
        </p:txBody>
      </p:sp>
      <p:sp>
        <p:nvSpPr>
          <p:cNvPr id="77828" name="Footer Placeholder 1">
            <a:extLst>
              <a:ext uri="{FF2B5EF4-FFF2-40B4-BE49-F238E27FC236}">
                <a16:creationId xmlns:a16="http://schemas.microsoft.com/office/drawing/2014/main" id="{F53CD080-8AD6-4B16-8764-6811F37579B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77829" name="Slide Number Placeholder 2">
            <a:extLst>
              <a:ext uri="{FF2B5EF4-FFF2-40B4-BE49-F238E27FC236}">
                <a16:creationId xmlns:a16="http://schemas.microsoft.com/office/drawing/2014/main" id="{EBCD10D7-37BE-49FD-925E-2C180494F1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C6BEEE70-2487-4430-8D89-0445BDEC244B}" type="slidenum">
              <a:rPr lang="en-US" altLang="en-US" sz="1000" u="none" smtClean="0"/>
              <a:pPr/>
              <a:t>36</a:t>
            </a:fld>
            <a:endParaRPr lang="en-US" altLang="en-US" sz="1000" u="non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195C193B-184C-4945-843B-205A720A8524}"/>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4BAA752B-1FBF-47D9-9C1F-299A106096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8913"/>
            <a:endParaRPr lang="en-US" altLang="en-US" dirty="0"/>
          </a:p>
        </p:txBody>
      </p:sp>
      <p:sp>
        <p:nvSpPr>
          <p:cNvPr id="79876" name="Footer Placeholder 1">
            <a:extLst>
              <a:ext uri="{FF2B5EF4-FFF2-40B4-BE49-F238E27FC236}">
                <a16:creationId xmlns:a16="http://schemas.microsoft.com/office/drawing/2014/main" id="{00EA8D3F-D27C-44A6-91E3-CAC051D75A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79877" name="Slide Number Placeholder 2">
            <a:extLst>
              <a:ext uri="{FF2B5EF4-FFF2-40B4-BE49-F238E27FC236}">
                <a16:creationId xmlns:a16="http://schemas.microsoft.com/office/drawing/2014/main" id="{E895DBD4-9993-4052-A6C0-560B9466EC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79A75D8C-1D44-4494-BFB5-152D465602B2}" type="slidenum">
              <a:rPr lang="en-US" altLang="en-US" sz="1000" u="none" smtClean="0"/>
              <a:pPr/>
              <a:t>37</a:t>
            </a:fld>
            <a:endParaRPr lang="en-US" altLang="en-US" sz="1000" u="non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468F2C64-9CF1-4CBB-8366-619B449885CC}"/>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436EFB49-B5BE-4896-897B-190AEE6331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endParaRPr lang="en-US" altLang="en-US" dirty="0"/>
          </a:p>
        </p:txBody>
      </p:sp>
      <p:sp>
        <p:nvSpPr>
          <p:cNvPr id="81924" name="Footer Placeholder 1">
            <a:extLst>
              <a:ext uri="{FF2B5EF4-FFF2-40B4-BE49-F238E27FC236}">
                <a16:creationId xmlns:a16="http://schemas.microsoft.com/office/drawing/2014/main" id="{9526B45E-CB99-4A90-B5E9-C4C87DE1B6B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81925" name="Slide Number Placeholder 2">
            <a:extLst>
              <a:ext uri="{FF2B5EF4-FFF2-40B4-BE49-F238E27FC236}">
                <a16:creationId xmlns:a16="http://schemas.microsoft.com/office/drawing/2014/main" id="{B24763D2-EC52-47B8-9CD5-CE23FA1EFA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D096C47E-46F0-4B6E-A72F-563E47AFE643}" type="slidenum">
              <a:rPr lang="en-US" altLang="en-US" sz="1000" u="none" smtClean="0"/>
              <a:pPr/>
              <a:t>38</a:t>
            </a:fld>
            <a:endParaRPr lang="en-US" altLang="en-US" sz="1000" u="non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26BAFABF-88CC-4D0B-BCA6-841C26B3D29F}"/>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AC65B290-1706-4C67-B2AD-CA3F43BCDF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endParaRPr kumimoji="1" lang="en-US" altLang="en-US" b="1" dirty="0"/>
          </a:p>
          <a:p>
            <a:pPr marL="187325" indent="-187325"/>
            <a:endParaRPr lang="en-US" altLang="en-US" dirty="0"/>
          </a:p>
        </p:txBody>
      </p:sp>
      <p:sp>
        <p:nvSpPr>
          <p:cNvPr id="83972" name="Footer Placeholder 1">
            <a:extLst>
              <a:ext uri="{FF2B5EF4-FFF2-40B4-BE49-F238E27FC236}">
                <a16:creationId xmlns:a16="http://schemas.microsoft.com/office/drawing/2014/main" id="{09805768-8D1E-4825-B079-10902015A8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83973" name="Slide Number Placeholder 2">
            <a:extLst>
              <a:ext uri="{FF2B5EF4-FFF2-40B4-BE49-F238E27FC236}">
                <a16:creationId xmlns:a16="http://schemas.microsoft.com/office/drawing/2014/main" id="{510FE91D-EED8-443C-A18A-C714D6D88D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F1B1FA47-ADFC-491F-971A-5C03E72A9274}" type="slidenum">
              <a:rPr lang="en-US" altLang="en-US" sz="1000" u="none" smtClean="0"/>
              <a:pPr/>
              <a:t>39</a:t>
            </a:fld>
            <a:endParaRPr lang="en-US" altLang="en-US" sz="1000" u="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62AF84C-7EEC-467C-97B8-92CB3B144D13}"/>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38AB05CA-D97A-4D3D-8909-AFD5C976831B}"/>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pPr>
              <a:spcBef>
                <a:spcPct val="0"/>
              </a:spcBef>
            </a:pPr>
            <a:endParaRPr lang="en-US" altLang="en-US" sz="1800" dirty="0"/>
          </a:p>
        </p:txBody>
      </p:sp>
      <p:sp>
        <p:nvSpPr>
          <p:cNvPr id="12292" name="Footer Placeholder 1">
            <a:extLst>
              <a:ext uri="{FF2B5EF4-FFF2-40B4-BE49-F238E27FC236}">
                <a16:creationId xmlns:a16="http://schemas.microsoft.com/office/drawing/2014/main" id="{3538C974-FE01-4F25-B896-1657B10E444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12293" name="Slide Number Placeholder 2">
            <a:extLst>
              <a:ext uri="{FF2B5EF4-FFF2-40B4-BE49-F238E27FC236}">
                <a16:creationId xmlns:a16="http://schemas.microsoft.com/office/drawing/2014/main" id="{F55F6025-A52E-40BC-9C48-07FD2CA073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2642C14F-551F-4492-8FA0-4BE07A32620E}" type="slidenum">
              <a:rPr lang="en-US" altLang="en-US" sz="1000" u="none" smtClean="0"/>
              <a:pPr/>
              <a:t>4</a:t>
            </a:fld>
            <a:endParaRPr lang="en-US" altLang="en-US" sz="1000" u="non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8A18CE0B-2AC4-4D20-A476-1F449DD854B3}"/>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42B6822B-F8C8-4E3E-AA0B-75A161396A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spcBef>
                <a:spcPct val="0"/>
              </a:spcBef>
            </a:pPr>
            <a:endParaRPr lang="en-US" altLang="en-US" dirty="0"/>
          </a:p>
          <a:p>
            <a:pPr marL="187325" indent="-187325"/>
            <a:endParaRPr lang="en-US" altLang="en-US" b="1" dirty="0"/>
          </a:p>
        </p:txBody>
      </p:sp>
      <p:sp>
        <p:nvSpPr>
          <p:cNvPr id="86020" name="Footer Placeholder 1">
            <a:extLst>
              <a:ext uri="{FF2B5EF4-FFF2-40B4-BE49-F238E27FC236}">
                <a16:creationId xmlns:a16="http://schemas.microsoft.com/office/drawing/2014/main" id="{5A36D487-0766-410C-BD84-69688EA3B8D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86021" name="Slide Number Placeholder 2">
            <a:extLst>
              <a:ext uri="{FF2B5EF4-FFF2-40B4-BE49-F238E27FC236}">
                <a16:creationId xmlns:a16="http://schemas.microsoft.com/office/drawing/2014/main" id="{AFF1B335-E3FB-4ECD-BF67-587267FB40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18D0AE18-367E-4D33-A249-481467CF9794}" type="slidenum">
              <a:rPr lang="en-US" altLang="en-US" sz="1000" u="none" smtClean="0"/>
              <a:pPr/>
              <a:t>40</a:t>
            </a:fld>
            <a:endParaRPr lang="en-US" altLang="en-US" sz="1000" u="non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9290630C-0DDE-45F5-9B90-FFFD1C80EFE0}"/>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BA31300A-86BC-4EF8-AAA7-B49F8C2579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endParaRPr lang="en-US" altLang="en-US" dirty="0"/>
          </a:p>
          <a:p>
            <a:pPr marL="187325" indent="-187325"/>
            <a:endParaRPr lang="en-US" altLang="en-US" dirty="0"/>
          </a:p>
          <a:p>
            <a:pPr marL="187325" indent="-187325"/>
            <a:endParaRPr lang="en-US" altLang="en-US" dirty="0"/>
          </a:p>
        </p:txBody>
      </p:sp>
      <p:sp>
        <p:nvSpPr>
          <p:cNvPr id="88068" name="Footer Placeholder 1">
            <a:extLst>
              <a:ext uri="{FF2B5EF4-FFF2-40B4-BE49-F238E27FC236}">
                <a16:creationId xmlns:a16="http://schemas.microsoft.com/office/drawing/2014/main" id="{06739E9F-D4AA-4227-8496-E80A8B7A635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88069" name="Slide Number Placeholder 2">
            <a:extLst>
              <a:ext uri="{FF2B5EF4-FFF2-40B4-BE49-F238E27FC236}">
                <a16:creationId xmlns:a16="http://schemas.microsoft.com/office/drawing/2014/main" id="{4C492027-E630-47C9-B729-249B55D64F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58E2C839-40C5-4EE3-AE7B-0A3874034C02}" type="slidenum">
              <a:rPr lang="en-US" altLang="en-US" sz="1000" u="none" smtClean="0"/>
              <a:pPr/>
              <a:t>41</a:t>
            </a:fld>
            <a:endParaRPr lang="en-US" altLang="en-US" sz="1000" u="non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1F5B3C5E-8317-44AF-9D13-128616E36F2A}"/>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36E907DB-EFD8-4D85-B4F9-0B61037538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ea typeface="MS PGothic" panose="020B0600070205080204" pitchFamily="34" charset="-128"/>
            </a:endParaRPr>
          </a:p>
        </p:txBody>
      </p:sp>
      <p:sp>
        <p:nvSpPr>
          <p:cNvPr id="90116" name="Footer Placeholder 1">
            <a:extLst>
              <a:ext uri="{FF2B5EF4-FFF2-40B4-BE49-F238E27FC236}">
                <a16:creationId xmlns:a16="http://schemas.microsoft.com/office/drawing/2014/main" id="{185BFD78-CC03-4672-B204-4844B61EE1E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90117" name="Slide Number Placeholder 2">
            <a:extLst>
              <a:ext uri="{FF2B5EF4-FFF2-40B4-BE49-F238E27FC236}">
                <a16:creationId xmlns:a16="http://schemas.microsoft.com/office/drawing/2014/main" id="{B8B297AF-8FA3-4AB2-A975-D321C23962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67EE4BE7-FF92-4CA7-AD02-F7214DA5FAF1}" type="slidenum">
              <a:rPr lang="en-US" altLang="en-US" sz="1000" u="none" smtClean="0"/>
              <a:pPr/>
              <a:t>42</a:t>
            </a:fld>
            <a:endParaRPr lang="en-US" altLang="en-US" sz="1000" u="non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141EF5AD-DF6F-4542-A323-1CD0CB8F0801}"/>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938013C6-8F3C-4B6A-8BB7-813104B8F9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MS PGothic" panose="020B0600070205080204" pitchFamily="34" charset="-128"/>
            </a:endParaRPr>
          </a:p>
        </p:txBody>
      </p:sp>
      <p:sp>
        <p:nvSpPr>
          <p:cNvPr id="92164" name="Footer Placeholder 1">
            <a:extLst>
              <a:ext uri="{FF2B5EF4-FFF2-40B4-BE49-F238E27FC236}">
                <a16:creationId xmlns:a16="http://schemas.microsoft.com/office/drawing/2014/main" id="{9D459A40-9DDA-432A-99A0-FA24353CC3F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92165" name="Slide Number Placeholder 2">
            <a:extLst>
              <a:ext uri="{FF2B5EF4-FFF2-40B4-BE49-F238E27FC236}">
                <a16:creationId xmlns:a16="http://schemas.microsoft.com/office/drawing/2014/main" id="{CA37CB19-B081-4ABC-B004-5D33C6D8F2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21D22769-2EB4-440B-AE6C-8BF67C2A1B5D}" type="slidenum">
              <a:rPr lang="en-US" altLang="en-US" sz="1000" u="none" smtClean="0"/>
              <a:pPr/>
              <a:t>43</a:t>
            </a:fld>
            <a:endParaRPr lang="en-US" altLang="en-US" sz="1000" u="non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5931C456-BA64-4B60-950C-3E1A71A462A2}"/>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F288AAE2-5D00-4B9C-9B16-7851C499BE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4212" name="Footer Placeholder 1">
            <a:extLst>
              <a:ext uri="{FF2B5EF4-FFF2-40B4-BE49-F238E27FC236}">
                <a16:creationId xmlns:a16="http://schemas.microsoft.com/office/drawing/2014/main" id="{B8E63134-6C6E-4064-8C0F-5FB1534FA73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94213" name="Slide Number Placeholder 2">
            <a:extLst>
              <a:ext uri="{FF2B5EF4-FFF2-40B4-BE49-F238E27FC236}">
                <a16:creationId xmlns:a16="http://schemas.microsoft.com/office/drawing/2014/main" id="{5A61B0BF-A87F-4949-8CB4-8A8D495498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567FB373-4BAE-4BA4-93EE-558361A0DE8F}" type="slidenum">
              <a:rPr lang="en-US" altLang="en-US" sz="1000" u="none" smtClean="0"/>
              <a:pPr/>
              <a:t>44</a:t>
            </a:fld>
            <a:endParaRPr lang="en-US" altLang="en-US" sz="1000" u="non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DE875271-5B3C-44A1-8503-CB2A5410F3F1}"/>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11D6EAB5-68B7-43AA-B9DA-AD334130D7B3}"/>
              </a:ext>
            </a:extLst>
          </p:cNvPr>
          <p:cNvSpPr>
            <a:spLocks noGrp="1" noChangeArrowheads="1"/>
          </p:cNvSpPr>
          <p:nvPr>
            <p:ph type="body" idx="1"/>
          </p:nvPr>
        </p:nvSpPr>
        <p:spPr>
          <a:xfrm>
            <a:off x="706438" y="4160838"/>
            <a:ext cx="5316537"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endParaRPr lang="en-US" altLang="en-US" sz="800" dirty="0"/>
          </a:p>
        </p:txBody>
      </p:sp>
      <p:sp>
        <p:nvSpPr>
          <p:cNvPr id="96260" name="Footer Placeholder 1">
            <a:extLst>
              <a:ext uri="{FF2B5EF4-FFF2-40B4-BE49-F238E27FC236}">
                <a16:creationId xmlns:a16="http://schemas.microsoft.com/office/drawing/2014/main" id="{13D85AE6-CA3D-4665-83EA-B2FAC82F62D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96261" name="Slide Number Placeholder 2">
            <a:extLst>
              <a:ext uri="{FF2B5EF4-FFF2-40B4-BE49-F238E27FC236}">
                <a16:creationId xmlns:a16="http://schemas.microsoft.com/office/drawing/2014/main" id="{64D7C77F-666C-4010-83BF-AFE9C48B4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B2F72C7E-D0FB-4B51-8054-DCEE8BBC3C86}" type="slidenum">
              <a:rPr lang="en-US" altLang="en-US" sz="1000" u="none" smtClean="0"/>
              <a:pPr/>
              <a:t>45</a:t>
            </a:fld>
            <a:endParaRPr lang="en-US" altLang="en-US" sz="1000" u="non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06304D12-2BAC-4B95-8F41-1EE489EA2D9E}"/>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AED91731-073C-44F6-886B-9A117587D673}"/>
              </a:ext>
            </a:extLst>
          </p:cNvPr>
          <p:cNvSpPr>
            <a:spLocks noGrp="1" noChangeArrowheads="1"/>
          </p:cNvSpPr>
          <p:nvPr>
            <p:ph type="body" idx="1"/>
          </p:nvPr>
        </p:nvSpPr>
        <p:spPr>
          <a:xfrm>
            <a:off x="631825" y="4418013"/>
            <a:ext cx="5616575"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8913" indent="-188913">
              <a:lnSpc>
                <a:spcPct val="80000"/>
              </a:lnSpc>
            </a:pPr>
            <a:endParaRPr lang="en-US" altLang="en-US" sz="800" dirty="0"/>
          </a:p>
        </p:txBody>
      </p:sp>
      <p:sp>
        <p:nvSpPr>
          <p:cNvPr id="98308" name="Footer Placeholder 1">
            <a:extLst>
              <a:ext uri="{FF2B5EF4-FFF2-40B4-BE49-F238E27FC236}">
                <a16:creationId xmlns:a16="http://schemas.microsoft.com/office/drawing/2014/main" id="{871BB99F-1219-4AAD-A966-4DF69650D1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98309" name="Slide Number Placeholder 2">
            <a:extLst>
              <a:ext uri="{FF2B5EF4-FFF2-40B4-BE49-F238E27FC236}">
                <a16:creationId xmlns:a16="http://schemas.microsoft.com/office/drawing/2014/main" id="{6E53C1DF-C748-435E-BDF7-9CDFAF1B90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D30EF7F6-5C9A-45CA-BA6A-4E3C5CA4AF1F}" type="slidenum">
              <a:rPr lang="en-US" altLang="en-US" sz="1000" u="none" smtClean="0"/>
              <a:pPr/>
              <a:t>46</a:t>
            </a:fld>
            <a:endParaRPr lang="en-US" altLang="en-US" sz="1000" u="non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1978D8E-51D3-408E-8E87-575B2E562B69}"/>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00F30950-A466-4703-A1A2-E103CDF3DB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lnSpc>
                <a:spcPct val="90000"/>
              </a:lnSpc>
            </a:pPr>
            <a:endParaRPr lang="en-US" altLang="en-US" sz="800" dirty="0"/>
          </a:p>
        </p:txBody>
      </p:sp>
      <p:sp>
        <p:nvSpPr>
          <p:cNvPr id="100356" name="Footer Placeholder 1">
            <a:extLst>
              <a:ext uri="{FF2B5EF4-FFF2-40B4-BE49-F238E27FC236}">
                <a16:creationId xmlns:a16="http://schemas.microsoft.com/office/drawing/2014/main" id="{5B5D6AEA-BD60-423A-886D-E7F50070334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100357" name="Slide Number Placeholder 2">
            <a:extLst>
              <a:ext uri="{FF2B5EF4-FFF2-40B4-BE49-F238E27FC236}">
                <a16:creationId xmlns:a16="http://schemas.microsoft.com/office/drawing/2014/main" id="{732FBA5E-E8CA-40E8-82CA-56E80EBACC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76B30EAD-F5D3-49B9-B107-AF575A0394B9}" type="slidenum">
              <a:rPr lang="en-US" altLang="en-US" sz="1000" u="none" smtClean="0"/>
              <a:pPr/>
              <a:t>47</a:t>
            </a:fld>
            <a:endParaRPr lang="en-US" altLang="en-US" sz="1000" u="non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B473353C-296F-424B-9A51-79F914980C11}"/>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8612C353-BF19-4ACE-B1A7-CC49F029784C}"/>
              </a:ext>
            </a:extLst>
          </p:cNvPr>
          <p:cNvSpPr>
            <a:spLocks noGrp="1" noChangeArrowheads="1"/>
          </p:cNvSpPr>
          <p:nvPr>
            <p:ph type="body" idx="1"/>
          </p:nvPr>
        </p:nvSpPr>
        <p:spPr>
          <a:xfrm>
            <a:off x="781050" y="4389438"/>
            <a:ext cx="5316538" cy="4159250"/>
          </a:xfrm>
          <a:ln/>
        </p:spPr>
        <p:txBody>
          <a:bodyPr/>
          <a:lstStyle/>
          <a:p>
            <a:pPr eaLnBrk="1" hangingPunct="1">
              <a:defRPr/>
            </a:pPr>
            <a:endParaRPr lang="en-US" altLang="en-US" dirty="0"/>
          </a:p>
          <a:p>
            <a:pPr marL="188890" indent="-188890">
              <a:buFontTx/>
              <a:buChar char="•"/>
              <a:defRPr/>
            </a:pPr>
            <a:endParaRPr lang="en-US" dirty="0"/>
          </a:p>
          <a:p>
            <a:pPr marL="188890" indent="-188890">
              <a:buFontTx/>
              <a:buChar char="•"/>
              <a:defRPr/>
            </a:pPr>
            <a:endParaRPr lang="en-US" b="1" dirty="0"/>
          </a:p>
        </p:txBody>
      </p:sp>
      <p:sp>
        <p:nvSpPr>
          <p:cNvPr id="102404" name="Footer Placeholder 1">
            <a:extLst>
              <a:ext uri="{FF2B5EF4-FFF2-40B4-BE49-F238E27FC236}">
                <a16:creationId xmlns:a16="http://schemas.microsoft.com/office/drawing/2014/main" id="{BF9E8216-0A55-4F8B-80A2-EC4476B4BD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102405" name="Slide Number Placeholder 2">
            <a:extLst>
              <a:ext uri="{FF2B5EF4-FFF2-40B4-BE49-F238E27FC236}">
                <a16:creationId xmlns:a16="http://schemas.microsoft.com/office/drawing/2014/main" id="{2FFBFE86-196E-4DC7-92FE-CE6FB17C0E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CDB697AF-47C7-4E2D-9A2B-9AC2E8B344F6}" type="slidenum">
              <a:rPr lang="en-US" altLang="en-US" sz="1000" u="none" smtClean="0"/>
              <a:pPr/>
              <a:t>48</a:t>
            </a:fld>
            <a:endParaRPr lang="en-US" altLang="en-US" sz="1000" u="non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5AAFD896-70D2-4DF1-835E-919404BCC070}"/>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E7EA9647-27F4-4189-B00E-ED4C4A27E8D8}"/>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endParaRPr lang="en-US" altLang="en-US" dirty="0"/>
          </a:p>
        </p:txBody>
      </p:sp>
      <p:sp>
        <p:nvSpPr>
          <p:cNvPr id="104452" name="Footer Placeholder 1">
            <a:extLst>
              <a:ext uri="{FF2B5EF4-FFF2-40B4-BE49-F238E27FC236}">
                <a16:creationId xmlns:a16="http://schemas.microsoft.com/office/drawing/2014/main" id="{652A1DC0-FB06-4FE4-A8A8-3DF2B3091E8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104453" name="Slide Number Placeholder 2">
            <a:extLst>
              <a:ext uri="{FF2B5EF4-FFF2-40B4-BE49-F238E27FC236}">
                <a16:creationId xmlns:a16="http://schemas.microsoft.com/office/drawing/2014/main" id="{133BE52F-7582-40CD-9520-07ECFD365B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673F62B1-1794-4B26-BBE7-E0D3EA954B09}" type="slidenum">
              <a:rPr lang="en-US" altLang="en-US" sz="1000" u="none" smtClean="0"/>
              <a:pPr/>
              <a:t>49</a:t>
            </a:fld>
            <a:endParaRPr lang="en-US" altLang="en-US" sz="1000" u="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CFD7676-131E-421A-BFC3-C0A24F6E6B79}"/>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493523E2-742B-4B5F-839B-2C367E59DAD0}"/>
              </a:ext>
            </a:extLst>
          </p:cNvPr>
          <p:cNvSpPr>
            <a:spLocks noGrp="1" noChangeArrowheads="1"/>
          </p:cNvSpPr>
          <p:nvPr>
            <p:ph type="body" idx="1"/>
          </p:nvPr>
        </p:nvSpPr>
        <p:spPr>
          <a:xfrm>
            <a:off x="1185863" y="4386263"/>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dirty="0"/>
          </a:p>
        </p:txBody>
      </p:sp>
      <p:sp>
        <p:nvSpPr>
          <p:cNvPr id="14340" name="Footer Placeholder 1">
            <a:extLst>
              <a:ext uri="{FF2B5EF4-FFF2-40B4-BE49-F238E27FC236}">
                <a16:creationId xmlns:a16="http://schemas.microsoft.com/office/drawing/2014/main" id="{082B2C8F-3BEA-4D1F-8A04-28645A1AB62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14341" name="Slide Number Placeholder 2">
            <a:extLst>
              <a:ext uri="{FF2B5EF4-FFF2-40B4-BE49-F238E27FC236}">
                <a16:creationId xmlns:a16="http://schemas.microsoft.com/office/drawing/2014/main" id="{828FDB55-AFC7-4E5D-B738-C7BD9CD4C3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1775424D-4385-4657-8350-D74C9F609038}" type="slidenum">
              <a:rPr lang="en-US" altLang="en-US" sz="1000" u="none" smtClean="0"/>
              <a:pPr/>
              <a:t>5</a:t>
            </a:fld>
            <a:endParaRPr lang="en-US" altLang="en-US" sz="1000" u="non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E0FF6D51-67B7-4A87-80E9-053F5329E371}"/>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1777232F-FD70-416D-B3FB-F7B5E4B687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endParaRPr lang="en-US" altLang="en-US" dirty="0"/>
          </a:p>
        </p:txBody>
      </p:sp>
      <p:sp>
        <p:nvSpPr>
          <p:cNvPr id="106500" name="Footer Placeholder 1">
            <a:extLst>
              <a:ext uri="{FF2B5EF4-FFF2-40B4-BE49-F238E27FC236}">
                <a16:creationId xmlns:a16="http://schemas.microsoft.com/office/drawing/2014/main" id="{35DA4379-CF56-4649-A7C0-10A28565651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106501" name="Slide Number Placeholder 2">
            <a:extLst>
              <a:ext uri="{FF2B5EF4-FFF2-40B4-BE49-F238E27FC236}">
                <a16:creationId xmlns:a16="http://schemas.microsoft.com/office/drawing/2014/main" id="{C96B797C-EF2C-4B28-B3CA-BE840EB342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ED300806-13B2-4D63-9188-CF69A29B1B86}" type="slidenum">
              <a:rPr lang="en-US" altLang="en-US" sz="1000" u="none" smtClean="0"/>
              <a:pPr/>
              <a:t>50</a:t>
            </a:fld>
            <a:endParaRPr lang="en-US" altLang="en-US" sz="1000" u="non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F923E945-D6B9-4E3E-8586-961F010F7DC5}"/>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AE945EFA-B40F-4EE5-B33B-A0F7AEC1EC6D}"/>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7325" indent="-187325"/>
            <a:endParaRPr lang="en-US" altLang="en-US" dirty="0"/>
          </a:p>
          <a:p>
            <a:pPr marL="187325" indent="-187325"/>
            <a:endParaRPr lang="en-US" altLang="en-US" dirty="0"/>
          </a:p>
        </p:txBody>
      </p:sp>
      <p:sp>
        <p:nvSpPr>
          <p:cNvPr id="108548" name="Footer Placeholder 1">
            <a:extLst>
              <a:ext uri="{FF2B5EF4-FFF2-40B4-BE49-F238E27FC236}">
                <a16:creationId xmlns:a16="http://schemas.microsoft.com/office/drawing/2014/main" id="{357FC21B-351C-46E8-B977-AB99743CBFA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108549" name="Slide Number Placeholder 2">
            <a:extLst>
              <a:ext uri="{FF2B5EF4-FFF2-40B4-BE49-F238E27FC236}">
                <a16:creationId xmlns:a16="http://schemas.microsoft.com/office/drawing/2014/main" id="{225D7A59-1848-4AF2-8E58-88BB7412FC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B24A568A-5745-4BB5-8748-4B8CE2C05708}" type="slidenum">
              <a:rPr lang="en-US" altLang="en-US" sz="1000" u="none" smtClean="0"/>
              <a:pPr/>
              <a:t>51</a:t>
            </a:fld>
            <a:endParaRPr lang="en-US" altLang="en-US" sz="1000" u="non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venir Next LT Pro" panose="020B0504020202020204" pitchFamily="34" charset="0"/>
            </a:endParaRPr>
          </a:p>
        </p:txBody>
      </p:sp>
      <p:sp>
        <p:nvSpPr>
          <p:cNvPr id="4" name="Slide Number Placeholder 3"/>
          <p:cNvSpPr>
            <a:spLocks noGrp="1"/>
          </p:cNvSpPr>
          <p:nvPr>
            <p:ph type="sldNum" sz="quarter" idx="5"/>
          </p:nvPr>
        </p:nvSpPr>
        <p:spPr/>
        <p:txBody>
          <a:bodyPr/>
          <a:lstStyle/>
          <a:p>
            <a:fld id="{ADB7853E-902C-4E95-A8FD-67F57F357270}" type="slidenum">
              <a:rPr lang="en-US" smtClean="0"/>
              <a:t>53</a:t>
            </a:fld>
            <a:endParaRPr lang="en-US"/>
          </a:p>
        </p:txBody>
      </p:sp>
    </p:spTree>
    <p:extLst>
      <p:ext uri="{BB962C8B-B14F-4D97-AF65-F5344CB8AC3E}">
        <p14:creationId xmlns:p14="http://schemas.microsoft.com/office/powerpoint/2010/main" val="1587064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DFE710A-48D5-4E30-B4AF-3AA88A5A90A3}"/>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9037AC8E-B715-44C6-A562-7F29BF3B85C6}"/>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a:p>
            <a:pPr eaLnBrk="1" hangingPunct="1"/>
            <a:endParaRPr lang="en-US" altLang="en-US" dirty="0"/>
          </a:p>
        </p:txBody>
      </p:sp>
      <p:sp>
        <p:nvSpPr>
          <p:cNvPr id="16388" name="Footer Placeholder 1">
            <a:extLst>
              <a:ext uri="{FF2B5EF4-FFF2-40B4-BE49-F238E27FC236}">
                <a16:creationId xmlns:a16="http://schemas.microsoft.com/office/drawing/2014/main" id="{CC1709DB-BCFB-4C0C-AAD0-601C891813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16389" name="Slide Number Placeholder 2">
            <a:extLst>
              <a:ext uri="{FF2B5EF4-FFF2-40B4-BE49-F238E27FC236}">
                <a16:creationId xmlns:a16="http://schemas.microsoft.com/office/drawing/2014/main" id="{3E5423DF-ED1A-4D8E-9DC7-85D1E3361B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E696B4D4-1960-4FCE-BC39-2991535E5E63}" type="slidenum">
              <a:rPr lang="en-US" altLang="en-US" sz="1000" u="none" smtClean="0"/>
              <a:pPr/>
              <a:t>6</a:t>
            </a:fld>
            <a:endParaRPr lang="en-US" altLang="en-US" sz="1000" u="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CF5F8AF-E2DD-46FB-A37C-A0ACEC6AE302}"/>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5EE1754B-D120-4E62-9535-A62B4A3832C4}"/>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18436" name="Footer Placeholder 1">
            <a:extLst>
              <a:ext uri="{FF2B5EF4-FFF2-40B4-BE49-F238E27FC236}">
                <a16:creationId xmlns:a16="http://schemas.microsoft.com/office/drawing/2014/main" id="{FB07909B-151C-42AE-BB4D-36E4D76BF94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18437" name="Slide Number Placeholder 2">
            <a:extLst>
              <a:ext uri="{FF2B5EF4-FFF2-40B4-BE49-F238E27FC236}">
                <a16:creationId xmlns:a16="http://schemas.microsoft.com/office/drawing/2014/main" id="{C758B808-CB4A-4A6E-8AA5-973B9E7C4A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9BA38ADF-1A51-47B4-9F31-5549EFF53DB9}" type="slidenum">
              <a:rPr lang="en-US" altLang="en-US" sz="1000" u="none" smtClean="0"/>
              <a:pPr/>
              <a:t>7</a:t>
            </a:fld>
            <a:endParaRPr lang="en-US" altLang="en-US" sz="1000" u="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6EBEAE8-199D-4A78-93B3-0FC2BF5416EF}"/>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BE47445E-48DE-42EC-9B74-0D15111B47F8}"/>
              </a:ext>
            </a:extLst>
          </p:cNvPr>
          <p:cNvSpPr>
            <a:spLocks noGrp="1" noChangeArrowheads="1"/>
          </p:cNvSpPr>
          <p:nvPr>
            <p:ph type="body" idx="1"/>
          </p:nvPr>
        </p:nvSpPr>
        <p:spPr>
          <a:xfrm>
            <a:off x="430213" y="4389438"/>
            <a:ext cx="6096000"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113"/>
            <a:endParaRPr lang="en-US" altLang="en-US" dirty="0"/>
          </a:p>
        </p:txBody>
      </p:sp>
      <p:sp>
        <p:nvSpPr>
          <p:cNvPr id="20484" name="Footer Placeholder 1">
            <a:extLst>
              <a:ext uri="{FF2B5EF4-FFF2-40B4-BE49-F238E27FC236}">
                <a16:creationId xmlns:a16="http://schemas.microsoft.com/office/drawing/2014/main" id="{71E17DA2-93A9-4A62-9377-1A18035D1DC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20485" name="Slide Number Placeholder 2">
            <a:extLst>
              <a:ext uri="{FF2B5EF4-FFF2-40B4-BE49-F238E27FC236}">
                <a16:creationId xmlns:a16="http://schemas.microsoft.com/office/drawing/2014/main" id="{2F1F3A30-814D-42B9-8A50-300D2AB944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F28E6F92-9A74-4FA0-9094-50FEA0CE31F4}" type="slidenum">
              <a:rPr lang="en-US" altLang="en-US" sz="1000" u="none" smtClean="0"/>
              <a:pPr/>
              <a:t>8</a:t>
            </a:fld>
            <a:endParaRPr lang="en-US" altLang="en-US" sz="1000" u="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B52DFBB-E56D-4E66-A184-5F9A33F213DB}"/>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907DDDA6-6E39-4ED5-AFFD-8C427337DFA1}"/>
              </a:ext>
            </a:extLst>
          </p:cNvPr>
          <p:cNvSpPr>
            <a:spLocks noGrp="1" noChangeArrowheads="1"/>
          </p:cNvSpPr>
          <p:nvPr>
            <p:ph type="body" idx="1"/>
          </p:nvPr>
        </p:nvSpPr>
        <p:spPr>
          <a:xfrm>
            <a:off x="1185863" y="4389438"/>
            <a:ext cx="4583112"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275" indent="-168275"/>
            <a:endParaRPr lang="en-US" altLang="en-US" sz="800" dirty="0"/>
          </a:p>
        </p:txBody>
      </p:sp>
      <p:sp>
        <p:nvSpPr>
          <p:cNvPr id="22532" name="Footer Placeholder 1">
            <a:extLst>
              <a:ext uri="{FF2B5EF4-FFF2-40B4-BE49-F238E27FC236}">
                <a16:creationId xmlns:a16="http://schemas.microsoft.com/office/drawing/2014/main" id="{F6A8B30C-AABB-47FF-96CB-AB178920531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sz="1000" u="none"/>
          </a:p>
        </p:txBody>
      </p:sp>
      <p:sp>
        <p:nvSpPr>
          <p:cNvPr id="22533" name="Slide Number Placeholder 2">
            <a:extLst>
              <a:ext uri="{FF2B5EF4-FFF2-40B4-BE49-F238E27FC236}">
                <a16:creationId xmlns:a16="http://schemas.microsoft.com/office/drawing/2014/main" id="{2FA4C589-C2E5-42A4-8DEB-814E811567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3600" u="sng">
                <a:solidFill>
                  <a:schemeClr val="tx1"/>
                </a:solidFill>
                <a:latin typeface="Times New Roman" panose="02020603050405020304" pitchFamily="18" charset="0"/>
              </a:defRPr>
            </a:lvl1pPr>
            <a:lvl2pPr marL="742950" indent="-285750" defTabSz="952500">
              <a:defRPr sz="3600" u="sng">
                <a:solidFill>
                  <a:schemeClr val="tx1"/>
                </a:solidFill>
                <a:latin typeface="Times New Roman" panose="02020603050405020304" pitchFamily="18" charset="0"/>
              </a:defRPr>
            </a:lvl2pPr>
            <a:lvl3pPr marL="1143000" indent="-228600" defTabSz="952500">
              <a:defRPr sz="3600" u="sng">
                <a:solidFill>
                  <a:schemeClr val="tx1"/>
                </a:solidFill>
                <a:latin typeface="Times New Roman" panose="02020603050405020304" pitchFamily="18" charset="0"/>
              </a:defRPr>
            </a:lvl3pPr>
            <a:lvl4pPr marL="1600200" indent="-228600" defTabSz="952500">
              <a:defRPr sz="3600" u="sng">
                <a:solidFill>
                  <a:schemeClr val="tx1"/>
                </a:solidFill>
                <a:latin typeface="Times New Roman" panose="02020603050405020304" pitchFamily="18" charset="0"/>
              </a:defRPr>
            </a:lvl4pPr>
            <a:lvl5pPr marL="2057400" indent="-228600" defTabSz="952500">
              <a:defRPr sz="3600" u="sng">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3600" u="sng">
                <a:solidFill>
                  <a:schemeClr val="tx1"/>
                </a:solidFill>
                <a:latin typeface="Times New Roman" panose="02020603050405020304" pitchFamily="18" charset="0"/>
              </a:defRPr>
            </a:lvl9pPr>
          </a:lstStyle>
          <a:p>
            <a:fld id="{AD5ED5BF-713E-46C6-BBA2-B542DDCE16C1}" type="slidenum">
              <a:rPr lang="en-US" altLang="en-US" sz="1000" u="none" smtClean="0"/>
              <a:pPr/>
              <a:t>9</a:t>
            </a:fld>
            <a:endParaRPr lang="en-US" altLang="en-US" sz="1000" u="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idx="1"/>
          </p:nvPr>
        </p:nvSpPr>
        <p:spPr>
          <a:xfrm>
            <a:off x="609600" y="1295400"/>
            <a:ext cx="8001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95605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4"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3389A6F-A3C0-4672-B392-E3E778C6E55E}"/>
              </a:ext>
            </a:extLst>
          </p:cNvPr>
          <p:cNvSpPr>
            <a:spLocks noGrp="1" noChangeArrowheads="1"/>
          </p:cNvSpPr>
          <p:nvPr>
            <p:ph type="ctrTitle" sz="quarter"/>
          </p:nvPr>
        </p:nvSpPr>
        <p:spPr>
          <a:xfrm>
            <a:off x="228600" y="2120446"/>
            <a:ext cx="8382000" cy="750888"/>
          </a:xfrm>
        </p:spPr>
        <p:txBody>
          <a:bodyPr/>
          <a:lstStyle/>
          <a:p>
            <a:r>
              <a:rPr lang="en-US" altLang="en-US" sz="4000" dirty="0"/>
              <a:t>Hazard Communication</a:t>
            </a:r>
          </a:p>
        </p:txBody>
      </p:sp>
      <p:sp>
        <p:nvSpPr>
          <p:cNvPr id="5123" name="Rectangle 3">
            <a:extLst>
              <a:ext uri="{FF2B5EF4-FFF2-40B4-BE49-F238E27FC236}">
                <a16:creationId xmlns:a16="http://schemas.microsoft.com/office/drawing/2014/main" id="{03F22BCB-FBB8-4CF1-A612-E5B2C0845246}"/>
              </a:ext>
            </a:extLst>
          </p:cNvPr>
          <p:cNvSpPr>
            <a:spLocks noGrp="1" noChangeArrowheads="1"/>
          </p:cNvSpPr>
          <p:nvPr>
            <p:ph type="subTitle" sz="quarter" idx="1"/>
          </p:nvPr>
        </p:nvSpPr>
        <p:spPr>
          <a:xfrm>
            <a:off x="1410346" y="3418114"/>
            <a:ext cx="6098529" cy="509588"/>
          </a:xfrm>
        </p:spPr>
        <p:txBody>
          <a:bodyPr/>
          <a:lstStyle/>
          <a:p>
            <a:pPr marL="0" indent="0">
              <a:buFont typeface="Wingdings" panose="05000000000000000000" pitchFamily="2" charset="2"/>
              <a:buNone/>
            </a:pPr>
            <a:r>
              <a:rPr lang="en-US" altLang="en-US" b="1" dirty="0"/>
              <a:t> </a:t>
            </a:r>
            <a:r>
              <a:rPr lang="en-US" altLang="en-US" b="1" i="1" dirty="0"/>
              <a:t>29 CFR 1910.1200</a:t>
            </a:r>
          </a:p>
        </p:txBody>
      </p:sp>
      <p:sp>
        <p:nvSpPr>
          <p:cNvPr id="5124" name="Rectangle 4">
            <a:extLst>
              <a:ext uri="{FF2B5EF4-FFF2-40B4-BE49-F238E27FC236}">
                <a16:creationId xmlns:a16="http://schemas.microsoft.com/office/drawing/2014/main" id="{ABFD2D93-5D62-4DAA-B481-52EA1E83140A}"/>
              </a:ext>
            </a:extLst>
          </p:cNvPr>
          <p:cNvSpPr>
            <a:spLocks noChangeArrowheads="1"/>
          </p:cNvSpPr>
          <p:nvPr/>
        </p:nvSpPr>
        <p:spPr bwMode="auto">
          <a:xfrm>
            <a:off x="685800" y="5571387"/>
            <a:ext cx="7924800" cy="3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buFont typeface="Wingdings" panose="05000000000000000000" pitchFamily="2" charset="2"/>
              <a:buNone/>
            </a:pPr>
            <a:r>
              <a:rPr lang="en-US" altLang="en-US" sz="1600" b="1" u="none" dirty="0">
                <a:solidFill>
                  <a:srgbClr val="102447"/>
                </a:solidFill>
                <a:latin typeface="Avenir Next LT Pro" panose="020B0504020202020204" pitchFamily="34" charset="0"/>
                <a:cs typeface="Arial" panose="020B0604020202020204" pitchFamily="34" charset="0"/>
              </a:rPr>
              <a:t>Presented by</a:t>
            </a:r>
            <a:r>
              <a:rPr lang="en-US" altLang="en-US" sz="1600" u="none" dirty="0">
                <a:solidFill>
                  <a:srgbClr val="102447"/>
                </a:solidFill>
                <a:latin typeface="Avenir Next LT Pro" panose="020B0504020202020204" pitchFamily="34" charset="0"/>
                <a:cs typeface="Arial" panose="020B0604020202020204" pitchFamily="34"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3CFD2F2-8159-487D-B56C-32EE6CEB7975}"/>
              </a:ext>
            </a:extLst>
          </p:cNvPr>
          <p:cNvSpPr>
            <a:spLocks noGrp="1" noChangeArrowheads="1"/>
          </p:cNvSpPr>
          <p:nvPr>
            <p:ph type="title"/>
          </p:nvPr>
        </p:nvSpPr>
        <p:spPr/>
        <p:txBody>
          <a:bodyPr/>
          <a:lstStyle/>
          <a:p>
            <a:r>
              <a:rPr lang="en-US" altLang="en-US"/>
              <a:t>Scope and Application</a:t>
            </a:r>
          </a:p>
        </p:txBody>
      </p:sp>
      <p:sp>
        <p:nvSpPr>
          <p:cNvPr id="23555" name="Rectangle 3">
            <a:extLst>
              <a:ext uri="{FF2B5EF4-FFF2-40B4-BE49-F238E27FC236}">
                <a16:creationId xmlns:a16="http://schemas.microsoft.com/office/drawing/2014/main" id="{05343AB1-1E9E-4EEF-98B2-4E8E70DC8EF3}"/>
              </a:ext>
            </a:extLst>
          </p:cNvPr>
          <p:cNvSpPr>
            <a:spLocks noGrp="1" noChangeArrowheads="1"/>
          </p:cNvSpPr>
          <p:nvPr>
            <p:ph idx="1"/>
          </p:nvPr>
        </p:nvSpPr>
        <p:spPr>
          <a:xfrm>
            <a:off x="533400" y="1066800"/>
            <a:ext cx="7935913" cy="4648200"/>
          </a:xfrm>
        </p:spPr>
        <p:txBody>
          <a:bodyPr/>
          <a:lstStyle/>
          <a:p>
            <a:pPr>
              <a:lnSpc>
                <a:spcPct val="150000"/>
              </a:lnSpc>
            </a:pPr>
            <a:r>
              <a:rPr lang="en-US" altLang="en-US" sz="2600" b="1"/>
              <a:t>Exemptions for labeling</a:t>
            </a:r>
          </a:p>
          <a:p>
            <a:pPr marL="742950" lvl="1" indent="-285750">
              <a:spcBef>
                <a:spcPct val="20000"/>
              </a:spcBef>
              <a:spcAft>
                <a:spcPct val="20000"/>
              </a:spcAft>
            </a:pPr>
            <a:r>
              <a:rPr lang="en-US" altLang="en-US" sz="2200"/>
              <a:t>Pesticides</a:t>
            </a:r>
            <a:r>
              <a:rPr lang="en-US" altLang="en-US"/>
              <a:t> </a:t>
            </a:r>
            <a:r>
              <a:rPr lang="en-US" altLang="en-US" sz="1200"/>
              <a:t>(Federal insecticide, fungicide, and rodenticide Act 7 U.S.C. 136)</a:t>
            </a:r>
          </a:p>
          <a:p>
            <a:pPr marL="742950" lvl="1" indent="-285750">
              <a:spcBef>
                <a:spcPct val="20000"/>
              </a:spcBef>
              <a:spcAft>
                <a:spcPct val="20000"/>
              </a:spcAft>
            </a:pPr>
            <a:r>
              <a:rPr lang="en-US" altLang="en-US" sz="2200"/>
              <a:t>Chemical Substance or mixture </a:t>
            </a:r>
            <a:r>
              <a:rPr lang="en-US" altLang="en-US" sz="1200"/>
              <a:t>(Toxic Substances Control Act 15 U.S.C. 2601 et seq.)</a:t>
            </a:r>
          </a:p>
          <a:p>
            <a:pPr marL="742950" lvl="1" indent="-285750">
              <a:spcBef>
                <a:spcPct val="20000"/>
              </a:spcBef>
              <a:spcAft>
                <a:spcPct val="20000"/>
              </a:spcAft>
            </a:pPr>
            <a:r>
              <a:rPr lang="en-US" altLang="en-US" sz="2200"/>
              <a:t>Food, food additive, color additive </a:t>
            </a:r>
            <a:r>
              <a:rPr lang="en-US" altLang="en-US" sz="1200"/>
              <a:t>(FDA 21 U.S.C. 301)</a:t>
            </a:r>
          </a:p>
          <a:p>
            <a:pPr marL="742950" lvl="1" indent="-285750">
              <a:spcBef>
                <a:spcPct val="20000"/>
              </a:spcBef>
              <a:spcAft>
                <a:spcPct val="20000"/>
              </a:spcAft>
            </a:pPr>
            <a:r>
              <a:rPr lang="en-US" altLang="en-US" sz="2200"/>
              <a:t>Cosmetic, medical or vet device </a:t>
            </a:r>
            <a:r>
              <a:rPr lang="en-US" altLang="en-US" sz="1200"/>
              <a:t>(FDA 21 U.S.C. 301)</a:t>
            </a:r>
          </a:p>
          <a:p>
            <a:pPr marL="742950" lvl="1" indent="-285750">
              <a:spcBef>
                <a:spcPct val="20000"/>
              </a:spcBef>
              <a:spcAft>
                <a:spcPct val="20000"/>
              </a:spcAft>
            </a:pPr>
            <a:r>
              <a:rPr lang="en-US" altLang="en-US" sz="2200"/>
              <a:t>Distilled spirits </a:t>
            </a:r>
            <a:r>
              <a:rPr lang="en-US" altLang="en-US" sz="1200"/>
              <a:t>(Federal Alcohol Administration Act 21 U.S.C. 201)</a:t>
            </a:r>
          </a:p>
          <a:p>
            <a:pPr marL="742950" lvl="1" indent="-285750">
              <a:spcBef>
                <a:spcPct val="20000"/>
              </a:spcBef>
              <a:spcAft>
                <a:spcPct val="20000"/>
              </a:spcAft>
            </a:pPr>
            <a:r>
              <a:rPr lang="en-US" altLang="en-US" sz="2200"/>
              <a:t>Consumer products </a:t>
            </a:r>
            <a:r>
              <a:rPr lang="en-US" altLang="en-US" sz="1200"/>
              <a:t>(Consumer Product Safety Act 15 U.S.C. 2501)</a:t>
            </a:r>
          </a:p>
          <a:p>
            <a:pPr marL="742950" lvl="1" indent="-285750">
              <a:spcBef>
                <a:spcPct val="20000"/>
              </a:spcBef>
              <a:spcAft>
                <a:spcPct val="20000"/>
              </a:spcAft>
            </a:pPr>
            <a:r>
              <a:rPr lang="en-US" altLang="en-US" sz="2200"/>
              <a:t>Agricultural or vegetable seed </a:t>
            </a:r>
            <a:r>
              <a:rPr lang="en-US" altLang="en-US" sz="1200"/>
              <a:t>(Federal Seed Act 7 U.S.C. 1551)</a:t>
            </a:r>
          </a:p>
        </p:txBody>
      </p:sp>
      <p:sp>
        <p:nvSpPr>
          <p:cNvPr id="23556" name="Content Placeholder 3">
            <a:extLst>
              <a:ext uri="{FF2B5EF4-FFF2-40B4-BE49-F238E27FC236}">
                <a16:creationId xmlns:a16="http://schemas.microsoft.com/office/drawing/2014/main" id="{600BD18A-55B0-4CDE-8116-7AC3356BBA86}"/>
              </a:ext>
            </a:extLst>
          </p:cNvPr>
          <p:cNvSpPr>
            <a:spLocks/>
          </p:cNvSpPr>
          <p:nvPr/>
        </p:nvSpPr>
        <p:spPr bwMode="auto">
          <a:xfrm>
            <a:off x="6781800" y="609600"/>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1910.1200(b)(5)</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85AC8844-E03C-4F33-A8BE-EBC9F2C78853}"/>
              </a:ext>
            </a:extLst>
          </p:cNvPr>
          <p:cNvSpPr>
            <a:spLocks noGrp="1" noChangeArrowheads="1"/>
          </p:cNvSpPr>
          <p:nvPr>
            <p:ph idx="1"/>
          </p:nvPr>
        </p:nvSpPr>
        <p:spPr>
          <a:xfrm>
            <a:off x="533400" y="1189038"/>
            <a:ext cx="8001000" cy="4525962"/>
          </a:xfrm>
        </p:spPr>
        <p:txBody>
          <a:bodyPr/>
          <a:lstStyle/>
          <a:p>
            <a:r>
              <a:rPr lang="en-US" altLang="en-US"/>
              <a:t>Standard </a:t>
            </a:r>
            <a:r>
              <a:rPr lang="en-US" altLang="en-US" b="1" i="1"/>
              <a:t>does not </a:t>
            </a:r>
            <a:r>
              <a:rPr lang="en-US" altLang="en-US"/>
              <a:t>apply to:</a:t>
            </a:r>
          </a:p>
          <a:p>
            <a:endParaRPr lang="en-US" altLang="en-US" sz="1000"/>
          </a:p>
          <a:p>
            <a:pPr marL="742950" lvl="1" indent="-285750"/>
            <a:r>
              <a:rPr lang="en-US" altLang="en-US"/>
              <a:t>Hazardous wastes and substances</a:t>
            </a:r>
          </a:p>
          <a:p>
            <a:pPr marL="742950" lvl="1" indent="-285750"/>
            <a:endParaRPr lang="en-US" altLang="en-US"/>
          </a:p>
          <a:p>
            <a:pPr marL="742950" lvl="1" indent="-285750"/>
            <a:r>
              <a:rPr lang="en-US" altLang="en-US"/>
              <a:t>Tobacco or tobacco products</a:t>
            </a:r>
          </a:p>
          <a:p>
            <a:pPr marL="742950" lvl="1" indent="-285750"/>
            <a:endParaRPr lang="en-US" altLang="en-US"/>
          </a:p>
          <a:p>
            <a:pPr marL="742950" lvl="1" indent="-285750"/>
            <a:r>
              <a:rPr lang="en-US" altLang="en-US"/>
              <a:t>Wood or wood products</a:t>
            </a:r>
          </a:p>
          <a:p>
            <a:pPr marL="742950" lvl="1" indent="-285750"/>
            <a:endParaRPr lang="en-US" altLang="en-US"/>
          </a:p>
          <a:p>
            <a:pPr marL="742950" lvl="1" indent="-285750"/>
            <a:r>
              <a:rPr lang="en-US" altLang="en-US"/>
              <a:t>Articles as defined in the standard</a:t>
            </a:r>
          </a:p>
          <a:p>
            <a:pPr marL="742950" lvl="1" indent="-285750"/>
            <a:endParaRPr lang="en-US" altLang="en-US"/>
          </a:p>
          <a:p>
            <a:pPr marL="742950" lvl="1" indent="-285750"/>
            <a:r>
              <a:rPr lang="en-US" altLang="en-US"/>
              <a:t>Food or alcoholic beverages</a:t>
            </a:r>
          </a:p>
          <a:p>
            <a:pPr marL="742950" lvl="1" indent="-285750"/>
            <a:endParaRPr lang="en-US" altLang="en-US"/>
          </a:p>
          <a:p>
            <a:pPr marL="742950" lvl="1" indent="-285750"/>
            <a:r>
              <a:rPr lang="en-US" altLang="en-US"/>
              <a:t>Drugs</a:t>
            </a:r>
          </a:p>
        </p:txBody>
      </p:sp>
      <p:sp>
        <p:nvSpPr>
          <p:cNvPr id="25603" name="Rectangle 2">
            <a:extLst>
              <a:ext uri="{FF2B5EF4-FFF2-40B4-BE49-F238E27FC236}">
                <a16:creationId xmlns:a16="http://schemas.microsoft.com/office/drawing/2014/main" id="{98290328-97CC-48F7-9F99-5D11694E592C}"/>
              </a:ext>
            </a:extLst>
          </p:cNvPr>
          <p:cNvSpPr>
            <a:spLocks noGrp="1" noChangeArrowheads="1"/>
          </p:cNvSpPr>
          <p:nvPr>
            <p:ph type="title"/>
          </p:nvPr>
        </p:nvSpPr>
        <p:spPr/>
        <p:txBody>
          <a:bodyPr/>
          <a:lstStyle/>
          <a:p>
            <a:r>
              <a:rPr lang="en-US" altLang="en-US"/>
              <a:t>Scope and Application</a:t>
            </a:r>
          </a:p>
        </p:txBody>
      </p:sp>
      <p:sp>
        <p:nvSpPr>
          <p:cNvPr id="25604" name="Content Placeholder 3">
            <a:extLst>
              <a:ext uri="{FF2B5EF4-FFF2-40B4-BE49-F238E27FC236}">
                <a16:creationId xmlns:a16="http://schemas.microsoft.com/office/drawing/2014/main" id="{330FBB5D-4CA2-42F8-91A7-0E9982375492}"/>
              </a:ext>
            </a:extLst>
          </p:cNvPr>
          <p:cNvSpPr>
            <a:spLocks/>
          </p:cNvSpPr>
          <p:nvPr/>
        </p:nvSpPr>
        <p:spPr bwMode="auto">
          <a:xfrm>
            <a:off x="6781800" y="609600"/>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1910.1200(b)(6)</a:t>
            </a:r>
          </a:p>
        </p:txBody>
      </p:sp>
      <p:pic>
        <p:nvPicPr>
          <p:cNvPr id="25605" name="Picture 2">
            <a:extLst>
              <a:ext uri="{FF2B5EF4-FFF2-40B4-BE49-F238E27FC236}">
                <a16:creationId xmlns:a16="http://schemas.microsoft.com/office/drawing/2014/main" id="{67867DD6-CC67-4AF1-A393-D28F0CE24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2575" y="1371600"/>
            <a:ext cx="1901825"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6767A3A-F818-4970-8A4A-48B592E94A09}"/>
              </a:ext>
            </a:extLst>
          </p:cNvPr>
          <p:cNvSpPr>
            <a:spLocks noGrp="1" noChangeArrowheads="1"/>
          </p:cNvSpPr>
          <p:nvPr>
            <p:ph type="title"/>
          </p:nvPr>
        </p:nvSpPr>
        <p:spPr/>
        <p:txBody>
          <a:bodyPr/>
          <a:lstStyle/>
          <a:p>
            <a:r>
              <a:rPr lang="en-US" altLang="en-US"/>
              <a:t>Scope and Application</a:t>
            </a:r>
          </a:p>
        </p:txBody>
      </p:sp>
      <p:sp>
        <p:nvSpPr>
          <p:cNvPr id="27651" name="Rectangle 3">
            <a:extLst>
              <a:ext uri="{FF2B5EF4-FFF2-40B4-BE49-F238E27FC236}">
                <a16:creationId xmlns:a16="http://schemas.microsoft.com/office/drawing/2014/main" id="{4A783DBA-085B-4A0B-B279-0661003A785D}"/>
              </a:ext>
            </a:extLst>
          </p:cNvPr>
          <p:cNvSpPr>
            <a:spLocks noGrp="1" noChangeArrowheads="1"/>
          </p:cNvSpPr>
          <p:nvPr>
            <p:ph idx="1"/>
          </p:nvPr>
        </p:nvSpPr>
        <p:spPr>
          <a:xfrm>
            <a:off x="533400" y="1348353"/>
            <a:ext cx="7924800" cy="4320610"/>
          </a:xfrm>
        </p:spPr>
        <p:txBody>
          <a:bodyPr/>
          <a:lstStyle/>
          <a:p>
            <a:r>
              <a:rPr lang="en-US" altLang="en-US" dirty="0"/>
              <a:t>Standard </a:t>
            </a:r>
            <a:r>
              <a:rPr lang="en-US" altLang="en-US" b="1" i="1" dirty="0"/>
              <a:t>does not </a:t>
            </a:r>
            <a:r>
              <a:rPr lang="en-US" altLang="en-US" dirty="0"/>
              <a:t>apply to:</a:t>
            </a:r>
          </a:p>
          <a:p>
            <a:endParaRPr lang="en-US" altLang="en-US" sz="1000" dirty="0"/>
          </a:p>
          <a:p>
            <a:pPr marL="742950" lvl="1" indent="-285750"/>
            <a:r>
              <a:rPr lang="en-US" altLang="en-US" dirty="0"/>
              <a:t>Cosmetics for retail sale</a:t>
            </a:r>
          </a:p>
          <a:p>
            <a:pPr marL="742950" lvl="1" indent="-285750"/>
            <a:endParaRPr lang="en-US" altLang="en-US" dirty="0"/>
          </a:p>
          <a:p>
            <a:pPr marL="742950" lvl="1" indent="-285750"/>
            <a:r>
              <a:rPr lang="en-US" altLang="en-US" dirty="0"/>
              <a:t>Consumer products</a:t>
            </a:r>
          </a:p>
          <a:p>
            <a:pPr marL="742950" lvl="1" indent="-285750"/>
            <a:endParaRPr lang="en-US" altLang="en-US" dirty="0"/>
          </a:p>
          <a:p>
            <a:pPr marL="742950" lvl="1" indent="-285750"/>
            <a:r>
              <a:rPr lang="en-US" altLang="en-US" dirty="0"/>
              <a:t>Nuisance particulates</a:t>
            </a:r>
          </a:p>
          <a:p>
            <a:pPr marL="742950" lvl="1" indent="-285750"/>
            <a:endParaRPr lang="en-US" altLang="en-US" dirty="0"/>
          </a:p>
          <a:p>
            <a:pPr marL="742950" lvl="1" indent="-285750"/>
            <a:r>
              <a:rPr lang="en-US" altLang="en-US" dirty="0"/>
              <a:t>Ionizing and nonionizing radiation</a:t>
            </a:r>
          </a:p>
          <a:p>
            <a:pPr marL="742950" lvl="1" indent="-285750"/>
            <a:endParaRPr lang="en-US" altLang="en-US" dirty="0"/>
          </a:p>
          <a:p>
            <a:pPr marL="742950" lvl="1" indent="-285750"/>
            <a:r>
              <a:rPr lang="en-US" altLang="en-US" dirty="0"/>
              <a:t>Biological hazards </a:t>
            </a:r>
          </a:p>
          <a:p>
            <a:pPr marL="742950" lvl="1" indent="-285750">
              <a:lnSpc>
                <a:spcPct val="130000"/>
              </a:lnSpc>
            </a:pPr>
            <a:endParaRPr lang="en-US" altLang="en-US" dirty="0"/>
          </a:p>
          <a:p>
            <a:endParaRPr lang="en-US" altLang="en-US" dirty="0"/>
          </a:p>
        </p:txBody>
      </p:sp>
      <p:sp>
        <p:nvSpPr>
          <p:cNvPr id="27652" name="Content Placeholder 3">
            <a:extLst>
              <a:ext uri="{FF2B5EF4-FFF2-40B4-BE49-F238E27FC236}">
                <a16:creationId xmlns:a16="http://schemas.microsoft.com/office/drawing/2014/main" id="{EAC8C2D8-63C1-4D36-9044-83D0DC26530D}"/>
              </a:ext>
            </a:extLst>
          </p:cNvPr>
          <p:cNvSpPr>
            <a:spLocks/>
          </p:cNvSpPr>
          <p:nvPr/>
        </p:nvSpPr>
        <p:spPr bwMode="auto">
          <a:xfrm>
            <a:off x="6781800" y="609600"/>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1910.1200(b)(6)</a:t>
            </a:r>
          </a:p>
        </p:txBody>
      </p:sp>
      <p:pic>
        <p:nvPicPr>
          <p:cNvPr id="27653" name="Picture 1">
            <a:extLst>
              <a:ext uri="{FF2B5EF4-FFF2-40B4-BE49-F238E27FC236}">
                <a16:creationId xmlns:a16="http://schemas.microsoft.com/office/drawing/2014/main" id="{8F5D8599-7D2B-4334-9718-B090B4EE3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733800"/>
            <a:ext cx="2074863"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99660A6-1038-4003-B13C-61C7F75056F0}"/>
              </a:ext>
            </a:extLst>
          </p:cNvPr>
          <p:cNvSpPr>
            <a:spLocks noGrp="1" noChangeArrowheads="1"/>
          </p:cNvSpPr>
          <p:nvPr>
            <p:ph type="title"/>
          </p:nvPr>
        </p:nvSpPr>
        <p:spPr/>
        <p:txBody>
          <a:bodyPr/>
          <a:lstStyle/>
          <a:p>
            <a:r>
              <a:rPr lang="en-US" altLang="en-US"/>
              <a:t>Key Elements of HazCom</a:t>
            </a:r>
          </a:p>
        </p:txBody>
      </p:sp>
      <p:sp>
        <p:nvSpPr>
          <p:cNvPr id="29699" name="Rectangle 3">
            <a:extLst>
              <a:ext uri="{FF2B5EF4-FFF2-40B4-BE49-F238E27FC236}">
                <a16:creationId xmlns:a16="http://schemas.microsoft.com/office/drawing/2014/main" id="{7C7448D9-3E60-4F5A-A14C-8E7E27A6D5D8}"/>
              </a:ext>
            </a:extLst>
          </p:cNvPr>
          <p:cNvSpPr>
            <a:spLocks noGrp="1" noChangeArrowheads="1"/>
          </p:cNvSpPr>
          <p:nvPr>
            <p:ph idx="1"/>
          </p:nvPr>
        </p:nvSpPr>
        <p:spPr/>
        <p:txBody>
          <a:bodyPr/>
          <a:lstStyle/>
          <a:p>
            <a:pPr>
              <a:lnSpc>
                <a:spcPct val="150000"/>
              </a:lnSpc>
            </a:pPr>
            <a:r>
              <a:rPr lang="en-US" altLang="en-US"/>
              <a:t>Hazard classification</a:t>
            </a:r>
            <a:br>
              <a:rPr lang="en-US" altLang="en-US" sz="1000" b="1"/>
            </a:br>
            <a:endParaRPr lang="en-US" altLang="en-US" sz="1000" b="1"/>
          </a:p>
          <a:p>
            <a:pPr>
              <a:lnSpc>
                <a:spcPct val="150000"/>
              </a:lnSpc>
            </a:pPr>
            <a:r>
              <a:rPr lang="en-US" altLang="en-US"/>
              <a:t>Written program</a:t>
            </a:r>
          </a:p>
          <a:p>
            <a:pPr>
              <a:lnSpc>
                <a:spcPct val="150000"/>
              </a:lnSpc>
            </a:pPr>
            <a:endParaRPr lang="en-US" altLang="en-US" sz="1000" b="1"/>
          </a:p>
          <a:p>
            <a:pPr>
              <a:lnSpc>
                <a:spcPct val="150000"/>
              </a:lnSpc>
            </a:pPr>
            <a:r>
              <a:rPr lang="en-US" altLang="en-US"/>
              <a:t>Labeling</a:t>
            </a:r>
          </a:p>
          <a:p>
            <a:pPr>
              <a:lnSpc>
                <a:spcPct val="150000"/>
              </a:lnSpc>
            </a:pPr>
            <a:endParaRPr lang="en-US" altLang="en-US" sz="1000" b="1"/>
          </a:p>
          <a:p>
            <a:pPr>
              <a:lnSpc>
                <a:spcPct val="150000"/>
              </a:lnSpc>
            </a:pPr>
            <a:r>
              <a:rPr lang="en-US" altLang="en-US"/>
              <a:t>SDS</a:t>
            </a:r>
          </a:p>
          <a:p>
            <a:pPr>
              <a:lnSpc>
                <a:spcPct val="150000"/>
              </a:lnSpc>
            </a:pPr>
            <a:endParaRPr lang="en-US" altLang="en-US" sz="1000" b="1"/>
          </a:p>
          <a:p>
            <a:pPr>
              <a:lnSpc>
                <a:spcPct val="150000"/>
              </a:lnSpc>
            </a:pPr>
            <a:r>
              <a:rPr lang="en-US" altLang="en-US"/>
              <a:t>Employee training</a:t>
            </a:r>
          </a:p>
        </p:txBody>
      </p:sp>
      <p:sp>
        <p:nvSpPr>
          <p:cNvPr id="29700" name="Content Placeholder 3">
            <a:extLst>
              <a:ext uri="{FF2B5EF4-FFF2-40B4-BE49-F238E27FC236}">
                <a16:creationId xmlns:a16="http://schemas.microsoft.com/office/drawing/2014/main" id="{78EDE5F8-6A26-46A6-8979-725270642F2B}"/>
              </a:ext>
            </a:extLst>
          </p:cNvPr>
          <p:cNvSpPr>
            <a:spLocks/>
          </p:cNvSpPr>
          <p:nvPr/>
        </p:nvSpPr>
        <p:spPr bwMode="auto">
          <a:xfrm>
            <a:off x="7315200" y="6096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a:t>
            </a:r>
          </a:p>
        </p:txBody>
      </p:sp>
      <p:pic>
        <p:nvPicPr>
          <p:cNvPr id="2" name="Picture 1">
            <a:extLst>
              <a:ext uri="{FF2B5EF4-FFF2-40B4-BE49-F238E27FC236}">
                <a16:creationId xmlns:a16="http://schemas.microsoft.com/office/drawing/2014/main" id="{7C3FA435-280E-4F3A-9667-DE235D4F2B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799" y="2095180"/>
            <a:ext cx="4017533" cy="2705420"/>
          </a:xfrm>
          <a:prstGeom prst="rect">
            <a:avLst/>
          </a:prstGeom>
          <a:ln w="76200">
            <a:solidFill>
              <a:schemeClr val="tx2"/>
            </a:solidFill>
          </a:ln>
          <a:effectLst>
            <a:outerShdw blurRad="50800" dist="50800" dir="5400000" algn="ctr" rotWithShape="0">
              <a:schemeClr val="bg1"/>
            </a:outerShdw>
            <a:softEdge rad="76200"/>
          </a:effec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6D366AC-9713-4BCA-8226-BF89E9FB56FA}"/>
              </a:ext>
            </a:extLst>
          </p:cNvPr>
          <p:cNvSpPr>
            <a:spLocks noGrp="1" noChangeArrowheads="1"/>
          </p:cNvSpPr>
          <p:nvPr>
            <p:ph type="title"/>
          </p:nvPr>
        </p:nvSpPr>
        <p:spPr/>
        <p:txBody>
          <a:bodyPr/>
          <a:lstStyle/>
          <a:p>
            <a:r>
              <a:rPr lang="en-US" altLang="en-US"/>
              <a:t>Definitions</a:t>
            </a:r>
          </a:p>
        </p:txBody>
      </p:sp>
      <p:sp>
        <p:nvSpPr>
          <p:cNvPr id="18435" name="Rectangle 3">
            <a:extLst>
              <a:ext uri="{FF2B5EF4-FFF2-40B4-BE49-F238E27FC236}">
                <a16:creationId xmlns:a16="http://schemas.microsoft.com/office/drawing/2014/main" id="{144AFE8C-AB6B-4431-A38D-38751FF73505}"/>
              </a:ext>
            </a:extLst>
          </p:cNvPr>
          <p:cNvSpPr>
            <a:spLocks noGrp="1" noChangeArrowheads="1"/>
          </p:cNvSpPr>
          <p:nvPr>
            <p:ph idx="1"/>
          </p:nvPr>
        </p:nvSpPr>
        <p:spPr>
          <a:xfrm>
            <a:off x="533400" y="1406525"/>
            <a:ext cx="8001000" cy="4525963"/>
          </a:xfrm>
        </p:spPr>
        <p:txBody>
          <a:bodyPr>
            <a:normAutofit lnSpcReduction="10000"/>
          </a:bodyPr>
          <a:lstStyle/>
          <a:p>
            <a:pPr>
              <a:defRPr/>
            </a:pPr>
            <a:r>
              <a:rPr lang="en-US" b="1" dirty="0"/>
              <a:t>“Hazardous chemical” </a:t>
            </a:r>
          </a:p>
          <a:p>
            <a:pPr>
              <a:defRPr/>
            </a:pPr>
            <a:endParaRPr lang="en-US" sz="1000" dirty="0"/>
          </a:p>
          <a:p>
            <a:pPr marL="742950" lvl="1" indent="-285750">
              <a:defRPr/>
            </a:pPr>
            <a:r>
              <a:rPr lang="en-US" dirty="0"/>
              <a:t>Any chemical that is classified as a:</a:t>
            </a:r>
          </a:p>
          <a:p>
            <a:pPr marL="1136650" lvl="2" indent="-285750">
              <a:defRPr/>
            </a:pPr>
            <a:endParaRPr lang="en-US" dirty="0"/>
          </a:p>
          <a:p>
            <a:pPr marL="1136650" lvl="2" indent="-285750">
              <a:defRPr/>
            </a:pPr>
            <a:r>
              <a:rPr lang="en-US" dirty="0"/>
              <a:t>Physical hazard</a:t>
            </a:r>
          </a:p>
          <a:p>
            <a:pPr marL="1136650" lvl="2" indent="-285750">
              <a:defRPr/>
            </a:pPr>
            <a:endParaRPr lang="en-US" dirty="0"/>
          </a:p>
          <a:p>
            <a:pPr marL="1136650" lvl="2" indent="-285750">
              <a:defRPr/>
            </a:pPr>
            <a:r>
              <a:rPr lang="en-US" dirty="0"/>
              <a:t>Health hazard</a:t>
            </a:r>
          </a:p>
          <a:p>
            <a:pPr marL="1136650" lvl="2" indent="-285750">
              <a:defRPr/>
            </a:pPr>
            <a:endParaRPr lang="en-US" dirty="0"/>
          </a:p>
          <a:p>
            <a:pPr marL="1136650" lvl="2" indent="-285750">
              <a:defRPr/>
            </a:pPr>
            <a:r>
              <a:rPr lang="en-US" dirty="0"/>
              <a:t>Simple asphyxiant</a:t>
            </a:r>
          </a:p>
          <a:p>
            <a:pPr marL="1136650" lvl="2" indent="-285750">
              <a:defRPr/>
            </a:pPr>
            <a:endParaRPr lang="en-US" dirty="0"/>
          </a:p>
          <a:p>
            <a:pPr marL="1136650" lvl="2" indent="-285750">
              <a:defRPr/>
            </a:pPr>
            <a:r>
              <a:rPr lang="en-US" dirty="0"/>
              <a:t>Combustible dust</a:t>
            </a:r>
          </a:p>
          <a:p>
            <a:pPr marL="1136650" lvl="2" indent="-285750">
              <a:defRPr/>
            </a:pPr>
            <a:endParaRPr lang="en-US" dirty="0"/>
          </a:p>
          <a:p>
            <a:pPr marL="1136650" lvl="2" indent="-285750">
              <a:defRPr/>
            </a:pPr>
            <a:r>
              <a:rPr lang="en-US" dirty="0"/>
              <a:t>Pyrophoric gas</a:t>
            </a:r>
          </a:p>
          <a:p>
            <a:pPr marL="1136650" lvl="2" indent="-285750">
              <a:defRPr/>
            </a:pPr>
            <a:endParaRPr lang="en-US" dirty="0"/>
          </a:p>
          <a:p>
            <a:pPr marL="1136650" lvl="2" indent="-285750">
              <a:defRPr/>
            </a:pPr>
            <a:r>
              <a:rPr lang="en-US" dirty="0"/>
              <a:t>Hazard not otherwise classified</a:t>
            </a:r>
          </a:p>
          <a:p>
            <a:pPr marL="742950" lvl="1" indent="-285750">
              <a:defRPr/>
            </a:pPr>
            <a:endParaRPr lang="en-US" dirty="0"/>
          </a:p>
        </p:txBody>
      </p:sp>
      <p:sp>
        <p:nvSpPr>
          <p:cNvPr id="31748" name="Content Placeholder 3">
            <a:extLst>
              <a:ext uri="{FF2B5EF4-FFF2-40B4-BE49-F238E27FC236}">
                <a16:creationId xmlns:a16="http://schemas.microsoft.com/office/drawing/2014/main" id="{2B77AD14-D924-4FF3-9734-5D9FDD2D6720}"/>
              </a:ext>
            </a:extLst>
          </p:cNvPr>
          <p:cNvSpPr>
            <a:spLocks/>
          </p:cNvSpPr>
          <p:nvPr/>
        </p:nvSpPr>
        <p:spPr bwMode="auto">
          <a:xfrm>
            <a:off x="70866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1910.1200(c)</a:t>
            </a:r>
          </a:p>
        </p:txBody>
      </p:sp>
      <p:pic>
        <p:nvPicPr>
          <p:cNvPr id="31749" name="Picture 1">
            <a:extLst>
              <a:ext uri="{FF2B5EF4-FFF2-40B4-BE49-F238E27FC236}">
                <a16:creationId xmlns:a16="http://schemas.microsoft.com/office/drawing/2014/main" id="{0CD5ABD7-EBA5-40DE-8329-DAEF84291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9863" y="2514600"/>
            <a:ext cx="3284537"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2C67656-D972-41A8-83AC-97D56D934497}"/>
              </a:ext>
            </a:extLst>
          </p:cNvPr>
          <p:cNvSpPr>
            <a:spLocks noGrp="1" noChangeArrowheads="1"/>
          </p:cNvSpPr>
          <p:nvPr>
            <p:ph type="title"/>
          </p:nvPr>
        </p:nvSpPr>
        <p:spPr/>
        <p:txBody>
          <a:bodyPr/>
          <a:lstStyle/>
          <a:p>
            <a:r>
              <a:rPr lang="en-US" altLang="en-US"/>
              <a:t>Definitions</a:t>
            </a:r>
          </a:p>
        </p:txBody>
      </p:sp>
      <p:sp>
        <p:nvSpPr>
          <p:cNvPr id="19459" name="Rectangle 3">
            <a:extLst>
              <a:ext uri="{FF2B5EF4-FFF2-40B4-BE49-F238E27FC236}">
                <a16:creationId xmlns:a16="http://schemas.microsoft.com/office/drawing/2014/main" id="{EA0DE55C-2930-4624-8A79-1373E732CB15}"/>
              </a:ext>
            </a:extLst>
          </p:cNvPr>
          <p:cNvSpPr>
            <a:spLocks noGrp="1" noChangeArrowheads="1"/>
          </p:cNvSpPr>
          <p:nvPr>
            <p:ph idx="1"/>
          </p:nvPr>
        </p:nvSpPr>
        <p:spPr>
          <a:xfrm>
            <a:off x="495300" y="1371600"/>
            <a:ext cx="8153400" cy="4454525"/>
          </a:xfrm>
        </p:spPr>
        <p:txBody>
          <a:bodyPr>
            <a:normAutofit fontScale="77500" lnSpcReduction="20000"/>
          </a:bodyPr>
          <a:lstStyle/>
          <a:p>
            <a:pPr>
              <a:defRPr/>
            </a:pPr>
            <a:r>
              <a:rPr lang="en-US" sz="3000" b="1" dirty="0"/>
              <a:t>“Physical hazard” </a:t>
            </a:r>
          </a:p>
          <a:p>
            <a:pPr>
              <a:defRPr/>
            </a:pPr>
            <a:endParaRPr lang="en-US" sz="900" dirty="0"/>
          </a:p>
          <a:p>
            <a:pPr lvl="1">
              <a:defRPr/>
            </a:pPr>
            <a:r>
              <a:rPr lang="en-US" sz="2600" dirty="0"/>
              <a:t>A chemical classified as posing one of the following hazardous effects:</a:t>
            </a:r>
          </a:p>
          <a:p>
            <a:pPr lvl="1">
              <a:defRPr/>
            </a:pPr>
            <a:endParaRPr lang="en-US" sz="1200" dirty="0"/>
          </a:p>
          <a:p>
            <a:pPr marL="1136650" lvl="2" indent="-285750">
              <a:lnSpc>
                <a:spcPct val="120000"/>
              </a:lnSpc>
              <a:defRPr/>
            </a:pPr>
            <a:r>
              <a:rPr lang="en-US" sz="2200" dirty="0"/>
              <a:t>Explosive</a:t>
            </a:r>
          </a:p>
          <a:p>
            <a:pPr marL="1136650" lvl="2" indent="-285750">
              <a:lnSpc>
                <a:spcPct val="120000"/>
              </a:lnSpc>
              <a:defRPr/>
            </a:pPr>
            <a:r>
              <a:rPr lang="en-US" sz="2200" dirty="0"/>
              <a:t>Oxidizer (liquid, solid or gas)</a:t>
            </a:r>
          </a:p>
          <a:p>
            <a:pPr marL="1136650" lvl="2" indent="-285750">
              <a:lnSpc>
                <a:spcPct val="120000"/>
              </a:lnSpc>
              <a:defRPr/>
            </a:pPr>
            <a:r>
              <a:rPr lang="en-US" sz="2200" dirty="0"/>
              <a:t>Self-reactive</a:t>
            </a:r>
          </a:p>
          <a:p>
            <a:pPr marL="1136650" lvl="2" indent="-285750">
              <a:lnSpc>
                <a:spcPct val="120000"/>
              </a:lnSpc>
              <a:defRPr/>
            </a:pPr>
            <a:r>
              <a:rPr lang="en-US" sz="2200" dirty="0"/>
              <a:t>Pyrophoric (liquid or solid)</a:t>
            </a:r>
          </a:p>
          <a:p>
            <a:pPr marL="1136650" lvl="2" indent="-285750">
              <a:lnSpc>
                <a:spcPct val="120000"/>
              </a:lnSpc>
              <a:defRPr/>
            </a:pPr>
            <a:r>
              <a:rPr lang="en-US" sz="2200" dirty="0"/>
              <a:t>Self-heating</a:t>
            </a:r>
          </a:p>
          <a:p>
            <a:pPr marL="1136650" lvl="2" indent="-285750">
              <a:lnSpc>
                <a:spcPct val="120000"/>
              </a:lnSpc>
              <a:defRPr/>
            </a:pPr>
            <a:r>
              <a:rPr lang="en-US" sz="2200" dirty="0"/>
              <a:t>Organic peroxide</a:t>
            </a:r>
          </a:p>
          <a:p>
            <a:pPr marL="1136650" lvl="2" indent="-285750">
              <a:lnSpc>
                <a:spcPct val="120000"/>
              </a:lnSpc>
              <a:defRPr/>
            </a:pPr>
            <a:r>
              <a:rPr lang="en-US" sz="2200" dirty="0"/>
              <a:t>Corrosive to metal</a:t>
            </a:r>
          </a:p>
          <a:p>
            <a:pPr marL="1136650" lvl="2" indent="-285750">
              <a:lnSpc>
                <a:spcPct val="120000"/>
              </a:lnSpc>
              <a:defRPr/>
            </a:pPr>
            <a:r>
              <a:rPr lang="en-US" sz="2200" dirty="0"/>
              <a:t>Gas under pressure</a:t>
            </a:r>
          </a:p>
          <a:p>
            <a:pPr marL="1136650" lvl="2" indent="-285750">
              <a:lnSpc>
                <a:spcPct val="120000"/>
              </a:lnSpc>
              <a:defRPr/>
            </a:pPr>
            <a:r>
              <a:rPr lang="en-US" sz="2200" dirty="0"/>
              <a:t>Emits flammable gas in contact with water</a:t>
            </a:r>
          </a:p>
          <a:p>
            <a:pPr marL="1136650" lvl="2" indent="-285750">
              <a:lnSpc>
                <a:spcPct val="120000"/>
              </a:lnSpc>
              <a:defRPr/>
            </a:pPr>
            <a:r>
              <a:rPr lang="en-US" sz="2200" dirty="0"/>
              <a:t>Flammable (gases, aerosols, liquids or solids)</a:t>
            </a:r>
          </a:p>
          <a:p>
            <a:pPr marL="1136650" lvl="2" indent="-285750">
              <a:lnSpc>
                <a:spcPct val="120000"/>
              </a:lnSpc>
              <a:defRPr/>
            </a:pPr>
            <a:endParaRPr lang="en-US" sz="2200" dirty="0"/>
          </a:p>
        </p:txBody>
      </p:sp>
      <p:sp>
        <p:nvSpPr>
          <p:cNvPr id="33796" name="Content Placeholder 3">
            <a:extLst>
              <a:ext uri="{FF2B5EF4-FFF2-40B4-BE49-F238E27FC236}">
                <a16:creationId xmlns:a16="http://schemas.microsoft.com/office/drawing/2014/main" id="{9487385B-4B7B-4DC4-B2DF-587D90188DA9}"/>
              </a:ext>
            </a:extLst>
          </p:cNvPr>
          <p:cNvSpPr>
            <a:spLocks/>
          </p:cNvSpPr>
          <p:nvPr/>
        </p:nvSpPr>
        <p:spPr bwMode="auto">
          <a:xfrm>
            <a:off x="7086600" y="6096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1910.1200(c)</a:t>
            </a:r>
          </a:p>
        </p:txBody>
      </p:sp>
      <p:pic>
        <p:nvPicPr>
          <p:cNvPr id="33797" name="Picture 1">
            <a:extLst>
              <a:ext uri="{FF2B5EF4-FFF2-40B4-BE49-F238E27FC236}">
                <a16:creationId xmlns:a16="http://schemas.microsoft.com/office/drawing/2014/main" id="{3AE6B58E-F7CA-4699-A623-381FB0A38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763" y="2284413"/>
            <a:ext cx="2560637"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0B33739-2B75-4756-8619-A52B8AF72CC2}"/>
              </a:ext>
            </a:extLst>
          </p:cNvPr>
          <p:cNvSpPr txBox="1"/>
          <p:nvPr/>
        </p:nvSpPr>
        <p:spPr>
          <a:xfrm>
            <a:off x="6553200" y="4041775"/>
            <a:ext cx="3390900" cy="306388"/>
          </a:xfrm>
          <a:prstGeom prst="rect">
            <a:avLst/>
          </a:prstGeom>
          <a:noFill/>
        </p:spPr>
        <p:txBody>
          <a:bodyPr>
            <a:spAutoFit/>
          </a:bodyPr>
          <a:lstStyle/>
          <a:p>
            <a:pPr>
              <a:defRPr/>
            </a:pPr>
            <a:r>
              <a:rPr lang="en-US" sz="1400" i="1" u="none" dirty="0">
                <a:latin typeface="Avenir Next LT Pro" panose="020B0504020202020204" pitchFamily="34" charset="0"/>
              </a:rPr>
              <a:t>What’s the hazard?</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3451D7E-76D8-4524-96C4-267AB96BC8C3}"/>
              </a:ext>
            </a:extLst>
          </p:cNvPr>
          <p:cNvSpPr>
            <a:spLocks noGrp="1" noChangeArrowheads="1"/>
          </p:cNvSpPr>
          <p:nvPr>
            <p:ph type="title"/>
          </p:nvPr>
        </p:nvSpPr>
        <p:spPr/>
        <p:txBody>
          <a:bodyPr/>
          <a:lstStyle/>
          <a:p>
            <a:r>
              <a:rPr lang="en-US" altLang="en-US"/>
              <a:t>Definitions</a:t>
            </a:r>
          </a:p>
        </p:txBody>
      </p:sp>
      <p:sp>
        <p:nvSpPr>
          <p:cNvPr id="35843" name="Rectangle 3">
            <a:extLst>
              <a:ext uri="{FF2B5EF4-FFF2-40B4-BE49-F238E27FC236}">
                <a16:creationId xmlns:a16="http://schemas.microsoft.com/office/drawing/2014/main" id="{2C7C1398-2BF2-4A1F-A444-41DAEA9A6E40}"/>
              </a:ext>
            </a:extLst>
          </p:cNvPr>
          <p:cNvSpPr>
            <a:spLocks noGrp="1" noChangeArrowheads="1"/>
          </p:cNvSpPr>
          <p:nvPr>
            <p:ph idx="1"/>
          </p:nvPr>
        </p:nvSpPr>
        <p:spPr>
          <a:xfrm>
            <a:off x="533400" y="1295400"/>
            <a:ext cx="8001000" cy="4395788"/>
          </a:xfrm>
        </p:spPr>
        <p:txBody>
          <a:bodyPr/>
          <a:lstStyle/>
          <a:p>
            <a:r>
              <a:rPr lang="en-US" altLang="en-US" sz="2600" b="1"/>
              <a:t>“Health hazard” </a:t>
            </a:r>
          </a:p>
          <a:p>
            <a:pPr lvl="1">
              <a:buFont typeface="Arial" panose="020B0604020202020204" pitchFamily="34" charset="0"/>
              <a:buChar char="−"/>
            </a:pPr>
            <a:r>
              <a:rPr lang="en-US" altLang="en-US" sz="2200"/>
              <a:t>A chemical that is classified as posing one of the following hazardous effects:</a:t>
            </a:r>
          </a:p>
          <a:p>
            <a:pPr lvl="1">
              <a:buFont typeface="Arial" panose="020B0604020202020204" pitchFamily="34" charset="0"/>
              <a:buChar char="−"/>
            </a:pPr>
            <a:endParaRPr lang="en-US" altLang="en-US" sz="800"/>
          </a:p>
          <a:p>
            <a:pPr marL="1136650" lvl="2" indent="-285750"/>
            <a:r>
              <a:rPr lang="en-US" altLang="en-US"/>
              <a:t>Acute toxicity (any route of exposure)</a:t>
            </a:r>
          </a:p>
          <a:p>
            <a:pPr marL="1136650" lvl="2" indent="-285750"/>
            <a:r>
              <a:rPr lang="en-US" altLang="en-US"/>
              <a:t>Skin corrosion or irritation</a:t>
            </a:r>
          </a:p>
          <a:p>
            <a:pPr marL="1136650" lvl="2" indent="-285750"/>
            <a:r>
              <a:rPr lang="en-US" altLang="en-US"/>
              <a:t>Serious eye damage or eye irritation</a:t>
            </a:r>
          </a:p>
          <a:p>
            <a:pPr marL="1136650" lvl="2" indent="-285750"/>
            <a:r>
              <a:rPr lang="en-US" altLang="en-US"/>
              <a:t>Respiratory or skin sensitization</a:t>
            </a:r>
          </a:p>
          <a:p>
            <a:pPr marL="1136650" lvl="2" indent="-285750"/>
            <a:r>
              <a:rPr lang="en-US" altLang="en-US"/>
              <a:t>Germ cell mutagenicity</a:t>
            </a:r>
          </a:p>
          <a:p>
            <a:pPr marL="1136650" lvl="2" indent="-285750"/>
            <a:r>
              <a:rPr lang="en-US" altLang="en-US"/>
              <a:t>Carcinogenicity</a:t>
            </a:r>
          </a:p>
          <a:p>
            <a:pPr marL="1136650" lvl="2" indent="-285750"/>
            <a:r>
              <a:rPr lang="en-US" altLang="en-US"/>
              <a:t>Reproductive toxicity</a:t>
            </a:r>
          </a:p>
          <a:p>
            <a:pPr marL="1136650" lvl="2" indent="-285750"/>
            <a:r>
              <a:rPr lang="en-US" altLang="en-US"/>
              <a:t>Specific target organ toxicity</a:t>
            </a:r>
            <a:br>
              <a:rPr lang="en-US" altLang="en-US"/>
            </a:br>
            <a:r>
              <a:rPr lang="en-US" altLang="en-US"/>
              <a:t>(single or repeated exposure)</a:t>
            </a:r>
          </a:p>
          <a:p>
            <a:pPr marL="1136650" lvl="2" indent="-285750"/>
            <a:r>
              <a:rPr lang="en-US" altLang="en-US"/>
              <a:t>Aspiration hazard</a:t>
            </a:r>
          </a:p>
        </p:txBody>
      </p:sp>
      <p:sp>
        <p:nvSpPr>
          <p:cNvPr id="35844" name="Content Placeholder 3">
            <a:extLst>
              <a:ext uri="{FF2B5EF4-FFF2-40B4-BE49-F238E27FC236}">
                <a16:creationId xmlns:a16="http://schemas.microsoft.com/office/drawing/2014/main" id="{E37A2FC4-098D-4AFF-96FB-DDB9EB5E8865}"/>
              </a:ext>
            </a:extLst>
          </p:cNvPr>
          <p:cNvSpPr>
            <a:spLocks/>
          </p:cNvSpPr>
          <p:nvPr/>
        </p:nvSpPr>
        <p:spPr bwMode="auto">
          <a:xfrm>
            <a:off x="70866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1910.1200(c)</a:t>
            </a:r>
          </a:p>
        </p:txBody>
      </p:sp>
      <p:pic>
        <p:nvPicPr>
          <p:cNvPr id="35845" name="Picture 1">
            <a:extLst>
              <a:ext uri="{FF2B5EF4-FFF2-40B4-BE49-F238E27FC236}">
                <a16:creationId xmlns:a16="http://schemas.microsoft.com/office/drawing/2014/main" id="{DEB294D6-5C7D-4922-BD0B-2E69E7062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27463"/>
            <a:ext cx="2779713"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6C4AB46-DBBE-4444-97EB-705D304F2EDF}"/>
              </a:ext>
            </a:extLst>
          </p:cNvPr>
          <p:cNvSpPr>
            <a:spLocks noGrp="1" noChangeArrowheads="1"/>
          </p:cNvSpPr>
          <p:nvPr>
            <p:ph type="title"/>
          </p:nvPr>
        </p:nvSpPr>
        <p:spPr/>
        <p:txBody>
          <a:bodyPr/>
          <a:lstStyle/>
          <a:p>
            <a:r>
              <a:rPr lang="en-US" altLang="en-US"/>
              <a:t>Definitions</a:t>
            </a:r>
          </a:p>
        </p:txBody>
      </p:sp>
      <p:sp>
        <p:nvSpPr>
          <p:cNvPr id="37891" name="Rectangle 3">
            <a:extLst>
              <a:ext uri="{FF2B5EF4-FFF2-40B4-BE49-F238E27FC236}">
                <a16:creationId xmlns:a16="http://schemas.microsoft.com/office/drawing/2014/main" id="{9BE43B53-AFD6-4708-AB5A-8B5A2EE6A3EC}"/>
              </a:ext>
            </a:extLst>
          </p:cNvPr>
          <p:cNvSpPr>
            <a:spLocks noGrp="1" noChangeArrowheads="1"/>
          </p:cNvSpPr>
          <p:nvPr>
            <p:ph idx="1"/>
          </p:nvPr>
        </p:nvSpPr>
        <p:spPr>
          <a:xfrm>
            <a:off x="533400" y="1295400"/>
            <a:ext cx="8001000" cy="1981200"/>
          </a:xfrm>
        </p:spPr>
        <p:txBody>
          <a:bodyPr/>
          <a:lstStyle/>
          <a:p>
            <a:r>
              <a:rPr lang="en-US" altLang="en-US" b="1" dirty="0"/>
              <a:t>“Pyrophoric gas” </a:t>
            </a:r>
            <a:endParaRPr lang="en-US" altLang="en-US" sz="1000" b="1" dirty="0"/>
          </a:p>
          <a:p>
            <a:endParaRPr lang="en-US" altLang="en-US" sz="800" dirty="0"/>
          </a:p>
          <a:p>
            <a:pPr marL="742950" lvl="1" indent="-285750"/>
            <a:r>
              <a:rPr lang="en-US" altLang="en-US" dirty="0"/>
              <a:t>A chemical in a gaseous state that will ignite spontaneously in air at a temperature of 130 degrees F (54.4 degrees C) or below.</a:t>
            </a:r>
          </a:p>
        </p:txBody>
      </p:sp>
      <p:sp>
        <p:nvSpPr>
          <p:cNvPr id="37892" name="Content Placeholder 3">
            <a:extLst>
              <a:ext uri="{FF2B5EF4-FFF2-40B4-BE49-F238E27FC236}">
                <a16:creationId xmlns:a16="http://schemas.microsoft.com/office/drawing/2014/main" id="{A3E61864-5911-477D-A7FB-661DA189A5EE}"/>
              </a:ext>
            </a:extLst>
          </p:cNvPr>
          <p:cNvSpPr>
            <a:spLocks/>
          </p:cNvSpPr>
          <p:nvPr/>
        </p:nvSpPr>
        <p:spPr bwMode="auto">
          <a:xfrm>
            <a:off x="70866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1910.1200(c)</a:t>
            </a:r>
          </a:p>
        </p:txBody>
      </p:sp>
      <p:sp>
        <p:nvSpPr>
          <p:cNvPr id="4" name="Rectangle 3">
            <a:extLst>
              <a:ext uri="{FF2B5EF4-FFF2-40B4-BE49-F238E27FC236}">
                <a16:creationId xmlns:a16="http://schemas.microsoft.com/office/drawing/2014/main" id="{7B338221-9EAF-4999-9C69-D0DA5A9F5B0A}"/>
              </a:ext>
            </a:extLst>
          </p:cNvPr>
          <p:cNvSpPr/>
          <p:nvPr/>
        </p:nvSpPr>
        <p:spPr>
          <a:xfrm rot="21600000">
            <a:off x="1376584" y="3975280"/>
            <a:ext cx="6050054" cy="923330"/>
          </a:xfrm>
          <a:prstGeom prst="rect">
            <a:avLst/>
          </a:prstGeom>
          <a:solidFill>
            <a:srgbClr val="FFFF00"/>
          </a:solidFill>
          <a:ln>
            <a:solidFill>
              <a:schemeClr val="tx2"/>
            </a:solidFill>
          </a:ln>
        </p:spPr>
        <p:txBody>
          <a:bodyPr wrap="none">
            <a:spAutoFit/>
          </a:bodyPr>
          <a:lstStyle/>
          <a:p>
            <a:pPr algn="ctr">
              <a:defRPr/>
            </a:pPr>
            <a:r>
              <a:rPr lang="en-US" sz="5400" b="1" u="none"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venir Next LT Pro" panose="020B0504020202020204" pitchFamily="34" charset="0"/>
              </a:rPr>
              <a:t>Arsine Gas (AsH</a:t>
            </a:r>
            <a:r>
              <a:rPr lang="en-US" sz="2400" b="1" u="none"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venir Next LT Pro" panose="020B0504020202020204" pitchFamily="34" charset="0"/>
              </a:rPr>
              <a:t>3</a:t>
            </a:r>
            <a:r>
              <a:rPr lang="en-US" sz="5400" b="1" u="none"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venir Next LT Pro" panose="020B0504020202020204" pitchFamily="34" charset="0"/>
              </a:rPr>
              <a: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F307391-8DFC-4159-8A0F-4FFC52E628E3}"/>
              </a:ext>
            </a:extLst>
          </p:cNvPr>
          <p:cNvSpPr>
            <a:spLocks noGrp="1" noChangeArrowheads="1"/>
          </p:cNvSpPr>
          <p:nvPr>
            <p:ph type="title"/>
          </p:nvPr>
        </p:nvSpPr>
        <p:spPr/>
        <p:txBody>
          <a:bodyPr/>
          <a:lstStyle/>
          <a:p>
            <a:r>
              <a:rPr lang="en-US" altLang="en-US"/>
              <a:t>Definitions</a:t>
            </a:r>
          </a:p>
        </p:txBody>
      </p:sp>
      <p:sp>
        <p:nvSpPr>
          <p:cNvPr id="39939" name="Rectangle 3">
            <a:extLst>
              <a:ext uri="{FF2B5EF4-FFF2-40B4-BE49-F238E27FC236}">
                <a16:creationId xmlns:a16="http://schemas.microsoft.com/office/drawing/2014/main" id="{29C6B31D-3C7F-46C9-908E-5235DA812545}"/>
              </a:ext>
            </a:extLst>
          </p:cNvPr>
          <p:cNvSpPr>
            <a:spLocks noGrp="1" noChangeArrowheads="1"/>
          </p:cNvSpPr>
          <p:nvPr>
            <p:ph idx="1"/>
          </p:nvPr>
        </p:nvSpPr>
        <p:spPr>
          <a:xfrm>
            <a:off x="533400" y="1295400"/>
            <a:ext cx="8001000" cy="4525963"/>
          </a:xfrm>
        </p:spPr>
        <p:txBody>
          <a:bodyPr/>
          <a:lstStyle/>
          <a:p>
            <a:r>
              <a:rPr lang="en-US" altLang="en-US" b="1" dirty="0"/>
              <a:t>“Simple asphyxiant” </a:t>
            </a:r>
            <a:endParaRPr lang="en-US" altLang="en-US" sz="1000" b="1" dirty="0"/>
          </a:p>
          <a:p>
            <a:endParaRPr lang="en-US" altLang="en-US" sz="800" dirty="0"/>
          </a:p>
          <a:p>
            <a:pPr marL="742950" lvl="1" indent="-285750"/>
            <a:r>
              <a:rPr lang="en-US" altLang="en-US" dirty="0"/>
              <a:t>A substance or mixture that displaces oxygen in the ambient atmosphere and can cause oxygen deprivation in those who are exposed, leading to unconsciousness and death.</a:t>
            </a:r>
          </a:p>
        </p:txBody>
      </p:sp>
      <p:sp>
        <p:nvSpPr>
          <p:cNvPr id="39940" name="Content Placeholder 3">
            <a:extLst>
              <a:ext uri="{FF2B5EF4-FFF2-40B4-BE49-F238E27FC236}">
                <a16:creationId xmlns:a16="http://schemas.microsoft.com/office/drawing/2014/main" id="{133A9065-08CD-49EB-ABED-5B69B1D6ABF5}"/>
              </a:ext>
            </a:extLst>
          </p:cNvPr>
          <p:cNvSpPr>
            <a:spLocks/>
          </p:cNvSpPr>
          <p:nvPr/>
        </p:nvSpPr>
        <p:spPr bwMode="auto">
          <a:xfrm>
            <a:off x="70866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1910.1200(c)</a:t>
            </a:r>
          </a:p>
        </p:txBody>
      </p:sp>
      <p:pic>
        <p:nvPicPr>
          <p:cNvPr id="3" name="Picture 2" descr="A picture containing drawing&#10;&#10;Description automatically generated">
            <a:extLst>
              <a:ext uri="{FF2B5EF4-FFF2-40B4-BE49-F238E27FC236}">
                <a16:creationId xmlns:a16="http://schemas.microsoft.com/office/drawing/2014/main" id="{F1FBA4BD-CC3F-44A8-81BD-D35140DC3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581400"/>
            <a:ext cx="2270760" cy="2371236"/>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3C8AA72-B92E-412C-9411-5AE4FA821838}"/>
              </a:ext>
            </a:extLst>
          </p:cNvPr>
          <p:cNvSpPr>
            <a:spLocks noGrp="1" noChangeArrowheads="1"/>
          </p:cNvSpPr>
          <p:nvPr>
            <p:ph type="title"/>
          </p:nvPr>
        </p:nvSpPr>
        <p:spPr/>
        <p:txBody>
          <a:bodyPr/>
          <a:lstStyle/>
          <a:p>
            <a:r>
              <a:rPr lang="en-US" altLang="en-US"/>
              <a:t>Definitions</a:t>
            </a:r>
          </a:p>
        </p:txBody>
      </p:sp>
      <p:sp>
        <p:nvSpPr>
          <p:cNvPr id="41987" name="Rectangle 3">
            <a:extLst>
              <a:ext uri="{FF2B5EF4-FFF2-40B4-BE49-F238E27FC236}">
                <a16:creationId xmlns:a16="http://schemas.microsoft.com/office/drawing/2014/main" id="{AF28D390-1120-47CA-B3F7-92B0E0D92F40}"/>
              </a:ext>
            </a:extLst>
          </p:cNvPr>
          <p:cNvSpPr>
            <a:spLocks noGrp="1" noChangeArrowheads="1"/>
          </p:cNvSpPr>
          <p:nvPr>
            <p:ph idx="1"/>
          </p:nvPr>
        </p:nvSpPr>
        <p:spPr>
          <a:xfrm>
            <a:off x="533400" y="1332854"/>
            <a:ext cx="8001000" cy="4336109"/>
          </a:xfrm>
        </p:spPr>
        <p:txBody>
          <a:bodyPr/>
          <a:lstStyle/>
          <a:p>
            <a:r>
              <a:rPr lang="en-US" altLang="en-US" b="1" dirty="0"/>
              <a:t>“Hazard not otherwise classified (HNOC)” </a:t>
            </a:r>
          </a:p>
          <a:p>
            <a:endParaRPr lang="en-US" altLang="en-US" sz="800" dirty="0"/>
          </a:p>
          <a:p>
            <a:pPr marL="742950" lvl="1" indent="-285750"/>
            <a:r>
              <a:rPr lang="en-US" altLang="en-US" dirty="0"/>
              <a:t>An adverse physical or health effect identified through evaluation of scientific evidence during the classification process that does not meet the specified criteria for the physical and health hazard classes addressed in this section (standard).</a:t>
            </a:r>
          </a:p>
          <a:p>
            <a:pPr marL="742950" lvl="1" indent="-285750"/>
            <a:endParaRPr lang="en-US" altLang="en-US" sz="1000" dirty="0"/>
          </a:p>
          <a:p>
            <a:pPr marL="742950" lvl="1" indent="-285750"/>
            <a:r>
              <a:rPr lang="en-US" altLang="en-US" dirty="0"/>
              <a:t>The effect either:</a:t>
            </a:r>
          </a:p>
          <a:p>
            <a:pPr marL="742950" lvl="1" indent="-285750"/>
            <a:endParaRPr lang="en-US" altLang="en-US" sz="800" dirty="0"/>
          </a:p>
          <a:p>
            <a:pPr marL="1136650" lvl="2" indent="-285750"/>
            <a:r>
              <a:rPr lang="en-US" altLang="en-US" dirty="0"/>
              <a:t>Falls below the cut-off value/concentration limit of this hazard class, </a:t>
            </a:r>
            <a:r>
              <a:rPr lang="en-US" altLang="en-US" i="1" dirty="0"/>
              <a:t>or</a:t>
            </a:r>
          </a:p>
          <a:p>
            <a:pPr marL="1136650" lvl="2" indent="-285750"/>
            <a:endParaRPr lang="en-US" altLang="en-US" sz="1200" i="1" dirty="0"/>
          </a:p>
          <a:p>
            <a:pPr marL="1136650" lvl="2" indent="-285750"/>
            <a:r>
              <a:rPr lang="en-US" altLang="en-US" dirty="0"/>
              <a:t>Is under a Globally Harmonized System (GHS) hazard category not adopted by OSHA (e.g., acute toxicity Category 5)</a:t>
            </a:r>
          </a:p>
          <a:p>
            <a:pPr marL="742950" lvl="1" indent="-285750"/>
            <a:endParaRPr lang="en-US" altLang="en-US" dirty="0"/>
          </a:p>
        </p:txBody>
      </p:sp>
      <p:sp>
        <p:nvSpPr>
          <p:cNvPr id="41988" name="Content Placeholder 3">
            <a:extLst>
              <a:ext uri="{FF2B5EF4-FFF2-40B4-BE49-F238E27FC236}">
                <a16:creationId xmlns:a16="http://schemas.microsoft.com/office/drawing/2014/main" id="{FCB8CDD4-C37A-408A-A161-8C52407C979C}"/>
              </a:ext>
            </a:extLst>
          </p:cNvPr>
          <p:cNvSpPr>
            <a:spLocks/>
          </p:cNvSpPr>
          <p:nvPr/>
        </p:nvSpPr>
        <p:spPr bwMode="auto">
          <a:xfrm>
            <a:off x="7086600" y="623888"/>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1910.1200(c)</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8ABCEDE-D142-4E2E-985F-112B1A577EDE}"/>
              </a:ext>
            </a:extLst>
          </p:cNvPr>
          <p:cNvSpPr>
            <a:spLocks noGrp="1" noChangeArrowheads="1"/>
          </p:cNvSpPr>
          <p:nvPr>
            <p:ph type="title"/>
          </p:nvPr>
        </p:nvSpPr>
        <p:spPr>
          <a:xfrm>
            <a:off x="533400" y="441325"/>
            <a:ext cx="7924800" cy="549275"/>
          </a:xfrm>
        </p:spPr>
        <p:txBody>
          <a:bodyPr/>
          <a:lstStyle/>
          <a:p>
            <a:r>
              <a:rPr lang="en-US" altLang="en-US"/>
              <a:t>Objectives</a:t>
            </a:r>
          </a:p>
        </p:txBody>
      </p:sp>
      <p:sp>
        <p:nvSpPr>
          <p:cNvPr id="7171" name="Rectangle 3">
            <a:extLst>
              <a:ext uri="{FF2B5EF4-FFF2-40B4-BE49-F238E27FC236}">
                <a16:creationId xmlns:a16="http://schemas.microsoft.com/office/drawing/2014/main" id="{1FEF7E75-A404-4896-BB08-87B2369212F9}"/>
              </a:ext>
            </a:extLst>
          </p:cNvPr>
          <p:cNvSpPr>
            <a:spLocks noGrp="1" noChangeArrowheads="1"/>
          </p:cNvSpPr>
          <p:nvPr>
            <p:ph idx="1"/>
          </p:nvPr>
        </p:nvSpPr>
        <p:spPr>
          <a:xfrm>
            <a:off x="533400" y="1332854"/>
            <a:ext cx="8001000" cy="4610746"/>
          </a:xfrm>
        </p:spPr>
        <p:txBody>
          <a:bodyPr/>
          <a:lstStyle/>
          <a:p>
            <a:pPr>
              <a:lnSpc>
                <a:spcPct val="120000"/>
              </a:lnSpc>
            </a:pPr>
            <a:r>
              <a:rPr lang="en-US" altLang="en-US" dirty="0"/>
              <a:t>After this course, students will recognize and understand:</a:t>
            </a:r>
          </a:p>
          <a:p>
            <a:pPr>
              <a:lnSpc>
                <a:spcPct val="120000"/>
              </a:lnSpc>
            </a:pPr>
            <a:endParaRPr lang="en-US" altLang="en-US" sz="1000" dirty="0"/>
          </a:p>
          <a:p>
            <a:pPr lvl="1"/>
            <a:r>
              <a:rPr lang="en-US" altLang="en-US" sz="2000" dirty="0">
                <a:solidFill>
                  <a:srgbClr val="000000"/>
                </a:solidFill>
              </a:rPr>
              <a:t>Purpose and scope of hazard communication in the workplace</a:t>
            </a:r>
          </a:p>
          <a:p>
            <a:pPr marL="457200" lvl="1" indent="0">
              <a:buNone/>
            </a:pPr>
            <a:endParaRPr lang="en-US" altLang="en-US" sz="2000" dirty="0">
              <a:solidFill>
                <a:srgbClr val="000000"/>
              </a:solidFill>
            </a:endParaRPr>
          </a:p>
          <a:p>
            <a:pPr lvl="1"/>
            <a:r>
              <a:rPr lang="en-US" altLang="en-US" sz="2000" dirty="0">
                <a:solidFill>
                  <a:srgbClr val="000000"/>
                </a:solidFill>
              </a:rPr>
              <a:t>Role management and employee’s responsibilities in complying with this standard</a:t>
            </a:r>
          </a:p>
          <a:p>
            <a:pPr marL="457200" lvl="1" indent="0">
              <a:buNone/>
            </a:pPr>
            <a:endParaRPr lang="en-US" altLang="en-US" sz="2000" dirty="0">
              <a:solidFill>
                <a:srgbClr val="000000"/>
              </a:solidFill>
            </a:endParaRPr>
          </a:p>
          <a:p>
            <a:pPr lvl="1"/>
            <a:r>
              <a:rPr lang="en-US" altLang="en-US" sz="2000" dirty="0">
                <a:solidFill>
                  <a:srgbClr val="000000"/>
                </a:solidFill>
              </a:rPr>
              <a:t>General requirements regarding chemical hazard classifications</a:t>
            </a:r>
          </a:p>
          <a:p>
            <a:pPr marL="457200" lvl="1" indent="0">
              <a:buNone/>
            </a:pPr>
            <a:endParaRPr lang="en-US" altLang="en-US" sz="2000" dirty="0">
              <a:solidFill>
                <a:srgbClr val="000000"/>
              </a:solidFill>
            </a:endParaRPr>
          </a:p>
          <a:p>
            <a:pPr lvl="1"/>
            <a:r>
              <a:rPr lang="en-US" altLang="en-US" sz="2000" dirty="0">
                <a:solidFill>
                  <a:srgbClr val="000000"/>
                </a:solidFill>
              </a:rPr>
              <a:t>Requirements for an effective written hazard communication program</a:t>
            </a:r>
          </a:p>
        </p:txBody>
      </p:sp>
      <p:sp>
        <p:nvSpPr>
          <p:cNvPr id="7172" name="Text Box 5">
            <a:extLst>
              <a:ext uri="{FF2B5EF4-FFF2-40B4-BE49-F238E27FC236}">
                <a16:creationId xmlns:a16="http://schemas.microsoft.com/office/drawing/2014/main" id="{659599C5-2D02-49DE-9190-26E5B89B5EEE}"/>
              </a:ext>
            </a:extLst>
          </p:cNvPr>
          <p:cNvSpPr txBox="1">
            <a:spLocks noChangeArrowheads="1"/>
          </p:cNvSpPr>
          <p:nvPr/>
        </p:nvSpPr>
        <p:spPr bwMode="auto">
          <a:xfrm>
            <a:off x="6477000" y="609600"/>
            <a:ext cx="21403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1800" u="none" dirty="0">
                <a:latin typeface="Avenir Next LT Pro" panose="020B0504020202020204" pitchFamily="34" charset="0"/>
                <a:cs typeface="Arial" panose="020B0604020202020204" pitchFamily="34" charset="0"/>
              </a:rPr>
              <a:t>29 CFR 1910.1200</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06DC4A6D-1193-4B1B-8C51-3E1D395B4929}"/>
              </a:ext>
            </a:extLst>
          </p:cNvPr>
          <p:cNvSpPr>
            <a:spLocks noGrp="1" noChangeArrowheads="1"/>
          </p:cNvSpPr>
          <p:nvPr>
            <p:ph type="title"/>
          </p:nvPr>
        </p:nvSpPr>
        <p:spPr>
          <a:xfrm>
            <a:off x="623888" y="477838"/>
            <a:ext cx="8458200" cy="554037"/>
          </a:xfrm>
        </p:spPr>
        <p:txBody>
          <a:bodyPr lIns="0" rIns="0" anchor="b"/>
          <a:lstStyle/>
          <a:p>
            <a:pPr eaLnBrk="1" hangingPunct="1"/>
            <a:r>
              <a:rPr lang="en-US" altLang="en-US">
                <a:ea typeface="MS PGothic" panose="020B0600070205080204" pitchFamily="34" charset="-128"/>
              </a:rPr>
              <a:t>Hazard Classification</a:t>
            </a:r>
          </a:p>
        </p:txBody>
      </p:sp>
      <p:sp>
        <p:nvSpPr>
          <p:cNvPr id="26627" name="Content Placeholder 2">
            <a:extLst>
              <a:ext uri="{FF2B5EF4-FFF2-40B4-BE49-F238E27FC236}">
                <a16:creationId xmlns:a16="http://schemas.microsoft.com/office/drawing/2014/main" id="{C4CD3CBC-27B7-4687-82C6-D0CB88157E2E}"/>
              </a:ext>
            </a:extLst>
          </p:cNvPr>
          <p:cNvSpPr>
            <a:spLocks noGrp="1"/>
          </p:cNvSpPr>
          <p:nvPr>
            <p:ph idx="1"/>
          </p:nvPr>
        </p:nvSpPr>
        <p:spPr>
          <a:xfrm>
            <a:off x="533400" y="1363850"/>
            <a:ext cx="7924800" cy="4579749"/>
          </a:xfrm>
        </p:spPr>
        <p:txBody>
          <a:bodyPr>
            <a:normAutofit lnSpcReduction="10000"/>
          </a:bodyPr>
          <a:lstStyle/>
          <a:p>
            <a:pPr eaLnBrk="1" hangingPunct="1">
              <a:spcAft>
                <a:spcPts val="600"/>
              </a:spcAft>
              <a:defRPr/>
            </a:pPr>
            <a:r>
              <a:rPr lang="en-US" altLang="en-US" sz="2400" dirty="0">
                <a:ea typeface="MS PGothic" panose="020B0600070205080204" pitchFamily="34" charset="-128"/>
              </a:rPr>
              <a:t>Each type of hazard covered is considered a </a:t>
            </a:r>
            <a:r>
              <a:rPr lang="en-US" altLang="en-US" sz="2400" b="1" dirty="0">
                <a:ea typeface="MS PGothic" panose="020B0600070205080204" pitchFamily="34" charset="-128"/>
              </a:rPr>
              <a:t>“hazard class”.</a:t>
            </a:r>
            <a:endParaRPr lang="en-US" altLang="en-US" sz="2400" dirty="0">
              <a:ea typeface="MS PGothic" panose="020B0600070205080204" pitchFamily="34" charset="-128"/>
            </a:endParaRPr>
          </a:p>
          <a:p>
            <a:pPr lvl="1" eaLnBrk="1" hangingPunct="1">
              <a:spcAft>
                <a:spcPts val="600"/>
              </a:spcAft>
              <a:defRPr/>
            </a:pPr>
            <a:r>
              <a:rPr lang="en-US" altLang="en-US" sz="2000" b="1" i="1" dirty="0">
                <a:ea typeface="MS PGothic" panose="020B0600070205080204" pitchFamily="34" charset="-128"/>
              </a:rPr>
              <a:t>Examples: </a:t>
            </a:r>
            <a:r>
              <a:rPr lang="en-US" altLang="en-US" sz="2000" i="1" dirty="0">
                <a:ea typeface="MS PGothic" panose="020B0600070205080204" pitchFamily="34" charset="-128"/>
              </a:rPr>
              <a:t>acute toxicity, carcinogenicity</a:t>
            </a:r>
          </a:p>
          <a:p>
            <a:pPr lvl="1" eaLnBrk="1" hangingPunct="1">
              <a:spcAft>
                <a:spcPts val="600"/>
              </a:spcAft>
              <a:defRPr/>
            </a:pPr>
            <a:endParaRPr lang="en-US" altLang="en-US" sz="900" dirty="0">
              <a:ea typeface="MS PGothic" panose="020B0600070205080204" pitchFamily="34" charset="-128"/>
            </a:endParaRPr>
          </a:p>
          <a:p>
            <a:pPr lvl="1" eaLnBrk="1" hangingPunct="1">
              <a:spcAft>
                <a:spcPts val="600"/>
              </a:spcAft>
              <a:defRPr/>
            </a:pPr>
            <a:endParaRPr lang="en-US" altLang="en-US" sz="900" dirty="0">
              <a:ea typeface="MS PGothic" panose="020B0600070205080204" pitchFamily="34" charset="-128"/>
            </a:endParaRPr>
          </a:p>
          <a:p>
            <a:pPr eaLnBrk="1" hangingPunct="1">
              <a:spcAft>
                <a:spcPts val="600"/>
              </a:spcAft>
              <a:defRPr/>
            </a:pPr>
            <a:r>
              <a:rPr lang="en-US" altLang="en-US" sz="2400" dirty="0">
                <a:ea typeface="MS PGothic" panose="020B0600070205080204" pitchFamily="34" charset="-128"/>
              </a:rPr>
              <a:t>Most hazard classes are also subdivided into </a:t>
            </a:r>
            <a:r>
              <a:rPr lang="en-US" altLang="en-US" sz="2400" b="1" dirty="0">
                <a:ea typeface="MS PGothic" panose="020B0600070205080204" pitchFamily="34" charset="-128"/>
              </a:rPr>
              <a:t>“hazard categories” </a:t>
            </a:r>
            <a:r>
              <a:rPr lang="en-US" altLang="en-US" sz="2400" dirty="0">
                <a:ea typeface="MS PGothic" panose="020B0600070205080204" pitchFamily="34" charset="-128"/>
              </a:rPr>
              <a:t>to reflect the degree of severity of the effect.</a:t>
            </a:r>
          </a:p>
          <a:p>
            <a:pPr eaLnBrk="1" hangingPunct="1">
              <a:spcAft>
                <a:spcPts val="600"/>
              </a:spcAft>
              <a:defRPr/>
            </a:pPr>
            <a:endParaRPr lang="en-US" altLang="en-US" sz="900" dirty="0">
              <a:ea typeface="MS PGothic" panose="020B0600070205080204" pitchFamily="34" charset="-128"/>
            </a:endParaRPr>
          </a:p>
          <a:p>
            <a:pPr eaLnBrk="1" hangingPunct="1">
              <a:spcAft>
                <a:spcPts val="600"/>
              </a:spcAft>
              <a:defRPr/>
            </a:pPr>
            <a:endParaRPr lang="en-US" altLang="en-US" sz="900" dirty="0">
              <a:ea typeface="MS PGothic" panose="020B0600070205080204" pitchFamily="34" charset="-128"/>
            </a:endParaRPr>
          </a:p>
          <a:p>
            <a:pPr eaLnBrk="1" hangingPunct="1">
              <a:spcAft>
                <a:spcPts val="600"/>
              </a:spcAft>
              <a:defRPr/>
            </a:pPr>
            <a:r>
              <a:rPr lang="en-US" altLang="en-US" sz="2400" dirty="0">
                <a:ea typeface="MS PGothic" panose="020B0600070205080204" pitchFamily="34" charset="-128"/>
              </a:rPr>
              <a:t>This is the concept of </a:t>
            </a:r>
            <a:r>
              <a:rPr lang="en-US" altLang="en-US" sz="2400" b="1" dirty="0">
                <a:ea typeface="MS PGothic" panose="020B0600070205080204" pitchFamily="34" charset="-128"/>
              </a:rPr>
              <a:t>“classification”</a:t>
            </a:r>
            <a:r>
              <a:rPr lang="en-US" altLang="en-US" sz="2400" dirty="0">
                <a:ea typeface="MS PGothic" panose="020B0600070205080204" pitchFamily="34" charset="-128"/>
              </a:rPr>
              <a:t>—rather than just determining that there is a hazardous effect (e.g., carcinogenicity), there is also a finding of how severe that effect might be (e.g., category 1 or 2).</a:t>
            </a:r>
          </a:p>
        </p:txBody>
      </p:sp>
      <p:sp>
        <p:nvSpPr>
          <p:cNvPr id="44036" name="Content Placeholder 3">
            <a:extLst>
              <a:ext uri="{FF2B5EF4-FFF2-40B4-BE49-F238E27FC236}">
                <a16:creationId xmlns:a16="http://schemas.microsoft.com/office/drawing/2014/main" id="{E46EC2A4-941D-4720-ABAF-0560F0966091}"/>
              </a:ext>
            </a:extLst>
          </p:cNvPr>
          <p:cNvSpPr>
            <a:spLocks/>
          </p:cNvSpPr>
          <p:nvPr/>
        </p:nvSpPr>
        <p:spPr bwMode="auto">
          <a:xfrm>
            <a:off x="7086600" y="609600"/>
            <a:ext cx="175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a:extLst>
              <a:ext uri="{FF2B5EF4-FFF2-40B4-BE49-F238E27FC236}">
                <a16:creationId xmlns:a16="http://schemas.microsoft.com/office/drawing/2014/main" id="{C038582E-AB82-42D8-8174-636A3326F1EC}"/>
              </a:ext>
            </a:extLst>
          </p:cNvPr>
          <p:cNvPicPr>
            <a:picLocks noChangeAspect="1"/>
          </p:cNvPicPr>
          <p:nvPr/>
        </p:nvPicPr>
        <p:blipFill>
          <a:blip r:embed="rId3">
            <a:extLst>
              <a:ext uri="{28A0092B-C50C-407E-A947-70E740481C1C}">
                <a14:useLocalDpi xmlns:a14="http://schemas.microsoft.com/office/drawing/2010/main" val="0"/>
              </a:ext>
            </a:extLst>
          </a:blip>
          <a:srcRect l="833" t="1111" r="833" b="1111"/>
          <a:stretch>
            <a:fillRect/>
          </a:stretch>
        </p:blipFill>
        <p:spPr bwMode="auto">
          <a:xfrm>
            <a:off x="685800" y="1139825"/>
            <a:ext cx="7848600"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EA3FBF03-F364-4C3F-B864-C862D5A27E8A}"/>
              </a:ext>
            </a:extLst>
          </p:cNvPr>
          <p:cNvSpPr txBox="1">
            <a:spLocks/>
          </p:cNvSpPr>
          <p:nvPr/>
        </p:nvSpPr>
        <p:spPr>
          <a:xfrm>
            <a:off x="609600" y="454025"/>
            <a:ext cx="8458200" cy="549275"/>
          </a:xfrm>
          <a:prstGeom prst="rect">
            <a:avLst/>
          </a:prstGeom>
        </p:spPr>
        <p:txBody>
          <a:bodyPr lIns="0" rIns="0" anchor="b"/>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pPr eaLnBrk="1" hangingPunct="1">
              <a:defRPr/>
            </a:pPr>
            <a:r>
              <a:rPr lang="en-US" altLang="en-US" u="none" kern="0" dirty="0">
                <a:solidFill>
                  <a:srgbClr val="102447"/>
                </a:solidFill>
                <a:latin typeface="Avenir Next LT Pro" panose="020B0504020202020204" pitchFamily="34" charset="0"/>
                <a:ea typeface="MS PGothic" panose="020B0600070205080204" pitchFamily="34" charset="-128"/>
              </a:rPr>
              <a:t>Appendix A - Health Hazard Criteria</a:t>
            </a:r>
          </a:p>
        </p:txBody>
      </p:sp>
      <p:sp>
        <p:nvSpPr>
          <p:cNvPr id="4" name="TextBox 3">
            <a:extLst>
              <a:ext uri="{FF2B5EF4-FFF2-40B4-BE49-F238E27FC236}">
                <a16:creationId xmlns:a16="http://schemas.microsoft.com/office/drawing/2014/main" id="{00A1B810-7241-40B5-A2D7-3F85B7E24474}"/>
              </a:ext>
            </a:extLst>
          </p:cNvPr>
          <p:cNvSpPr txBox="1"/>
          <p:nvPr/>
        </p:nvSpPr>
        <p:spPr>
          <a:xfrm>
            <a:off x="609600" y="5791201"/>
            <a:ext cx="2377574" cy="246221"/>
          </a:xfrm>
          <a:prstGeom prst="rect">
            <a:avLst/>
          </a:prstGeom>
          <a:noFill/>
        </p:spPr>
        <p:txBody>
          <a:bodyPr wrap="none" rtlCol="0">
            <a:spAutoFit/>
          </a:bodyPr>
          <a:lstStyle/>
          <a:p>
            <a:r>
              <a:rPr lang="en-US" sz="1000" i="1" u="none" dirty="0">
                <a:latin typeface="Avenir Next LT Pro" panose="020B0504020202020204" pitchFamily="34" charset="0"/>
              </a:rPr>
              <a:t>STOT – Specific Target Organ Toxicity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a:extLst>
              <a:ext uri="{FF2B5EF4-FFF2-40B4-BE49-F238E27FC236}">
                <a16:creationId xmlns:a16="http://schemas.microsoft.com/office/drawing/2014/main" id="{A800FD87-3CE9-4FC0-8843-692BF5191185}"/>
              </a:ext>
            </a:extLst>
          </p:cNvPr>
          <p:cNvPicPr>
            <a:picLocks noChangeAspect="1"/>
          </p:cNvPicPr>
          <p:nvPr/>
        </p:nvPicPr>
        <p:blipFill>
          <a:blip r:embed="rId3">
            <a:extLst>
              <a:ext uri="{28A0092B-C50C-407E-A947-70E740481C1C}">
                <a14:useLocalDpi xmlns:a14="http://schemas.microsoft.com/office/drawing/2010/main" val="0"/>
              </a:ext>
            </a:extLst>
          </a:blip>
          <a:srcRect r="3648" b="17325"/>
          <a:stretch>
            <a:fillRect/>
          </a:stretch>
        </p:blipFill>
        <p:spPr bwMode="auto">
          <a:xfrm>
            <a:off x="609600" y="1133475"/>
            <a:ext cx="787717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itle 1">
            <a:extLst>
              <a:ext uri="{FF2B5EF4-FFF2-40B4-BE49-F238E27FC236}">
                <a16:creationId xmlns:a16="http://schemas.microsoft.com/office/drawing/2014/main" id="{08859E08-8121-4BCD-A8DB-1E258E5323D2}"/>
              </a:ext>
            </a:extLst>
          </p:cNvPr>
          <p:cNvSpPr>
            <a:spLocks noGrp="1" noChangeArrowheads="1"/>
          </p:cNvSpPr>
          <p:nvPr>
            <p:ph type="title"/>
          </p:nvPr>
        </p:nvSpPr>
        <p:spPr>
          <a:xfrm>
            <a:off x="609600" y="381000"/>
            <a:ext cx="8458200" cy="549275"/>
          </a:xfrm>
        </p:spPr>
        <p:txBody>
          <a:bodyPr lIns="0" rIns="0" anchor="b"/>
          <a:lstStyle/>
          <a:p>
            <a:pPr eaLnBrk="1" hangingPunct="1"/>
            <a:r>
              <a:rPr lang="en-US" altLang="en-US">
                <a:ea typeface="MS PGothic" panose="020B0600070205080204" pitchFamily="34" charset="-128"/>
              </a:rPr>
              <a:t>Appendix B – Physical Criteria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0EBED87-915E-4FB0-8A26-F14C842639CE}"/>
              </a:ext>
            </a:extLst>
          </p:cNvPr>
          <p:cNvSpPr>
            <a:spLocks noGrp="1" noChangeArrowheads="1"/>
          </p:cNvSpPr>
          <p:nvPr>
            <p:ph type="title"/>
          </p:nvPr>
        </p:nvSpPr>
        <p:spPr/>
        <p:txBody>
          <a:bodyPr/>
          <a:lstStyle/>
          <a:p>
            <a:r>
              <a:rPr lang="en-US" altLang="en-US"/>
              <a:t>Written Program</a:t>
            </a:r>
          </a:p>
        </p:txBody>
      </p:sp>
      <p:sp>
        <p:nvSpPr>
          <p:cNvPr id="70659" name="Rectangle 3">
            <a:extLst>
              <a:ext uri="{FF2B5EF4-FFF2-40B4-BE49-F238E27FC236}">
                <a16:creationId xmlns:a16="http://schemas.microsoft.com/office/drawing/2014/main" id="{0F1C71C5-042C-4843-8118-E328E86F1CA4}"/>
              </a:ext>
            </a:extLst>
          </p:cNvPr>
          <p:cNvSpPr>
            <a:spLocks noGrp="1" noChangeArrowheads="1"/>
          </p:cNvSpPr>
          <p:nvPr>
            <p:ph idx="1"/>
          </p:nvPr>
        </p:nvSpPr>
        <p:spPr>
          <a:xfrm>
            <a:off x="533400" y="1279525"/>
            <a:ext cx="7239000" cy="4525963"/>
          </a:xfrm>
        </p:spPr>
        <p:txBody>
          <a:bodyPr/>
          <a:lstStyle/>
          <a:p>
            <a:pPr>
              <a:defRPr/>
            </a:pPr>
            <a:r>
              <a:rPr kumimoji="1" lang="en-US" altLang="en-US" dirty="0"/>
              <a:t>Employer must have a </a:t>
            </a:r>
            <a:r>
              <a:rPr kumimoji="1" lang="en-US" altLang="en-US" b="1" i="1" dirty="0"/>
              <a:t>written</a:t>
            </a:r>
            <a:r>
              <a:rPr kumimoji="1" lang="en-US" altLang="en-US" i="1" dirty="0"/>
              <a:t> hazard communication program.</a:t>
            </a:r>
          </a:p>
          <a:p>
            <a:pPr>
              <a:defRPr/>
            </a:pPr>
            <a:endParaRPr kumimoji="1" lang="en-US" altLang="en-US" sz="1000" dirty="0"/>
          </a:p>
          <a:p>
            <a:pPr>
              <a:defRPr/>
            </a:pPr>
            <a:endParaRPr kumimoji="1" lang="en-US" altLang="en-US" sz="1000" dirty="0"/>
          </a:p>
          <a:p>
            <a:pPr>
              <a:defRPr/>
            </a:pPr>
            <a:r>
              <a:rPr kumimoji="1" lang="en-US" altLang="en-US" dirty="0"/>
              <a:t>It must be available upon request to:</a:t>
            </a:r>
          </a:p>
          <a:p>
            <a:pPr>
              <a:defRPr/>
            </a:pPr>
            <a:endParaRPr kumimoji="1" lang="en-US" altLang="en-US" sz="1000" dirty="0"/>
          </a:p>
          <a:p>
            <a:pPr lvl="1">
              <a:defRPr/>
            </a:pPr>
            <a:r>
              <a:rPr kumimoji="1" lang="en-US" altLang="en-US" dirty="0"/>
              <a:t>Employees and/or their designated representative</a:t>
            </a:r>
          </a:p>
          <a:p>
            <a:pPr lvl="1">
              <a:defRPr/>
            </a:pPr>
            <a:endParaRPr kumimoji="1" lang="en-US" altLang="en-US" dirty="0"/>
          </a:p>
          <a:p>
            <a:pPr lvl="1">
              <a:defRPr/>
            </a:pPr>
            <a:r>
              <a:rPr kumimoji="1" lang="en-US" dirty="0"/>
              <a:t>OSHA</a:t>
            </a:r>
            <a:endParaRPr lang="en-US" dirty="0">
              <a:effectLst>
                <a:outerShdw blurRad="38100" dist="38100" dir="2700000" algn="tl">
                  <a:srgbClr val="C0C0C0"/>
                </a:outerShdw>
              </a:effectLst>
            </a:endParaRPr>
          </a:p>
          <a:p>
            <a:pPr marL="742950" lvl="1" indent="-285750">
              <a:defRPr/>
            </a:pPr>
            <a:endParaRPr lang="en-US" dirty="0"/>
          </a:p>
        </p:txBody>
      </p:sp>
      <p:sp>
        <p:nvSpPr>
          <p:cNvPr id="50180" name="Content Placeholder 3">
            <a:extLst>
              <a:ext uri="{FF2B5EF4-FFF2-40B4-BE49-F238E27FC236}">
                <a16:creationId xmlns:a16="http://schemas.microsoft.com/office/drawing/2014/main" id="{F5130C54-BC95-4E2E-ABB0-3EB6489D0F80}"/>
              </a:ext>
            </a:extLst>
          </p:cNvPr>
          <p:cNvSpPr>
            <a:spLocks/>
          </p:cNvSpPr>
          <p:nvPr/>
        </p:nvSpPr>
        <p:spPr bwMode="auto">
          <a:xfrm>
            <a:off x="6248400" y="609600"/>
            <a:ext cx="2438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1910.1200(e)(1) &amp; (4)</a:t>
            </a:r>
          </a:p>
        </p:txBody>
      </p:sp>
      <p:pic>
        <p:nvPicPr>
          <p:cNvPr id="5" name="Picture 4">
            <a:extLst>
              <a:ext uri="{FF2B5EF4-FFF2-40B4-BE49-F238E27FC236}">
                <a16:creationId xmlns:a16="http://schemas.microsoft.com/office/drawing/2014/main" id="{DEFC9397-C772-42E3-90EE-26F56228F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476625"/>
            <a:ext cx="2163763" cy="2328863"/>
          </a:xfrm>
          <a:prstGeom prst="rect">
            <a:avLst/>
          </a:prstGeom>
          <a:solidFill>
            <a:schemeClr val="bg1">
              <a:lumMod val="75000"/>
            </a:schemeClr>
          </a:solidFill>
          <a:ln>
            <a:solidFill>
              <a:schemeClr val="bg1">
                <a:lumMod val="85000"/>
              </a:schemeClr>
            </a:solidFill>
          </a:ln>
          <a:effec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43FF6B3-ED31-4008-BC15-091BF1BC4A09}"/>
              </a:ext>
            </a:extLst>
          </p:cNvPr>
          <p:cNvSpPr>
            <a:spLocks noGrp="1" noChangeArrowheads="1"/>
          </p:cNvSpPr>
          <p:nvPr>
            <p:ph type="title"/>
          </p:nvPr>
        </p:nvSpPr>
        <p:spPr/>
        <p:txBody>
          <a:bodyPr/>
          <a:lstStyle/>
          <a:p>
            <a:r>
              <a:rPr lang="en-US" altLang="en-US"/>
              <a:t>Written Program</a:t>
            </a:r>
          </a:p>
        </p:txBody>
      </p:sp>
      <p:sp>
        <p:nvSpPr>
          <p:cNvPr id="72707" name="Rectangle 3">
            <a:extLst>
              <a:ext uri="{FF2B5EF4-FFF2-40B4-BE49-F238E27FC236}">
                <a16:creationId xmlns:a16="http://schemas.microsoft.com/office/drawing/2014/main" id="{939D65EF-749F-479D-8C0B-462775924D09}"/>
              </a:ext>
            </a:extLst>
          </p:cNvPr>
          <p:cNvSpPr>
            <a:spLocks noGrp="1" noChangeArrowheads="1"/>
          </p:cNvSpPr>
          <p:nvPr>
            <p:ph idx="1"/>
          </p:nvPr>
        </p:nvSpPr>
        <p:spPr>
          <a:xfrm>
            <a:off x="533400" y="1265238"/>
            <a:ext cx="8001000" cy="4525962"/>
          </a:xfrm>
        </p:spPr>
        <p:txBody>
          <a:bodyPr/>
          <a:lstStyle/>
          <a:p>
            <a:pPr>
              <a:defRPr/>
            </a:pPr>
            <a:r>
              <a:rPr lang="en-US" dirty="0"/>
              <a:t>Must contain how the following will be met:</a:t>
            </a:r>
          </a:p>
          <a:p>
            <a:pPr>
              <a:buFont typeface="Wingdings" panose="05000000000000000000" pitchFamily="2" charset="2"/>
              <a:buNone/>
              <a:defRPr/>
            </a:pPr>
            <a:endParaRPr lang="en-US" sz="1000" dirty="0"/>
          </a:p>
          <a:p>
            <a:pPr marL="742950" lvl="1" indent="-285750">
              <a:spcBef>
                <a:spcPct val="5000"/>
              </a:spcBef>
              <a:spcAft>
                <a:spcPct val="5000"/>
              </a:spcAft>
              <a:defRPr/>
            </a:pPr>
            <a:r>
              <a:rPr lang="en-US" dirty="0"/>
              <a:t>Labels and other forms </a:t>
            </a:r>
          </a:p>
          <a:p>
            <a:pPr marL="457200" lvl="1" indent="0">
              <a:spcBef>
                <a:spcPct val="5000"/>
              </a:spcBef>
              <a:spcAft>
                <a:spcPct val="5000"/>
              </a:spcAft>
              <a:buFont typeface="Symbol" panose="05050102010706020507" pitchFamily="18" charset="2"/>
              <a:buNone/>
              <a:defRPr/>
            </a:pPr>
            <a:r>
              <a:rPr lang="en-US" dirty="0"/>
              <a:t>   of warning</a:t>
            </a:r>
          </a:p>
          <a:p>
            <a:pPr marL="742950" lvl="1" indent="-285750">
              <a:lnSpc>
                <a:spcPct val="200000"/>
              </a:lnSpc>
              <a:spcBef>
                <a:spcPct val="5000"/>
              </a:spcBef>
              <a:spcAft>
                <a:spcPct val="5000"/>
              </a:spcAft>
              <a:defRPr/>
            </a:pPr>
            <a:r>
              <a:rPr lang="en-US" dirty="0"/>
              <a:t>Safety data sheets</a:t>
            </a:r>
          </a:p>
          <a:p>
            <a:pPr marL="742950" lvl="1" indent="-285750">
              <a:lnSpc>
                <a:spcPct val="200000"/>
              </a:lnSpc>
              <a:spcBef>
                <a:spcPct val="5000"/>
              </a:spcBef>
              <a:spcAft>
                <a:spcPct val="5000"/>
              </a:spcAft>
              <a:defRPr/>
            </a:pPr>
            <a:r>
              <a:rPr lang="en-US" dirty="0"/>
              <a:t>Information and training</a:t>
            </a:r>
          </a:p>
          <a:p>
            <a:pPr marL="742950" lvl="1" indent="-285750">
              <a:lnSpc>
                <a:spcPct val="200000"/>
              </a:lnSpc>
              <a:spcBef>
                <a:spcPct val="5000"/>
              </a:spcBef>
              <a:spcAft>
                <a:spcPct val="5000"/>
              </a:spcAft>
              <a:defRPr/>
            </a:pPr>
            <a:r>
              <a:rPr lang="en-US" dirty="0"/>
              <a:t>List of chemicals</a:t>
            </a:r>
          </a:p>
          <a:p>
            <a:pPr marL="742950" lvl="1" indent="-285750">
              <a:defRPr/>
            </a:pPr>
            <a:endParaRPr lang="en-US" dirty="0">
              <a:effectLst>
                <a:outerShdw blurRad="38100" dist="38100" dir="2700000" algn="tl">
                  <a:srgbClr val="C0C0C0"/>
                </a:outerShdw>
              </a:effectLst>
            </a:endParaRPr>
          </a:p>
          <a:p>
            <a:pPr marL="742950" lvl="1" indent="-285750">
              <a:defRPr/>
            </a:pPr>
            <a:endParaRPr lang="en-US" dirty="0"/>
          </a:p>
        </p:txBody>
      </p:sp>
      <p:sp>
        <p:nvSpPr>
          <p:cNvPr id="52228" name="Content Placeholder 3">
            <a:extLst>
              <a:ext uri="{FF2B5EF4-FFF2-40B4-BE49-F238E27FC236}">
                <a16:creationId xmlns:a16="http://schemas.microsoft.com/office/drawing/2014/main" id="{38615AA4-DD4D-4DFD-9920-6BB9A9CDBF4D}"/>
              </a:ext>
            </a:extLst>
          </p:cNvPr>
          <p:cNvSpPr>
            <a:spLocks/>
          </p:cNvSpPr>
          <p:nvPr/>
        </p:nvSpPr>
        <p:spPr bwMode="auto">
          <a:xfrm>
            <a:off x="70104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1910.1200(e)</a:t>
            </a:r>
          </a:p>
        </p:txBody>
      </p:sp>
      <p:pic>
        <p:nvPicPr>
          <p:cNvPr id="6" name="Picture 5">
            <a:extLst>
              <a:ext uri="{FF2B5EF4-FFF2-40B4-BE49-F238E27FC236}">
                <a16:creationId xmlns:a16="http://schemas.microsoft.com/office/drawing/2014/main" id="{3BDBE487-D8BA-4966-8117-AFEE798B7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295525"/>
            <a:ext cx="3246438" cy="3495675"/>
          </a:xfrm>
          <a:prstGeom prst="rect">
            <a:avLst/>
          </a:prstGeom>
          <a:solidFill>
            <a:schemeClr val="bg1">
              <a:lumMod val="75000"/>
            </a:schemeClr>
          </a:solidFill>
          <a:ln>
            <a:solidFill>
              <a:schemeClr val="bg1">
                <a:lumMod val="85000"/>
              </a:schemeClr>
            </a:solidFill>
          </a:ln>
          <a:effec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95B4553-09FF-4585-B366-5C61995D8054}"/>
              </a:ext>
            </a:extLst>
          </p:cNvPr>
          <p:cNvSpPr>
            <a:spLocks noGrp="1" noChangeArrowheads="1"/>
          </p:cNvSpPr>
          <p:nvPr>
            <p:ph type="title"/>
          </p:nvPr>
        </p:nvSpPr>
        <p:spPr/>
        <p:txBody>
          <a:bodyPr/>
          <a:lstStyle/>
          <a:p>
            <a:r>
              <a:rPr lang="en-US" altLang="en-US"/>
              <a:t>Written Program</a:t>
            </a:r>
          </a:p>
        </p:txBody>
      </p:sp>
      <p:sp>
        <p:nvSpPr>
          <p:cNvPr id="74755" name="Rectangle 3">
            <a:extLst>
              <a:ext uri="{FF2B5EF4-FFF2-40B4-BE49-F238E27FC236}">
                <a16:creationId xmlns:a16="http://schemas.microsoft.com/office/drawing/2014/main" id="{5DAC415D-3B8E-4A5D-AA4A-9C79718B1F4E}"/>
              </a:ext>
            </a:extLst>
          </p:cNvPr>
          <p:cNvSpPr>
            <a:spLocks noGrp="1" noChangeArrowheads="1"/>
          </p:cNvSpPr>
          <p:nvPr>
            <p:ph idx="1"/>
          </p:nvPr>
        </p:nvSpPr>
        <p:spPr>
          <a:xfrm>
            <a:off x="533400" y="1295400"/>
            <a:ext cx="8001000" cy="4525963"/>
          </a:xfrm>
        </p:spPr>
        <p:txBody>
          <a:bodyPr/>
          <a:lstStyle/>
          <a:p>
            <a:pPr>
              <a:defRPr/>
            </a:pPr>
            <a:r>
              <a:rPr lang="en-US" dirty="0"/>
              <a:t>Must also contain:</a:t>
            </a:r>
          </a:p>
          <a:p>
            <a:pPr>
              <a:defRPr/>
            </a:pPr>
            <a:endParaRPr lang="en-US" sz="800" dirty="0"/>
          </a:p>
          <a:p>
            <a:pPr marL="742950" lvl="1" indent="-285750">
              <a:defRPr/>
            </a:pPr>
            <a:r>
              <a:rPr lang="en-US" dirty="0"/>
              <a:t>Methods used to inform employees of the hazards associated with </a:t>
            </a:r>
            <a:r>
              <a:rPr lang="en-US" b="1" i="1" dirty="0"/>
              <a:t>non-routine tasks.</a:t>
            </a:r>
            <a:br>
              <a:rPr lang="en-US" sz="1000" b="1" i="1" dirty="0"/>
            </a:br>
            <a:endParaRPr lang="en-US" sz="1000" b="1" i="1" dirty="0"/>
          </a:p>
          <a:p>
            <a:pPr marL="1143000" lvl="2" indent="-228600">
              <a:defRPr/>
            </a:pPr>
            <a:r>
              <a:rPr lang="en-US" b="1" i="1" dirty="0"/>
              <a:t>Example:</a:t>
            </a:r>
            <a:r>
              <a:rPr lang="en-US" i="1" dirty="0"/>
              <a:t> Cleaning a reactor vessel</a:t>
            </a:r>
          </a:p>
          <a:p>
            <a:pPr marL="914400" lvl="2" indent="0">
              <a:buFontTx/>
              <a:buNone/>
              <a:defRPr/>
            </a:pPr>
            <a:br>
              <a:rPr lang="en-US" dirty="0"/>
            </a:br>
            <a:endParaRPr lang="en-US" sz="1000" dirty="0"/>
          </a:p>
          <a:p>
            <a:pPr marL="742950" lvl="1" indent="-285750">
              <a:defRPr/>
            </a:pPr>
            <a:r>
              <a:rPr lang="en-US" dirty="0"/>
              <a:t>Hazards associated with chemicals contained in </a:t>
            </a:r>
            <a:r>
              <a:rPr lang="en-US" b="1" i="1" dirty="0"/>
              <a:t>unlabeled pipes</a:t>
            </a:r>
            <a:r>
              <a:rPr lang="en-US" dirty="0"/>
              <a:t> in the workplace.</a:t>
            </a:r>
            <a:endParaRPr lang="en-US" dirty="0">
              <a:effectLst>
                <a:outerShdw blurRad="38100" dist="38100" dir="2700000" algn="tl">
                  <a:srgbClr val="C0C0C0"/>
                </a:outerShdw>
              </a:effectLst>
            </a:endParaRPr>
          </a:p>
          <a:p>
            <a:pPr marL="742950" lvl="1" indent="-285750">
              <a:defRPr/>
            </a:pPr>
            <a:endParaRPr lang="en-US" dirty="0"/>
          </a:p>
        </p:txBody>
      </p:sp>
      <p:sp>
        <p:nvSpPr>
          <p:cNvPr id="54276" name="Content Placeholder 3">
            <a:extLst>
              <a:ext uri="{FF2B5EF4-FFF2-40B4-BE49-F238E27FC236}">
                <a16:creationId xmlns:a16="http://schemas.microsoft.com/office/drawing/2014/main" id="{F7084C7C-4CE6-4F6C-8269-3F545B484911}"/>
              </a:ext>
            </a:extLst>
          </p:cNvPr>
          <p:cNvSpPr>
            <a:spLocks/>
          </p:cNvSpPr>
          <p:nvPr/>
        </p:nvSpPr>
        <p:spPr bwMode="auto">
          <a:xfrm>
            <a:off x="6553200" y="6096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1910.1200(e)(1)(ii)</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D1D8C1E-3B49-43E2-A357-2B2BED590A95}"/>
              </a:ext>
            </a:extLst>
          </p:cNvPr>
          <p:cNvSpPr>
            <a:spLocks noGrp="1" noChangeArrowheads="1"/>
          </p:cNvSpPr>
          <p:nvPr>
            <p:ph type="title"/>
          </p:nvPr>
        </p:nvSpPr>
        <p:spPr/>
        <p:txBody>
          <a:bodyPr/>
          <a:lstStyle/>
          <a:p>
            <a:r>
              <a:rPr lang="en-US" altLang="en-US"/>
              <a:t>Written Program</a:t>
            </a:r>
          </a:p>
        </p:txBody>
      </p:sp>
      <p:sp>
        <p:nvSpPr>
          <p:cNvPr id="56323" name="Rectangle 3">
            <a:extLst>
              <a:ext uri="{FF2B5EF4-FFF2-40B4-BE49-F238E27FC236}">
                <a16:creationId xmlns:a16="http://schemas.microsoft.com/office/drawing/2014/main" id="{56977220-E300-4C41-A682-8E5769FBFA9E}"/>
              </a:ext>
            </a:extLst>
          </p:cNvPr>
          <p:cNvSpPr>
            <a:spLocks noGrp="1" noChangeArrowheads="1"/>
          </p:cNvSpPr>
          <p:nvPr>
            <p:ph idx="1"/>
          </p:nvPr>
        </p:nvSpPr>
        <p:spPr>
          <a:xfrm>
            <a:off x="533400" y="1219200"/>
            <a:ext cx="8001000" cy="4525963"/>
          </a:xfrm>
        </p:spPr>
        <p:txBody>
          <a:bodyPr/>
          <a:lstStyle/>
          <a:p>
            <a:pPr>
              <a:lnSpc>
                <a:spcPct val="130000"/>
              </a:lnSpc>
            </a:pPr>
            <a:r>
              <a:rPr kumimoji="1" lang="en-US" altLang="en-US"/>
              <a:t>Multi-employer workplaces</a:t>
            </a:r>
          </a:p>
          <a:p>
            <a:pPr marL="742950" lvl="1" indent="-285750">
              <a:lnSpc>
                <a:spcPct val="130000"/>
              </a:lnSpc>
            </a:pPr>
            <a:r>
              <a:rPr lang="en-US" altLang="en-US"/>
              <a:t>Methods used to inform other employer(s):</a:t>
            </a:r>
          </a:p>
          <a:p>
            <a:pPr marL="1143000" lvl="2" indent="-228600">
              <a:lnSpc>
                <a:spcPct val="130000"/>
              </a:lnSpc>
            </a:pPr>
            <a:endParaRPr lang="en-US" altLang="en-US" sz="1000"/>
          </a:p>
          <a:p>
            <a:pPr marL="1143000" lvl="2" indent="-228600">
              <a:lnSpc>
                <a:spcPct val="130000"/>
              </a:lnSpc>
            </a:pPr>
            <a:r>
              <a:rPr lang="en-US" altLang="en-US"/>
              <a:t>SDS access</a:t>
            </a:r>
          </a:p>
          <a:p>
            <a:pPr marL="1143000" lvl="2" indent="-228600">
              <a:lnSpc>
                <a:spcPct val="130000"/>
              </a:lnSpc>
            </a:pPr>
            <a:endParaRPr lang="en-US" altLang="en-US" sz="1000"/>
          </a:p>
          <a:p>
            <a:pPr marL="1143000" lvl="2" indent="-228600"/>
            <a:r>
              <a:rPr lang="en-US" altLang="en-US"/>
              <a:t>Precautionary measures during normal operating conditions and in foreseeable emergencies</a:t>
            </a:r>
          </a:p>
          <a:p>
            <a:pPr marL="1143000" lvl="2" indent="-228600"/>
            <a:endParaRPr lang="en-US" altLang="en-US" sz="1000"/>
          </a:p>
          <a:p>
            <a:pPr marL="1143000" lvl="2" indent="-228600">
              <a:lnSpc>
                <a:spcPct val="130000"/>
              </a:lnSpc>
            </a:pPr>
            <a:r>
              <a:rPr lang="en-US" altLang="en-US"/>
              <a:t>Labeling system (in-house or workplace labeling)</a:t>
            </a:r>
            <a:endParaRPr kumimoji="1" lang="en-US" altLang="en-US"/>
          </a:p>
          <a:p>
            <a:pPr marL="742950" lvl="1" indent="-285750"/>
            <a:endParaRPr kumimoji="1" lang="en-US" altLang="en-US"/>
          </a:p>
          <a:p>
            <a:pPr marL="742950" lvl="1" indent="-285750"/>
            <a:endParaRPr lang="en-US" altLang="en-US"/>
          </a:p>
        </p:txBody>
      </p:sp>
      <p:sp>
        <p:nvSpPr>
          <p:cNvPr id="56324" name="Content Placeholder 3">
            <a:extLst>
              <a:ext uri="{FF2B5EF4-FFF2-40B4-BE49-F238E27FC236}">
                <a16:creationId xmlns:a16="http://schemas.microsoft.com/office/drawing/2014/main" id="{41C81DE1-8171-4318-B457-858DA1F67FC4}"/>
              </a:ext>
            </a:extLst>
          </p:cNvPr>
          <p:cNvSpPr>
            <a:spLocks/>
          </p:cNvSpPr>
          <p:nvPr/>
        </p:nvSpPr>
        <p:spPr bwMode="auto">
          <a:xfrm>
            <a:off x="6781800" y="609600"/>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1910.1200(e)(2)</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8952B15-7B61-4DDB-9B07-5686445B0625}"/>
              </a:ext>
            </a:extLst>
          </p:cNvPr>
          <p:cNvSpPr>
            <a:spLocks noGrp="1" noChangeArrowheads="1"/>
          </p:cNvSpPr>
          <p:nvPr>
            <p:ph type="title"/>
          </p:nvPr>
        </p:nvSpPr>
        <p:spPr/>
        <p:txBody>
          <a:bodyPr/>
          <a:lstStyle/>
          <a:p>
            <a:r>
              <a:rPr lang="en-US" altLang="en-US"/>
              <a:t>Written Program</a:t>
            </a:r>
          </a:p>
        </p:txBody>
      </p:sp>
      <p:sp>
        <p:nvSpPr>
          <p:cNvPr id="58371" name="Rectangle 3">
            <a:extLst>
              <a:ext uri="{FF2B5EF4-FFF2-40B4-BE49-F238E27FC236}">
                <a16:creationId xmlns:a16="http://schemas.microsoft.com/office/drawing/2014/main" id="{D69F14C2-3224-4A9D-AC66-8F2E52F2AF17}"/>
              </a:ext>
            </a:extLst>
          </p:cNvPr>
          <p:cNvSpPr>
            <a:spLocks noGrp="1" noChangeArrowheads="1"/>
          </p:cNvSpPr>
          <p:nvPr>
            <p:ph idx="1"/>
          </p:nvPr>
        </p:nvSpPr>
        <p:spPr>
          <a:xfrm>
            <a:off x="533400" y="1472339"/>
            <a:ext cx="8001000" cy="4272824"/>
          </a:xfrm>
        </p:spPr>
        <p:txBody>
          <a:bodyPr/>
          <a:lstStyle/>
          <a:p>
            <a:r>
              <a:rPr kumimoji="1" lang="en-US" altLang="en-US" dirty="0"/>
              <a:t>When employees travel between workplaces during a work shift (</a:t>
            </a:r>
            <a:r>
              <a:rPr lang="en-US" altLang="en-US" dirty="0"/>
              <a:t>their work is carried out at more than one geographical location).</a:t>
            </a:r>
            <a:endParaRPr kumimoji="1" lang="en-US" altLang="en-US" dirty="0"/>
          </a:p>
          <a:p>
            <a:endParaRPr kumimoji="1" lang="en-US" altLang="en-US" sz="1000" dirty="0"/>
          </a:p>
          <a:p>
            <a:pPr marL="742950" lvl="1" indent="-285750"/>
            <a:r>
              <a:rPr kumimoji="1" lang="en-US" altLang="en-US" dirty="0" err="1"/>
              <a:t>HazCom</a:t>
            </a:r>
            <a:r>
              <a:rPr kumimoji="1" lang="en-US" altLang="en-US" dirty="0"/>
              <a:t> program may be kept at a primary workplace facility.</a:t>
            </a:r>
          </a:p>
          <a:p>
            <a:pPr marL="742950" lvl="1" indent="-285750"/>
            <a:endParaRPr lang="en-US" altLang="en-US" dirty="0"/>
          </a:p>
          <a:p>
            <a:pPr>
              <a:buClr>
                <a:srgbClr val="76B749"/>
              </a:buClr>
              <a:buSzPct val="60000"/>
              <a:buFont typeface="Wingdings" panose="05000000000000000000" pitchFamily="2" charset="2"/>
              <a:buNone/>
            </a:pPr>
            <a:endParaRPr lang="en-US" altLang="en-US" dirty="0"/>
          </a:p>
        </p:txBody>
      </p:sp>
      <p:sp>
        <p:nvSpPr>
          <p:cNvPr id="58372" name="Content Placeholder 3">
            <a:extLst>
              <a:ext uri="{FF2B5EF4-FFF2-40B4-BE49-F238E27FC236}">
                <a16:creationId xmlns:a16="http://schemas.microsoft.com/office/drawing/2014/main" id="{D3C1CB4D-8EDB-4031-8E52-D4FB34B59553}"/>
              </a:ext>
            </a:extLst>
          </p:cNvPr>
          <p:cNvSpPr>
            <a:spLocks/>
          </p:cNvSpPr>
          <p:nvPr/>
        </p:nvSpPr>
        <p:spPr bwMode="auto">
          <a:xfrm>
            <a:off x="67818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1910.1200(e)(5)</a:t>
            </a:r>
          </a:p>
        </p:txBody>
      </p:sp>
      <p:pic>
        <p:nvPicPr>
          <p:cNvPr id="5" name="Picture 4">
            <a:extLst>
              <a:ext uri="{FF2B5EF4-FFF2-40B4-BE49-F238E27FC236}">
                <a16:creationId xmlns:a16="http://schemas.microsoft.com/office/drawing/2014/main" id="{682B7CC0-35B3-46B2-9989-11214B9052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2375" y="3581400"/>
            <a:ext cx="2079625" cy="2239963"/>
          </a:xfrm>
          <a:prstGeom prst="rect">
            <a:avLst/>
          </a:prstGeom>
          <a:solidFill>
            <a:schemeClr val="bg1">
              <a:lumMod val="75000"/>
            </a:schemeClr>
          </a:solidFill>
          <a:ln>
            <a:solidFill>
              <a:schemeClr val="bg1">
                <a:lumMod val="85000"/>
              </a:schemeClr>
            </a:solidFill>
          </a:ln>
          <a:effec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A8F95C90-11F2-4034-94FB-E498D7561BB0}"/>
              </a:ext>
            </a:extLst>
          </p:cNvPr>
          <p:cNvSpPr>
            <a:spLocks noGrp="1" noChangeArrowheads="1"/>
          </p:cNvSpPr>
          <p:nvPr>
            <p:ph type="title"/>
          </p:nvPr>
        </p:nvSpPr>
        <p:spPr/>
        <p:txBody>
          <a:bodyPr/>
          <a:lstStyle/>
          <a:p>
            <a:r>
              <a:rPr lang="en-US" altLang="en-US"/>
              <a:t>Labeling</a:t>
            </a:r>
          </a:p>
        </p:txBody>
      </p:sp>
      <p:sp>
        <p:nvSpPr>
          <p:cNvPr id="60419" name="Rectangle 3">
            <a:extLst>
              <a:ext uri="{FF2B5EF4-FFF2-40B4-BE49-F238E27FC236}">
                <a16:creationId xmlns:a16="http://schemas.microsoft.com/office/drawing/2014/main" id="{F624BF69-06F2-4BB8-ABB9-0A74165235CA}"/>
              </a:ext>
            </a:extLst>
          </p:cNvPr>
          <p:cNvSpPr>
            <a:spLocks noGrp="1" noChangeArrowheads="1"/>
          </p:cNvSpPr>
          <p:nvPr>
            <p:ph idx="1"/>
          </p:nvPr>
        </p:nvSpPr>
        <p:spPr>
          <a:xfrm>
            <a:off x="533400" y="1503336"/>
            <a:ext cx="8001000" cy="4241827"/>
          </a:xfrm>
        </p:spPr>
        <p:txBody>
          <a:bodyPr/>
          <a:lstStyle/>
          <a:p>
            <a:r>
              <a:rPr lang="en-US" altLang="en-US" dirty="0"/>
              <a:t>“</a:t>
            </a:r>
            <a:r>
              <a:rPr lang="en-US" altLang="en-US" b="1" dirty="0"/>
              <a:t>Label</a:t>
            </a:r>
            <a:r>
              <a:rPr lang="en-US" altLang="en-US" dirty="0"/>
              <a:t>” - An appropriate group of </a:t>
            </a:r>
            <a:r>
              <a:rPr lang="en-US" altLang="en-US" b="1" i="1" dirty="0"/>
              <a:t>written</a:t>
            </a:r>
            <a:r>
              <a:rPr lang="en-US" altLang="en-US" dirty="0"/>
              <a:t>, </a:t>
            </a:r>
            <a:r>
              <a:rPr lang="en-US" altLang="en-US" b="1" i="1" dirty="0"/>
              <a:t>printed or graphic </a:t>
            </a:r>
            <a:r>
              <a:rPr lang="en-US" altLang="en-US" dirty="0"/>
              <a:t>information elements concerning a hazardous chemical that is affixed to, printed on, or attached to the immediate container of a hazardous chemical, or to the outside packaging.</a:t>
            </a:r>
          </a:p>
        </p:txBody>
      </p:sp>
      <p:sp>
        <p:nvSpPr>
          <p:cNvPr id="60420" name="Content Placeholder 3">
            <a:extLst>
              <a:ext uri="{FF2B5EF4-FFF2-40B4-BE49-F238E27FC236}">
                <a16:creationId xmlns:a16="http://schemas.microsoft.com/office/drawing/2014/main" id="{6D60016E-6E05-4656-BF42-89473F51E564}"/>
              </a:ext>
            </a:extLst>
          </p:cNvPr>
          <p:cNvSpPr>
            <a:spLocks/>
          </p:cNvSpPr>
          <p:nvPr/>
        </p:nvSpPr>
        <p:spPr bwMode="auto">
          <a:xfrm>
            <a:off x="70866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1910.1200(c)</a:t>
            </a:r>
          </a:p>
        </p:txBody>
      </p:sp>
      <p:pic>
        <p:nvPicPr>
          <p:cNvPr id="60421" name="Picture 4">
            <a:extLst>
              <a:ext uri="{FF2B5EF4-FFF2-40B4-BE49-F238E27FC236}">
                <a16:creationId xmlns:a16="http://schemas.microsoft.com/office/drawing/2014/main" id="{420B6008-1279-4D92-8BA9-C88DA291C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81438"/>
            <a:ext cx="2979738"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7D5CD087-B205-4E59-AF47-0EC2593A3504}"/>
              </a:ext>
            </a:extLst>
          </p:cNvPr>
          <p:cNvSpPr>
            <a:spLocks noGrp="1" noChangeArrowheads="1"/>
          </p:cNvSpPr>
          <p:nvPr>
            <p:ph type="title"/>
          </p:nvPr>
        </p:nvSpPr>
        <p:spPr/>
        <p:txBody>
          <a:bodyPr/>
          <a:lstStyle/>
          <a:p>
            <a:r>
              <a:rPr lang="en-US" altLang="en-US"/>
              <a:t>Labeling</a:t>
            </a:r>
          </a:p>
        </p:txBody>
      </p:sp>
      <p:sp>
        <p:nvSpPr>
          <p:cNvPr id="62467" name="Rectangle 3">
            <a:extLst>
              <a:ext uri="{FF2B5EF4-FFF2-40B4-BE49-F238E27FC236}">
                <a16:creationId xmlns:a16="http://schemas.microsoft.com/office/drawing/2014/main" id="{383E69A6-2522-4FC7-B6F9-DB8D8FF612EF}"/>
              </a:ext>
            </a:extLst>
          </p:cNvPr>
          <p:cNvSpPr>
            <a:spLocks noGrp="1" noChangeArrowheads="1"/>
          </p:cNvSpPr>
          <p:nvPr>
            <p:ph idx="1"/>
          </p:nvPr>
        </p:nvSpPr>
        <p:spPr>
          <a:xfrm>
            <a:off x="533400" y="1425844"/>
            <a:ext cx="8001000" cy="4319319"/>
          </a:xfrm>
        </p:spPr>
        <p:txBody>
          <a:bodyPr/>
          <a:lstStyle/>
          <a:p>
            <a:r>
              <a:rPr kumimoji="1" lang="en-US" altLang="en-US" dirty="0"/>
              <a:t>Must be in </a:t>
            </a:r>
            <a:r>
              <a:rPr kumimoji="1" lang="en-US" altLang="en-US" b="1" i="1" dirty="0"/>
              <a:t>English</a:t>
            </a:r>
            <a:r>
              <a:rPr kumimoji="1" lang="en-US" altLang="en-US" dirty="0"/>
              <a:t> and </a:t>
            </a:r>
            <a:r>
              <a:rPr kumimoji="1" lang="en-US" altLang="en-US" b="1" i="1" dirty="0"/>
              <a:t>prominently displayed:</a:t>
            </a:r>
            <a:endParaRPr kumimoji="1" lang="en-US" altLang="en-US" sz="1000" b="1" i="1" dirty="0"/>
          </a:p>
          <a:p>
            <a:pPr>
              <a:buFont typeface="Wingdings" panose="05000000000000000000" pitchFamily="2" charset="2"/>
              <a:buNone/>
            </a:pPr>
            <a:endParaRPr kumimoji="1" lang="en-US" altLang="en-US" sz="1000" b="1" i="1" dirty="0"/>
          </a:p>
          <a:p>
            <a:pPr marL="742950" lvl="1" indent="-285750">
              <a:lnSpc>
                <a:spcPct val="150000"/>
              </a:lnSpc>
            </a:pPr>
            <a:r>
              <a:rPr kumimoji="1" lang="en-US" altLang="en-US" dirty="0"/>
              <a:t>Product identifier</a:t>
            </a:r>
          </a:p>
          <a:p>
            <a:pPr marL="742950" lvl="1" indent="-285750">
              <a:lnSpc>
                <a:spcPct val="150000"/>
              </a:lnSpc>
            </a:pPr>
            <a:r>
              <a:rPr kumimoji="1" lang="en-US" altLang="en-US" dirty="0"/>
              <a:t>Signal word</a:t>
            </a:r>
          </a:p>
          <a:p>
            <a:pPr marL="742950" lvl="1" indent="-285750">
              <a:lnSpc>
                <a:spcPct val="150000"/>
              </a:lnSpc>
            </a:pPr>
            <a:r>
              <a:rPr kumimoji="1" lang="en-US" altLang="en-US" dirty="0"/>
              <a:t>Hazard statements</a:t>
            </a:r>
          </a:p>
          <a:p>
            <a:pPr marL="742950" lvl="1" indent="-285750">
              <a:lnSpc>
                <a:spcPct val="150000"/>
              </a:lnSpc>
            </a:pPr>
            <a:r>
              <a:rPr kumimoji="1" lang="en-US" altLang="en-US" dirty="0"/>
              <a:t>Pictogram(s)</a:t>
            </a:r>
          </a:p>
          <a:p>
            <a:pPr marL="742950" lvl="1" indent="-285750">
              <a:lnSpc>
                <a:spcPct val="150000"/>
              </a:lnSpc>
            </a:pPr>
            <a:r>
              <a:rPr kumimoji="1" lang="en-US" altLang="en-US" dirty="0"/>
              <a:t>Precautionary statement(s)</a:t>
            </a:r>
          </a:p>
          <a:p>
            <a:pPr marL="742950" lvl="1" indent="-285750">
              <a:lnSpc>
                <a:spcPct val="150000"/>
              </a:lnSpc>
            </a:pPr>
            <a:endParaRPr kumimoji="1" lang="en-US" altLang="en-US" sz="400" dirty="0"/>
          </a:p>
          <a:p>
            <a:pPr marL="742950" lvl="1" indent="-285750"/>
            <a:r>
              <a:rPr kumimoji="1" lang="en-US" altLang="en-US" dirty="0"/>
              <a:t>Name, address and telephone number of manufacturer/importer/responsible party</a:t>
            </a:r>
          </a:p>
        </p:txBody>
      </p:sp>
      <p:sp>
        <p:nvSpPr>
          <p:cNvPr id="62468" name="Content Placeholder 3">
            <a:extLst>
              <a:ext uri="{FF2B5EF4-FFF2-40B4-BE49-F238E27FC236}">
                <a16:creationId xmlns:a16="http://schemas.microsoft.com/office/drawing/2014/main" id="{16F94095-EAE9-4C39-A328-743E71C24505}"/>
              </a:ext>
            </a:extLst>
          </p:cNvPr>
          <p:cNvSpPr>
            <a:spLocks/>
          </p:cNvSpPr>
          <p:nvPr/>
        </p:nvSpPr>
        <p:spPr bwMode="auto">
          <a:xfrm>
            <a:off x="71628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1910.1200(f)</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496A213-3607-4D75-BB32-CAD8647EC2EA}"/>
              </a:ext>
            </a:extLst>
          </p:cNvPr>
          <p:cNvSpPr>
            <a:spLocks noGrp="1" noChangeArrowheads="1"/>
          </p:cNvSpPr>
          <p:nvPr>
            <p:ph type="title"/>
          </p:nvPr>
        </p:nvSpPr>
        <p:spPr>
          <a:xfrm>
            <a:off x="609600" y="441325"/>
            <a:ext cx="8458200" cy="549275"/>
          </a:xfrm>
        </p:spPr>
        <p:txBody>
          <a:bodyPr lIns="0" rIns="0" anchor="b"/>
          <a:lstStyle/>
          <a:p>
            <a:pPr eaLnBrk="1" hangingPunct="1"/>
            <a:r>
              <a:rPr lang="en-US" altLang="en-US">
                <a:ea typeface="MS PGothic" panose="020B0600070205080204" pitchFamily="34" charset="-128"/>
              </a:rPr>
              <a:t>Appendixes</a:t>
            </a:r>
          </a:p>
        </p:txBody>
      </p:sp>
      <p:sp>
        <p:nvSpPr>
          <p:cNvPr id="9219" name="Content Placeholder 2">
            <a:extLst>
              <a:ext uri="{FF2B5EF4-FFF2-40B4-BE49-F238E27FC236}">
                <a16:creationId xmlns:a16="http://schemas.microsoft.com/office/drawing/2014/main" id="{877F9042-D5A0-46D2-B58E-223198FE98E8}"/>
              </a:ext>
            </a:extLst>
          </p:cNvPr>
          <p:cNvSpPr>
            <a:spLocks noGrp="1" noChangeArrowheads="1"/>
          </p:cNvSpPr>
          <p:nvPr>
            <p:ph idx="1"/>
          </p:nvPr>
        </p:nvSpPr>
        <p:spPr>
          <a:xfrm>
            <a:off x="533400" y="1219200"/>
            <a:ext cx="8382000" cy="4953000"/>
          </a:xfrm>
        </p:spPr>
        <p:txBody>
          <a:bodyPr>
            <a:normAutofit lnSpcReduction="10000"/>
          </a:bodyPr>
          <a:lstStyle/>
          <a:p>
            <a:pPr eaLnBrk="1" hangingPunct="1"/>
            <a:r>
              <a:rPr lang="en-US" altLang="en-US" sz="2200" b="1">
                <a:ea typeface="MS PGothic" panose="020B0600070205080204" pitchFamily="34" charset="-128"/>
              </a:rPr>
              <a:t>Appendix A</a:t>
            </a:r>
            <a:r>
              <a:rPr lang="en-US" altLang="en-US" sz="2200">
                <a:ea typeface="MS PGothic" panose="020B0600070205080204" pitchFamily="34" charset="-128"/>
              </a:rPr>
              <a:t>, Health Hazard Criteria (Mandatory)</a:t>
            </a:r>
          </a:p>
          <a:p>
            <a:pPr eaLnBrk="1" hangingPunct="1"/>
            <a:endParaRPr lang="en-US" altLang="en-US" sz="2200">
              <a:solidFill>
                <a:srgbClr val="FF0000"/>
              </a:solidFill>
              <a:ea typeface="MS PGothic" panose="020B0600070205080204" pitchFamily="34" charset="-128"/>
            </a:endParaRPr>
          </a:p>
          <a:p>
            <a:pPr eaLnBrk="1" hangingPunct="1"/>
            <a:r>
              <a:rPr lang="en-US" altLang="en-US" sz="2200" b="1">
                <a:ea typeface="MS PGothic" panose="020B0600070205080204" pitchFamily="34" charset="-128"/>
              </a:rPr>
              <a:t>Appendix B</a:t>
            </a:r>
            <a:r>
              <a:rPr lang="en-US" altLang="en-US" sz="2200">
                <a:ea typeface="MS PGothic" panose="020B0600070205080204" pitchFamily="34" charset="-128"/>
              </a:rPr>
              <a:t>, Physical Criteria (Mandatory)</a:t>
            </a:r>
          </a:p>
          <a:p>
            <a:pPr eaLnBrk="1" hangingPunct="1"/>
            <a:endParaRPr lang="en-US" altLang="en-US" sz="2200">
              <a:solidFill>
                <a:srgbClr val="FF0000"/>
              </a:solidFill>
              <a:ea typeface="MS PGothic" panose="020B0600070205080204" pitchFamily="34" charset="-128"/>
            </a:endParaRPr>
          </a:p>
          <a:p>
            <a:pPr eaLnBrk="1" hangingPunct="1"/>
            <a:r>
              <a:rPr lang="en-US" altLang="en-US" sz="2200" b="1">
                <a:ea typeface="MS PGothic" panose="020B0600070205080204" pitchFamily="34" charset="-128"/>
              </a:rPr>
              <a:t>Appendix C</a:t>
            </a:r>
            <a:r>
              <a:rPr lang="en-US" altLang="en-US" sz="2200">
                <a:ea typeface="MS PGothic" panose="020B0600070205080204" pitchFamily="34" charset="-128"/>
              </a:rPr>
              <a:t>, Allocation of Label Elements </a:t>
            </a:r>
          </a:p>
          <a:p>
            <a:pPr marL="347663" lvl="1" indent="0" eaLnBrk="1" hangingPunct="1">
              <a:buFont typeface="Symbol" panose="05050102010706020507" pitchFamily="18" charset="2"/>
              <a:buNone/>
            </a:pPr>
            <a:r>
              <a:rPr lang="en-US" altLang="en-US" sz="2200">
                <a:ea typeface="MS PGothic" panose="020B0600070205080204" pitchFamily="34" charset="-128"/>
              </a:rPr>
              <a:t>(Mandatory) </a:t>
            </a:r>
          </a:p>
          <a:p>
            <a:pPr marL="347663" lvl="1" indent="0" eaLnBrk="1" hangingPunct="1">
              <a:buFont typeface="Symbol" panose="05050102010706020507" pitchFamily="18" charset="2"/>
              <a:buNone/>
            </a:pPr>
            <a:endParaRPr lang="en-US" altLang="en-US" sz="2200">
              <a:solidFill>
                <a:srgbClr val="FF0000"/>
              </a:solidFill>
              <a:ea typeface="MS PGothic" panose="020B0600070205080204" pitchFamily="34" charset="-128"/>
            </a:endParaRPr>
          </a:p>
          <a:p>
            <a:pPr eaLnBrk="1" hangingPunct="1"/>
            <a:r>
              <a:rPr lang="en-US" altLang="en-US" sz="2200" b="1">
                <a:ea typeface="MS PGothic" panose="020B0600070205080204" pitchFamily="34" charset="-128"/>
              </a:rPr>
              <a:t>Appendix D</a:t>
            </a:r>
            <a:r>
              <a:rPr lang="en-US" altLang="en-US" sz="2200">
                <a:ea typeface="MS PGothic" panose="020B0600070205080204" pitchFamily="34" charset="-128"/>
              </a:rPr>
              <a:t>, Safety Data Sheets (Mandatory)</a:t>
            </a:r>
          </a:p>
          <a:p>
            <a:pPr eaLnBrk="1" hangingPunct="1"/>
            <a:endParaRPr lang="en-US" altLang="en-US" sz="2200">
              <a:solidFill>
                <a:srgbClr val="FF0000"/>
              </a:solidFill>
              <a:ea typeface="MS PGothic" panose="020B0600070205080204" pitchFamily="34" charset="-128"/>
            </a:endParaRPr>
          </a:p>
          <a:p>
            <a:pPr eaLnBrk="1" hangingPunct="1"/>
            <a:r>
              <a:rPr lang="en-US" altLang="en-US" sz="2200" b="1">
                <a:ea typeface="MS PGothic" panose="020B0600070205080204" pitchFamily="34" charset="-128"/>
              </a:rPr>
              <a:t>Appendix E</a:t>
            </a:r>
            <a:r>
              <a:rPr lang="en-US" altLang="en-US" sz="2200">
                <a:ea typeface="MS PGothic" panose="020B0600070205080204" pitchFamily="34" charset="-128"/>
              </a:rPr>
              <a:t>, Definition of “Trade Secret” (Mandatory)</a:t>
            </a:r>
          </a:p>
          <a:p>
            <a:pPr eaLnBrk="1" hangingPunct="1"/>
            <a:endParaRPr lang="en-US" altLang="en-US" sz="2200">
              <a:ea typeface="MS PGothic" panose="020B0600070205080204" pitchFamily="34" charset="-128"/>
            </a:endParaRPr>
          </a:p>
          <a:p>
            <a:pPr eaLnBrk="1" hangingPunct="1"/>
            <a:r>
              <a:rPr lang="en-US" altLang="en-US" sz="2200" b="1">
                <a:ea typeface="MS PGothic" panose="020B0600070205080204" pitchFamily="34" charset="-128"/>
              </a:rPr>
              <a:t>Appendix F</a:t>
            </a:r>
            <a:r>
              <a:rPr lang="en-US" altLang="en-US" sz="2200">
                <a:ea typeface="MS PGothic" panose="020B0600070205080204" pitchFamily="34" charset="-128"/>
              </a:rPr>
              <a:t>, Guidance for Hazard Classifications </a:t>
            </a:r>
          </a:p>
          <a:p>
            <a:pPr marL="347663" lvl="1" indent="0" eaLnBrk="1" hangingPunct="1">
              <a:buFont typeface="Symbol" panose="05050102010706020507" pitchFamily="18" charset="2"/>
              <a:buNone/>
            </a:pPr>
            <a:r>
              <a:rPr lang="en-US" altLang="en-US" sz="2200">
                <a:ea typeface="MS PGothic" panose="020B0600070205080204" pitchFamily="34" charset="-128"/>
              </a:rPr>
              <a:t>Re: Carcinogenicity (Non-Mandatory) </a:t>
            </a:r>
            <a:endParaRPr lang="en-US" altLang="en-US" sz="2200">
              <a:solidFill>
                <a:srgbClr val="FF0000"/>
              </a:solidFill>
              <a:ea typeface="MS PGothic" panose="020B0600070205080204" pitchFamily="34"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FD62D0E-05F3-4C2E-A048-005F4CC179B0}"/>
              </a:ext>
            </a:extLst>
          </p:cNvPr>
          <p:cNvSpPr>
            <a:spLocks noGrp="1" noChangeArrowheads="1"/>
          </p:cNvSpPr>
          <p:nvPr>
            <p:ph type="title"/>
          </p:nvPr>
        </p:nvSpPr>
        <p:spPr>
          <a:xfrm>
            <a:off x="533400" y="457200"/>
            <a:ext cx="7924800" cy="549275"/>
          </a:xfrm>
        </p:spPr>
        <p:txBody>
          <a:bodyPr/>
          <a:lstStyle/>
          <a:p>
            <a:pPr eaLnBrk="1" hangingPunct="1"/>
            <a:r>
              <a:rPr lang="en-US" altLang="en-US">
                <a:ea typeface="MS PGothic" panose="020B0600070205080204" pitchFamily="34" charset="-128"/>
              </a:rPr>
              <a:t>Harmonized Information</a:t>
            </a:r>
          </a:p>
        </p:txBody>
      </p:sp>
      <p:sp>
        <p:nvSpPr>
          <p:cNvPr id="64515" name="Rectangle 3">
            <a:extLst>
              <a:ext uri="{FF2B5EF4-FFF2-40B4-BE49-F238E27FC236}">
                <a16:creationId xmlns:a16="http://schemas.microsoft.com/office/drawing/2014/main" id="{F2C473A4-140C-4EFA-847A-25920EC3FE09}"/>
              </a:ext>
            </a:extLst>
          </p:cNvPr>
          <p:cNvSpPr>
            <a:spLocks noGrp="1" noChangeArrowheads="1"/>
          </p:cNvSpPr>
          <p:nvPr>
            <p:ph idx="1"/>
          </p:nvPr>
        </p:nvSpPr>
        <p:spPr>
          <a:xfrm>
            <a:off x="457200" y="3094038"/>
            <a:ext cx="8001000" cy="2697162"/>
          </a:xfrm>
        </p:spPr>
        <p:txBody>
          <a:bodyPr/>
          <a:lstStyle/>
          <a:p>
            <a:pPr eaLnBrk="1" hangingPunct="1"/>
            <a:r>
              <a:rPr lang="en-US" altLang="en-US" b="1" dirty="0">
                <a:ea typeface="MS PGothic" panose="020B0600070205080204" pitchFamily="34" charset="-128"/>
              </a:rPr>
              <a:t>“Signal word”</a:t>
            </a:r>
            <a:r>
              <a:rPr lang="en-US" altLang="en-US" dirty="0">
                <a:ea typeface="MS PGothic" panose="020B0600070205080204" pitchFamily="34" charset="-128"/>
              </a:rPr>
              <a:t> - A word used to indicate the relative level of severity of hazard and alert the reader to a potential hazard on the label.  </a:t>
            </a:r>
          </a:p>
          <a:p>
            <a:pPr lvl="1" eaLnBrk="1" hangingPunct="1"/>
            <a:endParaRPr lang="en-US" altLang="en-US" sz="1000" dirty="0">
              <a:ea typeface="MS PGothic" panose="020B0600070205080204" pitchFamily="34" charset="-128"/>
            </a:endParaRPr>
          </a:p>
          <a:p>
            <a:pPr lvl="1" eaLnBrk="1" hangingPunct="1"/>
            <a:r>
              <a:rPr lang="en-US" altLang="en-US" sz="2600" b="1" dirty="0">
                <a:ea typeface="MS PGothic" panose="020B0600070205080204" pitchFamily="34" charset="-128"/>
              </a:rPr>
              <a:t> </a:t>
            </a:r>
            <a:r>
              <a:rPr lang="en-US" altLang="en-US" b="1" dirty="0">
                <a:ea typeface="MS PGothic" panose="020B0600070205080204" pitchFamily="34" charset="-128"/>
              </a:rPr>
              <a:t>“Danger” </a:t>
            </a:r>
            <a:r>
              <a:rPr lang="en-US" altLang="en-US" dirty="0">
                <a:ea typeface="MS PGothic" panose="020B0600070205080204" pitchFamily="34" charset="-128"/>
              </a:rPr>
              <a:t>is used for the more severe hazards.</a:t>
            </a:r>
          </a:p>
          <a:p>
            <a:pPr lvl="1" eaLnBrk="1" hangingPunct="1"/>
            <a:endParaRPr lang="en-US" altLang="en-US" sz="1000" dirty="0">
              <a:ea typeface="MS PGothic" panose="020B0600070205080204" pitchFamily="34" charset="-128"/>
            </a:endParaRPr>
          </a:p>
          <a:p>
            <a:pPr lvl="1" eaLnBrk="1" hangingPunct="1"/>
            <a:r>
              <a:rPr lang="en-US" altLang="en-US" dirty="0">
                <a:ea typeface="MS PGothic" panose="020B0600070205080204" pitchFamily="34" charset="-128"/>
              </a:rPr>
              <a:t> </a:t>
            </a:r>
            <a:r>
              <a:rPr lang="en-US" altLang="en-US" b="1" dirty="0">
                <a:ea typeface="MS PGothic" panose="020B0600070205080204" pitchFamily="34" charset="-128"/>
              </a:rPr>
              <a:t>“Warning” </a:t>
            </a:r>
            <a:r>
              <a:rPr lang="en-US" altLang="en-US" dirty="0">
                <a:ea typeface="MS PGothic" panose="020B0600070205080204" pitchFamily="34" charset="-128"/>
              </a:rPr>
              <a:t>is used for the less severe.</a:t>
            </a:r>
          </a:p>
        </p:txBody>
      </p:sp>
      <p:sp>
        <p:nvSpPr>
          <p:cNvPr id="4" name="Rectangle 3">
            <a:extLst>
              <a:ext uri="{FF2B5EF4-FFF2-40B4-BE49-F238E27FC236}">
                <a16:creationId xmlns:a16="http://schemas.microsoft.com/office/drawing/2014/main" id="{655699CE-5DD9-49AB-9FDD-3D567E2C5F12}"/>
              </a:ext>
            </a:extLst>
          </p:cNvPr>
          <p:cNvSpPr/>
          <p:nvPr/>
        </p:nvSpPr>
        <p:spPr>
          <a:xfrm>
            <a:off x="1290840" y="1666875"/>
            <a:ext cx="6333722" cy="923330"/>
          </a:xfrm>
          <a:prstGeom prst="rect">
            <a:avLst/>
          </a:prstGeom>
          <a:solidFill>
            <a:srgbClr val="FFFF00"/>
          </a:solidFill>
          <a:ln w="28575">
            <a:solidFill>
              <a:schemeClr val="tx1"/>
            </a:solidFill>
          </a:ln>
        </p:spPr>
        <p:txBody>
          <a:bodyPr wrap="none">
            <a:spAutoFit/>
          </a:bodyPr>
          <a:lstStyle/>
          <a:p>
            <a:pPr algn="ctr">
              <a:defRPr/>
            </a:pPr>
            <a:r>
              <a:rPr lang="en-US" altLang="en-US" sz="5400" b="1" u="none" dirty="0">
                <a:ln w="0"/>
                <a:solidFill>
                  <a:srgbClr val="FF0000"/>
                </a:solidFill>
                <a:effectLst>
                  <a:outerShdw blurRad="38100" dist="19050" dir="2700000" algn="tl" rotWithShape="0">
                    <a:schemeClr val="dk1">
                      <a:alpha val="40000"/>
                    </a:schemeClr>
                  </a:outerShdw>
                </a:effectLst>
                <a:latin typeface="Avenir Next LT Pro" panose="020B0504020202020204" pitchFamily="34" charset="0"/>
                <a:ea typeface="MS PGothic" panose="020B0600070205080204" pitchFamily="34" charset="-128"/>
              </a:rPr>
              <a:t>Danger</a:t>
            </a:r>
            <a:r>
              <a:rPr lang="en-US" altLang="en-US" sz="5400" u="none" dirty="0">
                <a:ln w="0"/>
                <a:effectLst>
                  <a:outerShdw blurRad="38100" dist="19050" dir="2700000" algn="tl" rotWithShape="0">
                    <a:schemeClr val="dk1">
                      <a:alpha val="40000"/>
                    </a:schemeClr>
                  </a:outerShdw>
                </a:effectLst>
                <a:latin typeface="Avenir Next LT Pro" panose="020B0504020202020204" pitchFamily="34" charset="0"/>
                <a:ea typeface="MS PGothic" panose="020B0600070205080204" pitchFamily="34" charset="-128"/>
              </a:rPr>
              <a:t> </a:t>
            </a:r>
            <a:r>
              <a:rPr lang="en-US" altLang="en-US" sz="3200" u="none" dirty="0">
                <a:ln w="0"/>
                <a:effectLst>
                  <a:outerShdw blurRad="38100" dist="19050" dir="2700000" algn="tl" rotWithShape="0">
                    <a:schemeClr val="dk1">
                      <a:alpha val="40000"/>
                    </a:schemeClr>
                  </a:outerShdw>
                </a:effectLst>
                <a:latin typeface="Avenir Next LT Pro" panose="020B0504020202020204" pitchFamily="34" charset="0"/>
                <a:ea typeface="MS PGothic" panose="020B0600070205080204" pitchFamily="34" charset="-128"/>
              </a:rPr>
              <a:t>vs.</a:t>
            </a:r>
            <a:r>
              <a:rPr lang="en-US" altLang="en-US" sz="5400" u="none" dirty="0">
                <a:ln w="0"/>
                <a:effectLst>
                  <a:outerShdw blurRad="38100" dist="19050" dir="2700000" algn="tl" rotWithShape="0">
                    <a:schemeClr val="dk1">
                      <a:alpha val="40000"/>
                    </a:schemeClr>
                  </a:outerShdw>
                </a:effectLst>
                <a:latin typeface="Avenir Next LT Pro" panose="020B0504020202020204" pitchFamily="34" charset="0"/>
                <a:ea typeface="MS PGothic" panose="020B0600070205080204" pitchFamily="34" charset="-128"/>
              </a:rPr>
              <a:t> </a:t>
            </a:r>
            <a:r>
              <a:rPr lang="en-US" altLang="en-US" sz="5400" b="1" u="none" dirty="0">
                <a:ln w="0"/>
                <a:solidFill>
                  <a:srgbClr val="FF0000"/>
                </a:solidFill>
                <a:effectLst>
                  <a:outerShdw blurRad="38100" dist="19050" dir="2700000" algn="tl" rotWithShape="0">
                    <a:schemeClr val="dk1">
                      <a:alpha val="40000"/>
                    </a:schemeClr>
                  </a:outerShdw>
                </a:effectLst>
                <a:latin typeface="Avenir Next LT Pro" panose="020B0504020202020204" pitchFamily="34" charset="0"/>
                <a:ea typeface="MS PGothic" panose="020B0600070205080204" pitchFamily="34" charset="-128"/>
              </a:rPr>
              <a:t>Warning</a:t>
            </a:r>
            <a:endParaRPr lang="en-US" sz="5400" b="1" dirty="0">
              <a:ln w="0"/>
              <a:solidFill>
                <a:srgbClr val="FF0000"/>
              </a:solidFill>
              <a:effectLst>
                <a:outerShdw blurRad="38100" dist="19050" dir="2700000" algn="tl" rotWithShape="0">
                  <a:schemeClr val="dk1">
                    <a:alpha val="40000"/>
                  </a:scheme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a:extLst>
              <a:ext uri="{FF2B5EF4-FFF2-40B4-BE49-F238E27FC236}">
                <a16:creationId xmlns:a16="http://schemas.microsoft.com/office/drawing/2014/main" id="{B244D84B-C661-4E58-83CF-40A5F0FDAD96}"/>
              </a:ext>
            </a:extLst>
          </p:cNvPr>
          <p:cNvSpPr>
            <a:spLocks noGrp="1" noChangeArrowheads="1"/>
          </p:cNvSpPr>
          <p:nvPr>
            <p:ph type="title"/>
          </p:nvPr>
        </p:nvSpPr>
        <p:spPr/>
        <p:txBody>
          <a:bodyPr/>
          <a:lstStyle/>
          <a:p>
            <a:pPr eaLnBrk="1" hangingPunct="1"/>
            <a:r>
              <a:rPr lang="en-US" altLang="en-US">
                <a:ea typeface="MS PGothic" panose="020B0600070205080204" pitchFamily="34" charset="-128"/>
              </a:rPr>
              <a:t>Hazard Statements</a:t>
            </a:r>
          </a:p>
        </p:txBody>
      </p:sp>
      <p:sp>
        <p:nvSpPr>
          <p:cNvPr id="66563" name="Rectangle 3">
            <a:extLst>
              <a:ext uri="{FF2B5EF4-FFF2-40B4-BE49-F238E27FC236}">
                <a16:creationId xmlns:a16="http://schemas.microsoft.com/office/drawing/2014/main" id="{EAB1095A-DFBE-41B7-ACDF-17FB9D0F697C}"/>
              </a:ext>
            </a:extLst>
          </p:cNvPr>
          <p:cNvSpPr>
            <a:spLocks noGrp="1" noChangeArrowheads="1"/>
          </p:cNvSpPr>
          <p:nvPr>
            <p:ph idx="1"/>
          </p:nvPr>
        </p:nvSpPr>
        <p:spPr>
          <a:xfrm>
            <a:off x="533400" y="1317356"/>
            <a:ext cx="8001000" cy="4427807"/>
          </a:xfrm>
        </p:spPr>
        <p:txBody>
          <a:bodyPr/>
          <a:lstStyle/>
          <a:p>
            <a:pPr eaLnBrk="1" hangingPunct="1"/>
            <a:r>
              <a:rPr lang="en-US" altLang="en-US" b="1" dirty="0">
                <a:ea typeface="MS PGothic" panose="020B0600070205080204" pitchFamily="34" charset="-128"/>
              </a:rPr>
              <a:t>“Hazard statement”</a:t>
            </a:r>
            <a:r>
              <a:rPr lang="en-US" altLang="en-US" dirty="0">
                <a:ea typeface="MS PGothic" panose="020B0600070205080204" pitchFamily="34" charset="-128"/>
              </a:rPr>
              <a:t> - A statement assigned to a hazard class and category that describes the nature of the hazard(s) of a chemical, including, where appropriate, the degree of hazard.</a:t>
            </a:r>
          </a:p>
          <a:p>
            <a:pPr eaLnBrk="1" hangingPunct="1"/>
            <a:endParaRPr lang="en-US" altLang="en-US" sz="800" dirty="0">
              <a:ea typeface="MS PGothic" panose="020B0600070205080204" pitchFamily="34" charset="-128"/>
            </a:endParaRPr>
          </a:p>
          <a:p>
            <a:pPr lvl="1" eaLnBrk="1" hangingPunct="1"/>
            <a:r>
              <a:rPr lang="en-US" altLang="en-US" b="1" i="1" dirty="0">
                <a:ea typeface="MS PGothic" panose="020B0600070205080204" pitchFamily="34" charset="-128"/>
              </a:rPr>
              <a:t>Example: </a:t>
            </a:r>
            <a:r>
              <a:rPr lang="en-US" altLang="en-US" i="1" dirty="0">
                <a:ea typeface="MS PGothic" panose="020B0600070205080204" pitchFamily="34" charset="-128"/>
              </a:rPr>
              <a:t>Harmful if inhaled (for Category 4 Acute Toxicity - Inhalation)</a:t>
            </a:r>
          </a:p>
        </p:txBody>
      </p:sp>
      <p:graphicFrame>
        <p:nvGraphicFramePr>
          <p:cNvPr id="4" name="Table 3">
            <a:extLst>
              <a:ext uri="{FF2B5EF4-FFF2-40B4-BE49-F238E27FC236}">
                <a16:creationId xmlns:a16="http://schemas.microsoft.com/office/drawing/2014/main" id="{6519E2F8-0606-4BDA-9291-DB0AFBD8FCBC}"/>
              </a:ext>
            </a:extLst>
          </p:cNvPr>
          <p:cNvGraphicFramePr>
            <a:graphicFrameLocks noGrp="1"/>
          </p:cNvGraphicFramePr>
          <p:nvPr/>
        </p:nvGraphicFramePr>
        <p:xfrm>
          <a:off x="685800" y="4916488"/>
          <a:ext cx="8991599" cy="1300162"/>
        </p:xfrm>
        <a:graphic>
          <a:graphicData uri="http://schemas.openxmlformats.org/drawingml/2006/table">
            <a:tbl>
              <a:tblPr/>
              <a:tblGrid>
                <a:gridCol w="1676399">
                  <a:extLst>
                    <a:ext uri="{9D8B030D-6E8A-4147-A177-3AD203B41FA5}">
                      <a16:colId xmlns:a16="http://schemas.microsoft.com/office/drawing/2014/main" val="20000"/>
                    </a:ext>
                  </a:extLst>
                </a:gridCol>
                <a:gridCol w="1524001">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gridCol w="914399">
                  <a:extLst>
                    <a:ext uri="{9D8B030D-6E8A-4147-A177-3AD203B41FA5}">
                      <a16:colId xmlns:a16="http://schemas.microsoft.com/office/drawing/2014/main" val="20005"/>
                    </a:ext>
                  </a:extLst>
                </a:gridCol>
              </a:tblGrid>
              <a:tr h="457536">
                <a:tc>
                  <a:txBody>
                    <a:bodyPr/>
                    <a:lstStyle/>
                    <a:p>
                      <a:r>
                        <a:rPr lang="en-US" sz="1400" b="1" dirty="0">
                          <a:latin typeface="Avenir Next LT Pro" panose="020B0504020202020204" pitchFamily="34" charset="0"/>
                        </a:rPr>
                        <a:t>Pictogram</a:t>
                      </a:r>
                    </a:p>
                    <a:p>
                      <a:endParaRPr lang="en-US" sz="1400" b="1" dirty="0"/>
                    </a:p>
                  </a:txBody>
                  <a:tcPr marL="15317" marR="15317" marT="15323" marB="15323">
                    <a:lnL>
                      <a:noFill/>
                    </a:lnL>
                    <a:lnR>
                      <a:noFill/>
                    </a:lnR>
                    <a:lnT>
                      <a:noFill/>
                    </a:lnT>
                    <a:lnB>
                      <a:noFill/>
                    </a:lnB>
                  </a:tcPr>
                </a:tc>
                <a:tc>
                  <a:txBody>
                    <a:bodyPr/>
                    <a:lstStyle/>
                    <a:p>
                      <a:pPr algn="ctr"/>
                      <a:endParaRPr lang="en-US" sz="1400" dirty="0">
                        <a:latin typeface="Avenir Next LT Pro" panose="020B0504020202020204" pitchFamily="34" charset="0"/>
                      </a:endParaRPr>
                    </a:p>
                  </a:txBody>
                  <a:tcPr marL="15317" marR="15317" marT="15323" marB="15323">
                    <a:lnL>
                      <a:noFill/>
                    </a:lnL>
                    <a:lnR>
                      <a:noFill/>
                    </a:lnR>
                    <a:lnT>
                      <a:noFill/>
                    </a:lnT>
                    <a:lnB>
                      <a:noFill/>
                    </a:lnB>
                  </a:tcPr>
                </a:tc>
                <a:tc>
                  <a:txBody>
                    <a:bodyPr/>
                    <a:lstStyle/>
                    <a:p>
                      <a:pPr algn="ctr"/>
                      <a:endParaRPr lang="en-US" sz="1400" dirty="0">
                        <a:latin typeface="Avenir Next LT Pro" panose="020B0504020202020204" pitchFamily="34" charset="0"/>
                      </a:endParaRPr>
                    </a:p>
                  </a:txBody>
                  <a:tcPr marL="15317" marR="15317" marT="15323" marB="15323">
                    <a:lnL>
                      <a:noFill/>
                    </a:lnL>
                    <a:lnR>
                      <a:noFill/>
                    </a:lnR>
                    <a:lnT>
                      <a:noFill/>
                    </a:lnT>
                    <a:lnB>
                      <a:noFill/>
                    </a:lnB>
                  </a:tcPr>
                </a:tc>
                <a:tc>
                  <a:txBody>
                    <a:bodyPr/>
                    <a:lstStyle/>
                    <a:p>
                      <a:pPr algn="ctr"/>
                      <a:endParaRPr lang="en-US" sz="1400" dirty="0">
                        <a:latin typeface="Avenir Next LT Pro" panose="020B0504020202020204" pitchFamily="34" charset="0"/>
                      </a:endParaRPr>
                    </a:p>
                  </a:txBody>
                  <a:tcPr marL="15317" marR="15317" marT="15323" marB="15323">
                    <a:lnL>
                      <a:noFill/>
                    </a:lnL>
                    <a:lnR>
                      <a:noFill/>
                    </a:lnR>
                    <a:lnT>
                      <a:noFill/>
                    </a:lnT>
                    <a:lnB>
                      <a:noFill/>
                    </a:lnB>
                  </a:tcPr>
                </a:tc>
                <a:tc>
                  <a:txBody>
                    <a:bodyPr/>
                    <a:lstStyle/>
                    <a:p>
                      <a:pPr algn="ctr"/>
                      <a:endParaRPr lang="en-US" sz="1400" dirty="0">
                        <a:latin typeface="Avenir Next LT Pro" panose="020B0504020202020204" pitchFamily="34" charset="0"/>
                      </a:endParaRPr>
                    </a:p>
                  </a:txBody>
                  <a:tcPr marL="15317" marR="15317" marT="15323" marB="15323">
                    <a:lnL>
                      <a:noFill/>
                    </a:lnL>
                    <a:lnR>
                      <a:noFill/>
                    </a:lnR>
                    <a:lnT>
                      <a:noFill/>
                    </a:lnT>
                    <a:lnB>
                      <a:noFill/>
                    </a:lnB>
                  </a:tcPr>
                </a:tc>
                <a:tc>
                  <a:txBody>
                    <a:bodyPr/>
                    <a:lstStyle/>
                    <a:p>
                      <a:endParaRPr lang="en-US" sz="1400" dirty="0">
                        <a:latin typeface="Avenir Next LT Pro" panose="020B0504020202020204" pitchFamily="34" charset="0"/>
                      </a:endParaRPr>
                    </a:p>
                  </a:txBody>
                  <a:tcPr marL="15317" marR="15317" marT="15323" marB="15323">
                    <a:lnL>
                      <a:noFill/>
                    </a:lnL>
                    <a:lnR>
                      <a:noFill/>
                    </a:lnR>
                    <a:lnT>
                      <a:noFill/>
                    </a:lnT>
                    <a:lnB>
                      <a:noFill/>
                    </a:lnB>
                  </a:tcPr>
                </a:tc>
                <a:extLst>
                  <a:ext uri="{0D108BD9-81ED-4DB2-BD59-A6C34878D82A}">
                    <a16:rowId xmlns:a16="http://schemas.microsoft.com/office/drawing/2014/main" val="10000"/>
                  </a:ext>
                </a:extLst>
              </a:tr>
              <a:tr h="341485">
                <a:tc>
                  <a:txBody>
                    <a:bodyPr/>
                    <a:lstStyle/>
                    <a:p>
                      <a:r>
                        <a:rPr lang="en-US" sz="1400" b="1" dirty="0">
                          <a:latin typeface="Avenir Next LT Pro" panose="020B0504020202020204" pitchFamily="34" charset="0"/>
                        </a:rPr>
                        <a:t>Signal word</a:t>
                      </a:r>
                    </a:p>
                  </a:txBody>
                  <a:tcPr marL="15317" marR="15317" marT="15323" marB="15323">
                    <a:lnL>
                      <a:noFill/>
                    </a:lnL>
                    <a:lnR>
                      <a:noFill/>
                    </a:lnR>
                    <a:lnT>
                      <a:noFill/>
                    </a:lnT>
                    <a:lnB>
                      <a:noFill/>
                    </a:lnB>
                  </a:tcPr>
                </a:tc>
                <a:tc>
                  <a:txBody>
                    <a:bodyPr/>
                    <a:lstStyle/>
                    <a:p>
                      <a:r>
                        <a:rPr lang="en-US" sz="1400" dirty="0">
                          <a:latin typeface="Avenir Next LT Pro" panose="020B0504020202020204" pitchFamily="34" charset="0"/>
                        </a:rPr>
                        <a:t>     Danger</a:t>
                      </a:r>
                    </a:p>
                  </a:txBody>
                  <a:tcPr marL="15317" marR="15317" marT="15323" marB="15323">
                    <a:lnL>
                      <a:noFill/>
                    </a:lnL>
                    <a:lnR>
                      <a:noFill/>
                    </a:lnR>
                    <a:lnT>
                      <a:noFill/>
                    </a:lnT>
                    <a:lnB>
                      <a:noFill/>
                    </a:lnB>
                  </a:tcPr>
                </a:tc>
                <a:tc>
                  <a:txBody>
                    <a:bodyPr/>
                    <a:lstStyle/>
                    <a:p>
                      <a:r>
                        <a:rPr lang="en-US" sz="1400" dirty="0">
                          <a:latin typeface="Avenir Next LT Pro" panose="020B0504020202020204" pitchFamily="34" charset="0"/>
                        </a:rPr>
                        <a:t>    Danger</a:t>
                      </a:r>
                    </a:p>
                  </a:txBody>
                  <a:tcPr marL="15317" marR="15317" marT="15323" marB="15323">
                    <a:lnL>
                      <a:noFill/>
                    </a:lnL>
                    <a:lnR>
                      <a:noFill/>
                    </a:lnR>
                    <a:lnT>
                      <a:noFill/>
                    </a:lnT>
                    <a:lnB>
                      <a:noFill/>
                    </a:lnB>
                  </a:tcPr>
                </a:tc>
                <a:tc>
                  <a:txBody>
                    <a:bodyPr/>
                    <a:lstStyle/>
                    <a:p>
                      <a:r>
                        <a:rPr lang="en-US" sz="1400" dirty="0">
                          <a:latin typeface="Avenir Next LT Pro" panose="020B0504020202020204" pitchFamily="34" charset="0"/>
                        </a:rPr>
                        <a:t>   Danger</a:t>
                      </a:r>
                    </a:p>
                  </a:txBody>
                  <a:tcPr marL="15317" marR="15317" marT="15323" marB="15323">
                    <a:lnL>
                      <a:noFill/>
                    </a:lnL>
                    <a:lnR>
                      <a:noFill/>
                    </a:lnR>
                    <a:lnT>
                      <a:noFill/>
                    </a:lnT>
                    <a:lnB>
                      <a:noFill/>
                    </a:lnB>
                  </a:tcPr>
                </a:tc>
                <a:tc>
                  <a:txBody>
                    <a:bodyPr/>
                    <a:lstStyle/>
                    <a:p>
                      <a:r>
                        <a:rPr lang="en-US" sz="1400" dirty="0">
                          <a:latin typeface="Avenir Next LT Pro" panose="020B0504020202020204" pitchFamily="34" charset="0"/>
                        </a:rPr>
                        <a:t>    Warning</a:t>
                      </a:r>
                    </a:p>
                  </a:txBody>
                  <a:tcPr marL="15317" marR="15317" marT="15323" marB="15323">
                    <a:lnL>
                      <a:noFill/>
                    </a:lnL>
                    <a:lnR>
                      <a:noFill/>
                    </a:lnR>
                    <a:lnT>
                      <a:noFill/>
                    </a:lnT>
                    <a:lnB>
                      <a:noFill/>
                    </a:lnB>
                  </a:tcPr>
                </a:tc>
                <a:tc>
                  <a:txBody>
                    <a:bodyPr/>
                    <a:lstStyle/>
                    <a:p>
                      <a:endParaRPr lang="en-US" sz="1400" dirty="0">
                        <a:latin typeface="Avenir Next LT Pro" panose="020B0504020202020204" pitchFamily="34" charset="0"/>
                      </a:endParaRPr>
                    </a:p>
                  </a:txBody>
                  <a:tcPr marL="15317" marR="15317" marT="15323" marB="15323">
                    <a:lnL>
                      <a:noFill/>
                    </a:lnL>
                    <a:lnR>
                      <a:noFill/>
                    </a:lnR>
                    <a:lnT>
                      <a:noFill/>
                    </a:lnT>
                    <a:lnB>
                      <a:noFill/>
                    </a:lnB>
                  </a:tcPr>
                </a:tc>
                <a:extLst>
                  <a:ext uri="{0D108BD9-81ED-4DB2-BD59-A6C34878D82A}">
                    <a16:rowId xmlns:a16="http://schemas.microsoft.com/office/drawing/2014/main" val="10001"/>
                  </a:ext>
                </a:extLst>
              </a:tr>
              <a:tr h="501141">
                <a:tc>
                  <a:txBody>
                    <a:bodyPr/>
                    <a:lstStyle/>
                    <a:p>
                      <a:r>
                        <a:rPr lang="en-US" sz="1400" b="1" dirty="0">
                          <a:latin typeface="Avenir Next LT Pro" panose="020B0504020202020204" pitchFamily="34" charset="0"/>
                        </a:rPr>
                        <a:t>Hazard statement</a:t>
                      </a:r>
                    </a:p>
                  </a:txBody>
                  <a:tcPr marL="15317" marR="15317" marT="15323" marB="15323">
                    <a:lnL>
                      <a:noFill/>
                    </a:lnL>
                    <a:lnR>
                      <a:noFill/>
                    </a:lnR>
                    <a:lnT>
                      <a:noFill/>
                    </a:lnT>
                    <a:lnB>
                      <a:noFill/>
                    </a:lnB>
                  </a:tcPr>
                </a:tc>
                <a:tc>
                  <a:txBody>
                    <a:bodyPr/>
                    <a:lstStyle/>
                    <a:p>
                      <a:r>
                        <a:rPr lang="en-US" sz="1400" dirty="0">
                          <a:latin typeface="Avenir Next LT Pro" panose="020B0504020202020204" pitchFamily="34" charset="0"/>
                        </a:rPr>
                        <a:t>Fatal if inhaled</a:t>
                      </a:r>
                    </a:p>
                  </a:txBody>
                  <a:tcPr marL="15317" marR="15317" marT="15323" marB="15323">
                    <a:lnL>
                      <a:noFill/>
                    </a:lnL>
                    <a:lnR>
                      <a:noFill/>
                    </a:lnR>
                    <a:lnT>
                      <a:noFill/>
                    </a:lnT>
                    <a:lnB>
                      <a:noFill/>
                    </a:lnB>
                  </a:tcPr>
                </a:tc>
                <a:tc>
                  <a:txBody>
                    <a:bodyPr/>
                    <a:lstStyle/>
                    <a:p>
                      <a:r>
                        <a:rPr lang="en-US" sz="1400" dirty="0">
                          <a:latin typeface="Avenir Next LT Pro" panose="020B0504020202020204" pitchFamily="34" charset="0"/>
                        </a:rPr>
                        <a:t>Fatal if inhaled</a:t>
                      </a:r>
                    </a:p>
                  </a:txBody>
                  <a:tcPr marL="15317" marR="15317" marT="15323" marB="15323">
                    <a:lnL>
                      <a:noFill/>
                    </a:lnL>
                    <a:lnR>
                      <a:noFill/>
                    </a:lnR>
                    <a:lnT>
                      <a:noFill/>
                    </a:lnT>
                    <a:lnB>
                      <a:noFill/>
                    </a:lnB>
                  </a:tcPr>
                </a:tc>
                <a:tc>
                  <a:txBody>
                    <a:bodyPr/>
                    <a:lstStyle/>
                    <a:p>
                      <a:r>
                        <a:rPr lang="en-US" sz="1400" dirty="0">
                          <a:latin typeface="Avenir Next LT Pro" panose="020B0504020202020204" pitchFamily="34" charset="0"/>
                        </a:rPr>
                        <a:t>Toxic if inhaled</a:t>
                      </a:r>
                    </a:p>
                  </a:txBody>
                  <a:tcPr marL="15317" marR="15317" marT="15323" marB="15323">
                    <a:lnL>
                      <a:noFill/>
                    </a:lnL>
                    <a:lnR>
                      <a:noFill/>
                    </a:lnR>
                    <a:lnT>
                      <a:noFill/>
                    </a:lnT>
                    <a:lnB>
                      <a:noFill/>
                    </a:lnB>
                  </a:tcPr>
                </a:tc>
                <a:tc>
                  <a:txBody>
                    <a:bodyPr/>
                    <a:lstStyle/>
                    <a:p>
                      <a:r>
                        <a:rPr lang="en-US" sz="1400" dirty="0">
                          <a:latin typeface="Avenir Next LT Pro" panose="020B0504020202020204" pitchFamily="34" charset="0"/>
                        </a:rPr>
                        <a:t>Harmful if inhaled</a:t>
                      </a:r>
                    </a:p>
                  </a:txBody>
                  <a:tcPr marL="15317" marR="15317" marT="15323" marB="15323">
                    <a:lnL>
                      <a:noFill/>
                    </a:lnL>
                    <a:lnR>
                      <a:noFill/>
                    </a:lnR>
                    <a:lnT>
                      <a:noFill/>
                    </a:lnT>
                    <a:lnB>
                      <a:noFill/>
                    </a:lnB>
                  </a:tcPr>
                </a:tc>
                <a:tc>
                  <a:txBody>
                    <a:bodyPr/>
                    <a:lstStyle/>
                    <a:p>
                      <a:endParaRPr lang="en-US" sz="1400" dirty="0">
                        <a:latin typeface="Avenir Next LT Pro" panose="020B0504020202020204" pitchFamily="34" charset="0"/>
                      </a:endParaRPr>
                    </a:p>
                  </a:txBody>
                  <a:tcPr marL="15317" marR="15317" marT="15323" marB="15323">
                    <a:lnL>
                      <a:noFill/>
                    </a:lnL>
                    <a:lnR>
                      <a:noFill/>
                    </a:lnR>
                    <a:lnT>
                      <a:noFill/>
                    </a:lnT>
                    <a:lnB>
                      <a:noFill/>
                    </a:lnB>
                  </a:tcPr>
                </a:tc>
                <a:extLst>
                  <a:ext uri="{0D108BD9-81ED-4DB2-BD59-A6C34878D82A}">
                    <a16:rowId xmlns:a16="http://schemas.microsoft.com/office/drawing/2014/main" val="10002"/>
                  </a:ext>
                </a:extLst>
              </a:tr>
            </a:tbl>
          </a:graphicData>
        </a:graphic>
      </p:graphicFrame>
      <p:pic>
        <p:nvPicPr>
          <p:cNvPr id="66583" name="Picture 1">
            <a:extLst>
              <a:ext uri="{FF2B5EF4-FFF2-40B4-BE49-F238E27FC236}">
                <a16:creationId xmlns:a16="http://schemas.microsoft.com/office/drawing/2014/main" id="{E80E63BF-93D0-431B-AA44-43DCA246E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383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4" name="Picture 2">
            <a:extLst>
              <a:ext uri="{FF2B5EF4-FFF2-40B4-BE49-F238E27FC236}">
                <a16:creationId xmlns:a16="http://schemas.microsoft.com/office/drawing/2014/main" id="{F9C0EDB8-EF51-4872-91C1-68764DCE86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3894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5" name="Picture 10">
            <a:extLst>
              <a:ext uri="{FF2B5EF4-FFF2-40B4-BE49-F238E27FC236}">
                <a16:creationId xmlns:a16="http://schemas.microsoft.com/office/drawing/2014/main" id="{AF155031-2226-408E-9D9D-C046376A08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3576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6" name="Picture 11">
            <a:extLst>
              <a:ext uri="{FF2B5EF4-FFF2-40B4-BE49-F238E27FC236}">
                <a16:creationId xmlns:a16="http://schemas.microsoft.com/office/drawing/2014/main" id="{1A90EA24-DADF-441C-943E-1789881A7C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383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9900EE1-270F-4980-A1A6-789A54CA5841}"/>
              </a:ext>
            </a:extLst>
          </p:cNvPr>
          <p:cNvSpPr>
            <a:spLocks noGrp="1" noChangeArrowheads="1"/>
          </p:cNvSpPr>
          <p:nvPr>
            <p:ph type="title"/>
          </p:nvPr>
        </p:nvSpPr>
        <p:spPr/>
        <p:txBody>
          <a:bodyPr/>
          <a:lstStyle/>
          <a:p>
            <a:pPr eaLnBrk="1" hangingPunct="1"/>
            <a:r>
              <a:rPr lang="en-US" altLang="en-US">
                <a:ea typeface="MS PGothic" panose="020B0600070205080204" pitchFamily="34" charset="-128"/>
              </a:rPr>
              <a:t>Pictograms</a:t>
            </a:r>
          </a:p>
        </p:txBody>
      </p:sp>
      <p:sp>
        <p:nvSpPr>
          <p:cNvPr id="68611" name="Rectangle 3">
            <a:extLst>
              <a:ext uri="{FF2B5EF4-FFF2-40B4-BE49-F238E27FC236}">
                <a16:creationId xmlns:a16="http://schemas.microsoft.com/office/drawing/2014/main" id="{ACFF534F-8C69-4A30-A773-0AF7DA9174D8}"/>
              </a:ext>
            </a:extLst>
          </p:cNvPr>
          <p:cNvSpPr>
            <a:spLocks noGrp="1" noChangeArrowheads="1"/>
          </p:cNvSpPr>
          <p:nvPr>
            <p:ph idx="1"/>
          </p:nvPr>
        </p:nvSpPr>
        <p:spPr>
          <a:xfrm>
            <a:off x="533400" y="1410345"/>
            <a:ext cx="7924800" cy="4384029"/>
          </a:xfrm>
        </p:spPr>
        <p:txBody>
          <a:bodyPr/>
          <a:lstStyle/>
          <a:p>
            <a:pPr eaLnBrk="1" hangingPunct="1"/>
            <a:r>
              <a:rPr lang="en-US" altLang="en-US" b="1" dirty="0">
                <a:ea typeface="MS PGothic" panose="020B0600070205080204" pitchFamily="34" charset="-128"/>
              </a:rPr>
              <a:t>“Pictogram”</a:t>
            </a:r>
            <a:r>
              <a:rPr lang="en-US" altLang="en-US" dirty="0">
                <a:ea typeface="MS PGothic" panose="020B0600070205080204" pitchFamily="34" charset="-128"/>
              </a:rPr>
              <a:t> means a composition that may include a symbol plus other graphic elements, such as a border, background pattern or color, that is intended to convey specific information about the hazards of a chemical.  </a:t>
            </a:r>
          </a:p>
          <a:p>
            <a:pPr eaLnBrk="1" hangingPunct="1"/>
            <a:endParaRPr lang="en-US" altLang="en-US" sz="800" dirty="0">
              <a:ea typeface="MS PGothic" panose="020B0600070205080204" pitchFamily="34" charset="-128"/>
            </a:endParaRPr>
          </a:p>
          <a:p>
            <a:pPr lvl="1" eaLnBrk="1" hangingPunct="1"/>
            <a:r>
              <a:rPr lang="en-US" altLang="en-US" b="1" i="1" dirty="0">
                <a:ea typeface="MS PGothic" panose="020B0600070205080204" pitchFamily="34" charset="-128"/>
              </a:rPr>
              <a:t>Eight</a:t>
            </a:r>
            <a:r>
              <a:rPr lang="en-US" altLang="en-US" dirty="0">
                <a:ea typeface="MS PGothic" panose="020B0600070205080204" pitchFamily="34" charset="-128"/>
              </a:rPr>
              <a:t> pictograms are designated under this standard for application to a hazard category.</a:t>
            </a:r>
          </a:p>
          <a:p>
            <a:pPr lvl="2" eaLnBrk="1" hangingPunct="1"/>
            <a:r>
              <a:rPr lang="en-US" altLang="en-US" i="1" dirty="0">
                <a:ea typeface="MS PGothic" panose="020B0600070205080204" pitchFamily="34" charset="-128"/>
              </a:rPr>
              <a:t>GHS Environmental pictogram is not </a:t>
            </a:r>
          </a:p>
          <a:p>
            <a:pPr marL="914400" lvl="2" indent="0" eaLnBrk="1" hangingPunct="1">
              <a:buNone/>
            </a:pPr>
            <a:r>
              <a:rPr lang="en-US" altLang="en-US" i="1" dirty="0">
                <a:ea typeface="MS PGothic" panose="020B0600070205080204" pitchFamily="34" charset="-128"/>
              </a:rPr>
              <a:t>   used by OSHA</a:t>
            </a:r>
            <a:endParaRPr lang="en-US" altLang="en-US" dirty="0">
              <a:ea typeface="MS PGothic" panose="020B0600070205080204" pitchFamily="34" charset="-128"/>
            </a:endParaRPr>
          </a:p>
          <a:p>
            <a:pPr eaLnBrk="1" hangingPunct="1"/>
            <a:endParaRPr lang="en-US" altLang="en-US" dirty="0">
              <a:ea typeface="MS PGothic" panose="020B0600070205080204" pitchFamily="34" charset="-128"/>
            </a:endParaRPr>
          </a:p>
        </p:txBody>
      </p:sp>
      <p:pic>
        <p:nvPicPr>
          <p:cNvPr id="68612" name="Picture 1">
            <a:extLst>
              <a:ext uri="{FF2B5EF4-FFF2-40B4-BE49-F238E27FC236}">
                <a16:creationId xmlns:a16="http://schemas.microsoft.com/office/drawing/2014/main" id="{6B5B572B-E9D9-4663-9B7B-C2A45FE49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343400"/>
            <a:ext cx="1576388"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a:extLst>
              <a:ext uri="{FF2B5EF4-FFF2-40B4-BE49-F238E27FC236}">
                <a16:creationId xmlns:a16="http://schemas.microsoft.com/office/drawing/2014/main" id="{B8D58C41-4A0E-4359-8509-06FDC9EDB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a:extLst>
              <a:ext uri="{FF2B5EF4-FFF2-40B4-BE49-F238E27FC236}">
                <a16:creationId xmlns:a16="http://schemas.microsoft.com/office/drawing/2014/main" id="{95830288-CDD4-48F5-9313-A8B886B642AB}"/>
              </a:ext>
            </a:extLst>
          </p:cNvPr>
          <p:cNvSpPr>
            <a:spLocks noGrp="1" noChangeArrowheads="1"/>
          </p:cNvSpPr>
          <p:nvPr>
            <p:ph type="title"/>
          </p:nvPr>
        </p:nvSpPr>
        <p:spPr/>
        <p:txBody>
          <a:bodyPr/>
          <a:lstStyle/>
          <a:p>
            <a:pPr eaLnBrk="1" hangingPunct="1"/>
            <a:r>
              <a:rPr lang="en-US" altLang="en-US">
                <a:ea typeface="MS PGothic" panose="020B0600070205080204" pitchFamily="34" charset="-128"/>
              </a:rPr>
              <a:t>Precautionary Statements</a:t>
            </a:r>
          </a:p>
        </p:txBody>
      </p:sp>
      <p:sp>
        <p:nvSpPr>
          <p:cNvPr id="72707" name="Rectangle 3">
            <a:extLst>
              <a:ext uri="{FF2B5EF4-FFF2-40B4-BE49-F238E27FC236}">
                <a16:creationId xmlns:a16="http://schemas.microsoft.com/office/drawing/2014/main" id="{B92AECB1-2EB0-4786-AD96-6AF4AE97CD49}"/>
              </a:ext>
            </a:extLst>
          </p:cNvPr>
          <p:cNvSpPr>
            <a:spLocks noGrp="1" noChangeArrowheads="1"/>
          </p:cNvSpPr>
          <p:nvPr>
            <p:ph idx="1"/>
          </p:nvPr>
        </p:nvSpPr>
        <p:spPr>
          <a:xfrm>
            <a:off x="533400" y="1348352"/>
            <a:ext cx="8077200" cy="4366647"/>
          </a:xfrm>
        </p:spPr>
        <p:txBody>
          <a:bodyPr>
            <a:normAutofit lnSpcReduction="10000"/>
          </a:bodyPr>
          <a:lstStyle/>
          <a:p>
            <a:pPr eaLnBrk="1" hangingPunct="1"/>
            <a:r>
              <a:rPr lang="en-US" altLang="en-US" sz="2600" b="1" dirty="0">
                <a:ea typeface="MS PGothic" panose="020B0600070205080204" pitchFamily="34" charset="-128"/>
              </a:rPr>
              <a:t>“Precautionary statement”</a:t>
            </a:r>
            <a:r>
              <a:rPr lang="en-US" altLang="en-US" sz="2600" dirty="0">
                <a:ea typeface="MS PGothic" panose="020B0600070205080204" pitchFamily="34" charset="-128"/>
              </a:rPr>
              <a:t> means a phrase that describes recommended measures that should be taken to minimize or prevent adverse effects resulting from exposure to a hazardous chemical, or improper storage or handling.</a:t>
            </a:r>
          </a:p>
          <a:p>
            <a:pPr eaLnBrk="1" hangingPunct="1"/>
            <a:endParaRPr lang="en-US" altLang="en-US" sz="800" dirty="0">
              <a:ea typeface="MS PGothic" panose="020B0600070205080204" pitchFamily="34" charset="-128"/>
            </a:endParaRPr>
          </a:p>
          <a:p>
            <a:pPr lvl="1" eaLnBrk="1" hangingPunct="1"/>
            <a:r>
              <a:rPr lang="en-US" altLang="en-US" b="1" i="1" dirty="0">
                <a:ea typeface="MS PGothic" panose="020B0600070205080204" pitchFamily="34" charset="-128"/>
              </a:rPr>
              <a:t>Example</a:t>
            </a:r>
            <a:r>
              <a:rPr lang="en-US" altLang="en-US" i="1" dirty="0">
                <a:ea typeface="MS PGothic" panose="020B0600070205080204" pitchFamily="34" charset="-128"/>
              </a:rPr>
              <a:t> for Explosives, Division 1.1, 1.2 and 1.3</a:t>
            </a:r>
          </a:p>
          <a:p>
            <a:pPr lvl="1" eaLnBrk="1" hangingPunct="1"/>
            <a:endParaRPr lang="en-US" altLang="en-US" sz="400" dirty="0">
              <a:ea typeface="MS PGothic" panose="020B0600070205080204" pitchFamily="34" charset="-128"/>
            </a:endParaRPr>
          </a:p>
          <a:p>
            <a:pPr lvl="2" eaLnBrk="1" hangingPunct="1"/>
            <a:r>
              <a:rPr lang="en-US" altLang="en-US" dirty="0">
                <a:ea typeface="MS PGothic" panose="020B0600070205080204" pitchFamily="34" charset="-128"/>
              </a:rPr>
              <a:t>Keep away from heat/sparks/open flames/hot surfaces.  No smoking</a:t>
            </a:r>
          </a:p>
          <a:p>
            <a:pPr lvl="2" eaLnBrk="1" hangingPunct="1"/>
            <a:endParaRPr lang="en-US" altLang="en-US" sz="600" dirty="0">
              <a:ea typeface="MS PGothic" panose="020B0600070205080204" pitchFamily="34" charset="-128"/>
            </a:endParaRPr>
          </a:p>
          <a:p>
            <a:pPr lvl="2" eaLnBrk="1" hangingPunct="1"/>
            <a:r>
              <a:rPr lang="en-US" altLang="en-US" dirty="0">
                <a:ea typeface="MS PGothic" panose="020B0600070205080204" pitchFamily="34" charset="-128"/>
              </a:rPr>
              <a:t>Keep wetted with… </a:t>
            </a:r>
          </a:p>
          <a:p>
            <a:pPr lvl="2" eaLnBrk="1" hangingPunct="1"/>
            <a:endParaRPr lang="en-US" altLang="en-US" sz="600" dirty="0">
              <a:ea typeface="MS PGothic" panose="020B0600070205080204" pitchFamily="34" charset="-128"/>
            </a:endParaRPr>
          </a:p>
          <a:p>
            <a:pPr lvl="2" eaLnBrk="1" hangingPunct="1"/>
            <a:r>
              <a:rPr lang="en-US" altLang="en-US" dirty="0">
                <a:ea typeface="MS PGothic" panose="020B0600070205080204" pitchFamily="34" charset="-128"/>
              </a:rPr>
              <a:t>Ground/bond container and receiving equipment</a:t>
            </a:r>
          </a:p>
          <a:p>
            <a:pPr lvl="2" eaLnBrk="1" hangingPunct="1"/>
            <a:endParaRPr lang="en-US" altLang="en-US" sz="600" dirty="0">
              <a:ea typeface="MS PGothic" panose="020B0600070205080204" pitchFamily="34" charset="-128"/>
            </a:endParaRPr>
          </a:p>
          <a:p>
            <a:pPr lvl="2" eaLnBrk="1" hangingPunct="1"/>
            <a:r>
              <a:rPr lang="en-US" altLang="en-US" dirty="0">
                <a:ea typeface="MS PGothic" panose="020B0600070205080204" pitchFamily="34" charset="-128"/>
              </a:rPr>
              <a:t>Do not subject to grinding/shock/…/friction</a:t>
            </a:r>
          </a:p>
          <a:p>
            <a:pPr lvl="2" eaLnBrk="1" hangingPunct="1"/>
            <a:endParaRPr lang="en-US" altLang="en-US" sz="600" dirty="0">
              <a:ea typeface="MS PGothic" panose="020B0600070205080204" pitchFamily="34" charset="-128"/>
            </a:endParaRPr>
          </a:p>
          <a:p>
            <a:pPr lvl="2" eaLnBrk="1" hangingPunct="1"/>
            <a:r>
              <a:rPr lang="en-US" altLang="en-US" dirty="0">
                <a:ea typeface="MS PGothic" panose="020B0600070205080204" pitchFamily="34" charset="-128"/>
              </a:rPr>
              <a:t>Wear face protection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5BB0567D-1A73-4ABB-868D-1373DA7EF61F}"/>
              </a:ext>
            </a:extLst>
          </p:cNvPr>
          <p:cNvSpPr>
            <a:spLocks noGrp="1" noChangeArrowheads="1"/>
          </p:cNvSpPr>
          <p:nvPr>
            <p:ph type="title"/>
          </p:nvPr>
        </p:nvSpPr>
        <p:spPr/>
        <p:txBody>
          <a:bodyPr lIns="0" rIns="0" anchor="b"/>
          <a:lstStyle/>
          <a:p>
            <a:pPr eaLnBrk="1" hangingPunct="1"/>
            <a:r>
              <a:rPr lang="en-US" altLang="en-US">
                <a:ea typeface="MS PGothic" panose="020B0600070205080204" pitchFamily="34" charset="-128"/>
              </a:rPr>
              <a:t>Additional Requirements</a:t>
            </a:r>
          </a:p>
        </p:txBody>
      </p:sp>
      <p:sp>
        <p:nvSpPr>
          <p:cNvPr id="74755" name="Content Placeholder 2">
            <a:extLst>
              <a:ext uri="{FF2B5EF4-FFF2-40B4-BE49-F238E27FC236}">
                <a16:creationId xmlns:a16="http://schemas.microsoft.com/office/drawing/2014/main" id="{F0F16B80-9682-41B9-936F-278AFA94E897}"/>
              </a:ext>
            </a:extLst>
          </p:cNvPr>
          <p:cNvSpPr>
            <a:spLocks noGrp="1" noChangeArrowheads="1"/>
          </p:cNvSpPr>
          <p:nvPr>
            <p:ph idx="1"/>
          </p:nvPr>
        </p:nvSpPr>
        <p:spPr>
          <a:xfrm>
            <a:off x="533400" y="1286359"/>
            <a:ext cx="8001000" cy="4458804"/>
          </a:xfrm>
        </p:spPr>
        <p:txBody>
          <a:bodyPr/>
          <a:lstStyle/>
          <a:p>
            <a:pPr eaLnBrk="1" hangingPunct="1"/>
            <a:r>
              <a:rPr lang="en-US" altLang="en-US" dirty="0">
                <a:ea typeface="MS PGothic" panose="020B0600070205080204" pitchFamily="34" charset="-128"/>
              </a:rPr>
              <a:t>Harmonized information is to be provided together on the label.</a:t>
            </a:r>
          </a:p>
          <a:p>
            <a:pPr eaLnBrk="1" hangingPunct="1"/>
            <a:endParaRPr lang="en-US" altLang="en-US" sz="400" dirty="0">
              <a:ea typeface="MS PGothic" panose="020B0600070205080204" pitchFamily="34" charset="-128"/>
            </a:endParaRPr>
          </a:p>
          <a:p>
            <a:pPr lvl="1" eaLnBrk="1" hangingPunct="1"/>
            <a:r>
              <a:rPr lang="en-US" altLang="en-US" dirty="0">
                <a:ea typeface="MS PGothic" panose="020B0600070205080204" pitchFamily="34" charset="-128"/>
              </a:rPr>
              <a:t>Signal words, pictograms and hazard statements</a:t>
            </a:r>
          </a:p>
          <a:p>
            <a:pPr lvl="1" eaLnBrk="1" hangingPunct="1"/>
            <a:endParaRPr lang="en-US" altLang="en-US" sz="1200" b="1" dirty="0">
              <a:ea typeface="MS PGothic" panose="020B0600070205080204" pitchFamily="34" charset="-128"/>
            </a:endParaRPr>
          </a:p>
          <a:p>
            <a:pPr lvl="1" eaLnBrk="1" hangingPunct="1"/>
            <a:endParaRPr lang="en-US" altLang="en-US" sz="1200" b="1" dirty="0">
              <a:ea typeface="MS PGothic" panose="020B0600070205080204" pitchFamily="34" charset="-128"/>
            </a:endParaRPr>
          </a:p>
          <a:p>
            <a:pPr eaLnBrk="1" hangingPunct="1"/>
            <a:r>
              <a:rPr lang="en-US" altLang="en-US" dirty="0">
                <a:ea typeface="MS PGothic" panose="020B0600070205080204" pitchFamily="34" charset="-128"/>
              </a:rPr>
              <a:t>All information is to be </a:t>
            </a:r>
            <a:r>
              <a:rPr lang="en-US" altLang="en-US" b="1" i="1" dirty="0">
                <a:ea typeface="MS PGothic" panose="020B0600070205080204" pitchFamily="34" charset="-128"/>
              </a:rPr>
              <a:t>prominently displayed</a:t>
            </a:r>
            <a:r>
              <a:rPr lang="en-US" altLang="en-US" dirty="0">
                <a:ea typeface="MS PGothic" panose="020B0600070205080204" pitchFamily="34" charset="-128"/>
              </a:rPr>
              <a:t> and in </a:t>
            </a:r>
            <a:r>
              <a:rPr lang="en-US" altLang="en-US" b="1" i="1" dirty="0">
                <a:ea typeface="MS PGothic" panose="020B0600070205080204" pitchFamily="34" charset="-128"/>
              </a:rPr>
              <a:t>English</a:t>
            </a:r>
            <a:r>
              <a:rPr lang="en-US" altLang="en-US" dirty="0">
                <a:ea typeface="MS PGothic" panose="020B0600070205080204" pitchFamily="34" charset="-128"/>
              </a:rPr>
              <a:t> (although other languages may also be provided).</a:t>
            </a:r>
          </a:p>
          <a:p>
            <a:pPr eaLnBrk="1" hangingPunct="1"/>
            <a:endParaRPr lang="en-US" altLang="en-US" sz="1200" b="1" dirty="0">
              <a:ea typeface="MS PGothic" panose="020B0600070205080204" pitchFamily="34" charset="-128"/>
            </a:endParaRPr>
          </a:p>
          <a:p>
            <a:pPr eaLnBrk="1" hangingPunct="1"/>
            <a:endParaRPr lang="en-US" altLang="en-US" sz="1200" b="1" dirty="0">
              <a:ea typeface="MS PGothic" panose="020B0600070205080204" pitchFamily="34" charset="-128"/>
            </a:endParaRPr>
          </a:p>
          <a:p>
            <a:pPr eaLnBrk="1" hangingPunct="1"/>
            <a:r>
              <a:rPr lang="en-US" altLang="en-US" dirty="0">
                <a:ea typeface="MS PGothic" panose="020B0600070205080204" pitchFamily="34" charset="-128"/>
              </a:rPr>
              <a:t>Requirement that information not conflict with transport labels remains the same.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6D0618A0-7F80-4556-ABFB-D0E303A200D6}"/>
              </a:ext>
            </a:extLst>
          </p:cNvPr>
          <p:cNvSpPr>
            <a:spLocks noGrp="1" noChangeArrowheads="1"/>
          </p:cNvSpPr>
          <p:nvPr>
            <p:ph type="title"/>
          </p:nvPr>
        </p:nvSpPr>
        <p:spPr/>
        <p:txBody>
          <a:bodyPr/>
          <a:lstStyle/>
          <a:p>
            <a:pPr eaLnBrk="1" hangingPunct="1"/>
            <a:r>
              <a:rPr lang="en-US" altLang="en-US"/>
              <a:t>Label Example  </a:t>
            </a:r>
          </a:p>
        </p:txBody>
      </p:sp>
      <p:sp>
        <p:nvSpPr>
          <p:cNvPr id="76803" name="Rectangle 6">
            <a:extLst>
              <a:ext uri="{FF2B5EF4-FFF2-40B4-BE49-F238E27FC236}">
                <a16:creationId xmlns:a16="http://schemas.microsoft.com/office/drawing/2014/main" id="{65015B79-12CA-4783-8B46-CB7EDD2AFECF}"/>
              </a:ext>
            </a:extLst>
          </p:cNvPr>
          <p:cNvSpPr txBox="1">
            <a:spLocks noChangeArrowheads="1"/>
          </p:cNvSpPr>
          <p:nvPr/>
        </p:nvSpPr>
        <p:spPr bwMode="auto">
          <a:xfrm>
            <a:off x="-1295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eaLnBrk="1" hangingPunct="1">
              <a:buClrTx/>
              <a:buSzTx/>
              <a:buFontTx/>
              <a:buNone/>
            </a:pPr>
            <a:fld id="{C2094204-D9B9-4FBF-8E7A-D9B99C64FA20}" type="slidenum">
              <a:rPr lang="en-US" altLang="en-US" sz="1400">
                <a:latin typeface="Times New Roman" panose="02020603050405020304" pitchFamily="18" charset="0"/>
                <a:cs typeface="Arial" panose="020B0604020202020204" pitchFamily="34" charset="0"/>
              </a:rPr>
              <a:pPr algn="r" eaLnBrk="1" hangingPunct="1">
                <a:buClrTx/>
                <a:buSzTx/>
                <a:buFontTx/>
                <a:buNone/>
              </a:pPr>
              <a:t>36</a:t>
            </a:fld>
            <a:endParaRPr lang="en-US" altLang="en-US" sz="1400" dirty="0">
              <a:latin typeface="Times New Roman" panose="02020603050405020304" pitchFamily="18" charset="0"/>
              <a:cs typeface="Arial" panose="020B0604020202020204" pitchFamily="34" charset="0"/>
            </a:endParaRPr>
          </a:p>
        </p:txBody>
      </p:sp>
      <p:pic>
        <p:nvPicPr>
          <p:cNvPr id="76804" name="Picture 1">
            <a:extLst>
              <a:ext uri="{FF2B5EF4-FFF2-40B4-BE49-F238E27FC236}">
                <a16:creationId xmlns:a16="http://schemas.microsoft.com/office/drawing/2014/main" id="{60F3F6F2-6831-446B-A34E-0019B9591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925" y="1219200"/>
            <a:ext cx="7042150"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3E042819-F494-44A1-A601-82934AD42A5F}"/>
              </a:ext>
            </a:extLst>
          </p:cNvPr>
          <p:cNvSpPr>
            <a:spLocks noGrp="1" noChangeArrowheads="1"/>
          </p:cNvSpPr>
          <p:nvPr>
            <p:ph type="title"/>
          </p:nvPr>
        </p:nvSpPr>
        <p:spPr/>
        <p:txBody>
          <a:bodyPr/>
          <a:lstStyle/>
          <a:p>
            <a:r>
              <a:rPr lang="en-US" altLang="en-US"/>
              <a:t>Labeling  </a:t>
            </a:r>
          </a:p>
        </p:txBody>
      </p:sp>
      <p:sp>
        <p:nvSpPr>
          <p:cNvPr id="78851" name="Rectangle 3">
            <a:extLst>
              <a:ext uri="{FF2B5EF4-FFF2-40B4-BE49-F238E27FC236}">
                <a16:creationId xmlns:a16="http://schemas.microsoft.com/office/drawing/2014/main" id="{784C33EF-BA50-4103-8407-5D1EC033199E}"/>
              </a:ext>
            </a:extLst>
          </p:cNvPr>
          <p:cNvSpPr>
            <a:spLocks noGrp="1" noChangeArrowheads="1"/>
          </p:cNvSpPr>
          <p:nvPr>
            <p:ph idx="1"/>
          </p:nvPr>
        </p:nvSpPr>
        <p:spPr>
          <a:xfrm>
            <a:off x="533400" y="1295400"/>
            <a:ext cx="8001000" cy="4525963"/>
          </a:xfrm>
        </p:spPr>
        <p:txBody>
          <a:bodyPr/>
          <a:lstStyle/>
          <a:p>
            <a:r>
              <a:rPr lang="en-US" altLang="en-US" b="1" dirty="0"/>
              <a:t>Solid materials</a:t>
            </a:r>
          </a:p>
          <a:p>
            <a:endParaRPr lang="en-US" altLang="en-US" sz="800" dirty="0"/>
          </a:p>
          <a:p>
            <a:pPr lvl="1"/>
            <a:r>
              <a:rPr lang="en-US" altLang="en-US" dirty="0"/>
              <a:t>Solid metal, wood or plastic items not exempted as articles due to downstream use.</a:t>
            </a:r>
          </a:p>
          <a:p>
            <a:pPr lvl="1"/>
            <a:endParaRPr lang="en-US" altLang="en-US" sz="800" dirty="0"/>
          </a:p>
          <a:p>
            <a:pPr lvl="2">
              <a:lnSpc>
                <a:spcPct val="150000"/>
              </a:lnSpc>
            </a:pPr>
            <a:r>
              <a:rPr lang="en-US" altLang="en-US" dirty="0"/>
              <a:t>Label must be transmitted to customer with initial shipment.</a:t>
            </a:r>
          </a:p>
          <a:p>
            <a:pPr lvl="2">
              <a:lnSpc>
                <a:spcPct val="150000"/>
              </a:lnSpc>
            </a:pPr>
            <a:endParaRPr lang="en-US" altLang="en-US" sz="1200" dirty="0"/>
          </a:p>
          <a:p>
            <a:pPr lvl="2"/>
            <a:r>
              <a:rPr lang="en-US" altLang="en-US" dirty="0"/>
              <a:t>Does not apply to any chemicals used with or present with materials to which employees may be exposed by handling.</a:t>
            </a:r>
          </a:p>
          <a:p>
            <a:pPr lvl="3">
              <a:lnSpc>
                <a:spcPct val="150000"/>
              </a:lnSpc>
            </a:pPr>
            <a:r>
              <a:rPr lang="en-US" altLang="en-US" b="1" i="1" dirty="0"/>
              <a:t>Examples:</a:t>
            </a:r>
            <a:r>
              <a:rPr lang="en-US" altLang="en-US" i="1" dirty="0"/>
              <a:t> cutting fluids, pesticides</a:t>
            </a:r>
          </a:p>
          <a:p>
            <a:endParaRPr kumimoji="1" lang="en-US" altLang="en-US" dirty="0"/>
          </a:p>
          <a:p>
            <a:pPr>
              <a:buClr>
                <a:srgbClr val="76B749"/>
              </a:buClr>
              <a:buSzPct val="60000"/>
              <a:buFont typeface="Wingdings" panose="05000000000000000000" pitchFamily="2" charset="2"/>
              <a:buNone/>
            </a:pPr>
            <a:endParaRPr lang="en-US" altLang="en-US" dirty="0"/>
          </a:p>
        </p:txBody>
      </p:sp>
      <p:sp>
        <p:nvSpPr>
          <p:cNvPr id="78852" name="Content Placeholder 3">
            <a:extLst>
              <a:ext uri="{FF2B5EF4-FFF2-40B4-BE49-F238E27FC236}">
                <a16:creationId xmlns:a16="http://schemas.microsoft.com/office/drawing/2014/main" id="{7B6D1E70-2C59-40B0-A8C0-DA9B2AF4AD53}"/>
              </a:ext>
            </a:extLst>
          </p:cNvPr>
          <p:cNvSpPr>
            <a:spLocks/>
          </p:cNvSpPr>
          <p:nvPr/>
        </p:nvSpPr>
        <p:spPr bwMode="auto">
          <a:xfrm>
            <a:off x="7162800" y="6096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1910.1200(f)</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E199CEEF-EC01-470D-BCAC-8C5D5811BD0C}"/>
              </a:ext>
            </a:extLst>
          </p:cNvPr>
          <p:cNvSpPr>
            <a:spLocks noGrp="1" noChangeArrowheads="1"/>
          </p:cNvSpPr>
          <p:nvPr>
            <p:ph type="title"/>
          </p:nvPr>
        </p:nvSpPr>
        <p:spPr/>
        <p:txBody>
          <a:bodyPr/>
          <a:lstStyle/>
          <a:p>
            <a:r>
              <a:rPr lang="en-US" altLang="en-US"/>
              <a:t>Labeling</a:t>
            </a:r>
          </a:p>
        </p:txBody>
      </p:sp>
      <p:sp>
        <p:nvSpPr>
          <p:cNvPr id="53251" name="Rectangle 3">
            <a:extLst>
              <a:ext uri="{FF2B5EF4-FFF2-40B4-BE49-F238E27FC236}">
                <a16:creationId xmlns:a16="http://schemas.microsoft.com/office/drawing/2014/main" id="{38AC3085-9E34-443F-89CA-B0AED2A3AB04}"/>
              </a:ext>
            </a:extLst>
          </p:cNvPr>
          <p:cNvSpPr>
            <a:spLocks noGrp="1" noChangeArrowheads="1"/>
          </p:cNvSpPr>
          <p:nvPr>
            <p:ph idx="1"/>
          </p:nvPr>
        </p:nvSpPr>
        <p:spPr>
          <a:xfrm>
            <a:off x="520700" y="1219200"/>
            <a:ext cx="7632700" cy="4595813"/>
          </a:xfrm>
          <a:solidFill>
            <a:schemeClr val="bg1"/>
          </a:solidFill>
        </p:spPr>
        <p:txBody>
          <a:bodyPr>
            <a:normAutofit lnSpcReduction="10000"/>
          </a:bodyPr>
          <a:lstStyle/>
          <a:p>
            <a:pPr>
              <a:defRPr/>
            </a:pPr>
            <a:r>
              <a:rPr kumimoji="1" lang="en-US" altLang="en-US" b="1" dirty="0"/>
              <a:t>Workplace labeling</a:t>
            </a:r>
          </a:p>
          <a:p>
            <a:pPr>
              <a:defRPr/>
            </a:pPr>
            <a:endParaRPr kumimoji="1" lang="en-US" altLang="en-US" sz="800" dirty="0"/>
          </a:p>
          <a:p>
            <a:pPr marL="742950" lvl="1" indent="-285750">
              <a:defRPr/>
            </a:pPr>
            <a:r>
              <a:rPr kumimoji="1" lang="en-US" altLang="en-US" dirty="0"/>
              <a:t>Each hazardous chemical container must be </a:t>
            </a:r>
            <a:r>
              <a:rPr kumimoji="1" lang="en-US" altLang="en-US" b="1" i="1" dirty="0"/>
              <a:t>labeled, tagged or marked </a:t>
            </a:r>
            <a:r>
              <a:rPr kumimoji="1" lang="en-US" altLang="en-US" dirty="0"/>
              <a:t>with either:</a:t>
            </a:r>
          </a:p>
          <a:p>
            <a:pPr marL="742950" lvl="1" indent="-285750">
              <a:defRPr/>
            </a:pPr>
            <a:endParaRPr kumimoji="1" lang="en-US" altLang="en-US" sz="800" dirty="0"/>
          </a:p>
          <a:p>
            <a:pPr marL="1136650" lvl="2" indent="-285750">
              <a:defRPr/>
            </a:pPr>
            <a:r>
              <a:rPr lang="en-US" dirty="0"/>
              <a:t>Information required for labels on shipped containers</a:t>
            </a:r>
          </a:p>
          <a:p>
            <a:pPr marL="850900" lvl="2" indent="0" algn="ctr">
              <a:buFontTx/>
              <a:buNone/>
              <a:defRPr/>
            </a:pPr>
            <a:endParaRPr lang="en-US" b="1" i="1" dirty="0"/>
          </a:p>
          <a:p>
            <a:pPr marL="850900" lvl="2" indent="0" algn="ctr">
              <a:buFontTx/>
              <a:buNone/>
              <a:defRPr/>
            </a:pPr>
            <a:r>
              <a:rPr lang="en-US" b="1" i="1" dirty="0"/>
              <a:t>Or</a:t>
            </a:r>
          </a:p>
          <a:p>
            <a:pPr marL="850900" lvl="2" indent="0" algn="ctr">
              <a:buFontTx/>
              <a:buNone/>
              <a:defRPr/>
            </a:pPr>
            <a:endParaRPr lang="en-US" b="1" i="1" dirty="0"/>
          </a:p>
          <a:p>
            <a:pPr marL="1136650" lvl="2" indent="-285750">
              <a:defRPr/>
            </a:pPr>
            <a:r>
              <a:rPr lang="en-US" dirty="0"/>
              <a:t>Product identifier and words, pictures, symbols, or combination thereof, which provide at least general information regarding the hazards of the chemicals.</a:t>
            </a:r>
          </a:p>
          <a:p>
            <a:pPr marL="850900" lvl="2" indent="0">
              <a:buFontTx/>
              <a:buNone/>
              <a:defRPr/>
            </a:pPr>
            <a:r>
              <a:rPr lang="en-US" sz="1000" dirty="0"/>
              <a:t>	</a:t>
            </a:r>
          </a:p>
          <a:p>
            <a:pPr marL="850900" lvl="2" indent="0">
              <a:buFontTx/>
              <a:buNone/>
              <a:defRPr/>
            </a:pPr>
            <a:endParaRPr lang="en-US" sz="1000" dirty="0"/>
          </a:p>
          <a:p>
            <a:pPr marL="850900" lvl="2" indent="0">
              <a:buFontTx/>
              <a:buNone/>
              <a:defRPr/>
            </a:pPr>
            <a:endParaRPr lang="en-US" sz="1000" dirty="0"/>
          </a:p>
          <a:p>
            <a:pPr marL="850900" lvl="2" indent="0">
              <a:buFontTx/>
              <a:buNone/>
              <a:defRPr/>
            </a:pPr>
            <a:endParaRPr lang="en-US" sz="1000" dirty="0"/>
          </a:p>
          <a:p>
            <a:pPr marL="109537" indent="0">
              <a:buFont typeface="Wingdings" panose="05000000000000000000" pitchFamily="2" charset="2"/>
              <a:buNone/>
              <a:defRPr/>
            </a:pPr>
            <a:r>
              <a:rPr lang="en-US" sz="1600" i="1" dirty="0"/>
              <a:t>(In conjunction with the other information immediately available to employees under the hazard communication program)</a:t>
            </a:r>
            <a:endParaRPr lang="en-US" altLang="en-US" sz="1600" i="1" dirty="0"/>
          </a:p>
        </p:txBody>
      </p:sp>
      <p:sp>
        <p:nvSpPr>
          <p:cNvPr id="80900" name="Content Placeholder 3">
            <a:extLst>
              <a:ext uri="{FF2B5EF4-FFF2-40B4-BE49-F238E27FC236}">
                <a16:creationId xmlns:a16="http://schemas.microsoft.com/office/drawing/2014/main" id="{4BBA81C2-7125-4066-B226-4AE6EFFD82F3}"/>
              </a:ext>
            </a:extLst>
          </p:cNvPr>
          <p:cNvSpPr>
            <a:spLocks/>
          </p:cNvSpPr>
          <p:nvPr/>
        </p:nvSpPr>
        <p:spPr bwMode="auto">
          <a:xfrm>
            <a:off x="6858000" y="6096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1910.1200(f)(6)</a:t>
            </a:r>
          </a:p>
        </p:txBody>
      </p:sp>
      <p:pic>
        <p:nvPicPr>
          <p:cNvPr id="80901" name="Picture 10">
            <a:extLst>
              <a:ext uri="{FF2B5EF4-FFF2-40B4-BE49-F238E27FC236}">
                <a16:creationId xmlns:a16="http://schemas.microsoft.com/office/drawing/2014/main" id="{A375D8B0-FA02-421F-A550-CD793EEBF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5550" y="3352800"/>
            <a:ext cx="9588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Rectangle 1">
            <a:extLst>
              <a:ext uri="{FF2B5EF4-FFF2-40B4-BE49-F238E27FC236}">
                <a16:creationId xmlns:a16="http://schemas.microsoft.com/office/drawing/2014/main" id="{8751D2F9-5268-4034-A269-68997F9BE3B8}"/>
              </a:ext>
            </a:extLst>
          </p:cNvPr>
          <p:cNvSpPr>
            <a:spLocks noChangeArrowheads="1"/>
          </p:cNvSpPr>
          <p:nvPr/>
        </p:nvSpPr>
        <p:spPr bwMode="auto">
          <a:xfrm>
            <a:off x="-228600" y="1175435"/>
            <a:ext cx="3000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r>
              <a:rPr lang="en-US" altLang="en-US" u="none" dirty="0">
                <a:latin typeface="Avenir Next LT Pro" panose="020B0504020202020204" pitchFamily="34" charset="0"/>
              </a:rPr>
              <a:t> </a:t>
            </a:r>
            <a:endParaRPr lang="en-US" altLang="en-US" sz="1800" u="none" dirty="0">
              <a:latin typeface="Avenir Next LT Pro" panose="020B0504020202020204"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9E18DEE7-1800-4918-9649-4721DDBF40E6}"/>
              </a:ext>
            </a:extLst>
          </p:cNvPr>
          <p:cNvSpPr>
            <a:spLocks noGrp="1" noChangeArrowheads="1"/>
          </p:cNvSpPr>
          <p:nvPr>
            <p:ph type="title"/>
          </p:nvPr>
        </p:nvSpPr>
        <p:spPr/>
        <p:txBody>
          <a:bodyPr/>
          <a:lstStyle/>
          <a:p>
            <a:r>
              <a:rPr lang="en-US" altLang="en-US"/>
              <a:t>Labeling</a:t>
            </a:r>
          </a:p>
        </p:txBody>
      </p:sp>
      <p:sp>
        <p:nvSpPr>
          <p:cNvPr id="82947" name="Rectangle 3">
            <a:extLst>
              <a:ext uri="{FF2B5EF4-FFF2-40B4-BE49-F238E27FC236}">
                <a16:creationId xmlns:a16="http://schemas.microsoft.com/office/drawing/2014/main" id="{E5339E33-3864-4ADA-A28F-4F84ECCA38D0}"/>
              </a:ext>
            </a:extLst>
          </p:cNvPr>
          <p:cNvSpPr>
            <a:spLocks noGrp="1" noChangeArrowheads="1"/>
          </p:cNvSpPr>
          <p:nvPr>
            <p:ph idx="1"/>
          </p:nvPr>
        </p:nvSpPr>
        <p:spPr>
          <a:xfrm>
            <a:off x="522288" y="1374494"/>
            <a:ext cx="5127625" cy="4525963"/>
          </a:xfrm>
          <a:solidFill>
            <a:schemeClr val="bg1"/>
          </a:solidFill>
        </p:spPr>
        <p:txBody>
          <a:bodyPr/>
          <a:lstStyle/>
          <a:p>
            <a:r>
              <a:rPr kumimoji="1" lang="en-US" altLang="en-US" b="1" dirty="0"/>
              <a:t>Labeling exemption</a:t>
            </a:r>
          </a:p>
          <a:p>
            <a:endParaRPr kumimoji="1" lang="en-US" altLang="en-US" sz="800" dirty="0"/>
          </a:p>
          <a:p>
            <a:pPr marL="742950" lvl="1" indent="-285750"/>
            <a:r>
              <a:rPr kumimoji="1" lang="en-US" altLang="en-US" dirty="0"/>
              <a:t>Portable containers that are intended for </a:t>
            </a:r>
            <a:r>
              <a:rPr kumimoji="1" lang="en-US" altLang="en-US" b="1" i="1" dirty="0"/>
              <a:t>immediate use</a:t>
            </a:r>
            <a:r>
              <a:rPr kumimoji="1" lang="en-US" altLang="en-US" i="1" dirty="0"/>
              <a:t> </a:t>
            </a:r>
            <a:r>
              <a:rPr kumimoji="1" lang="en-US" altLang="en-US" dirty="0"/>
              <a:t>by the employee who performs the transfer of hazardous chemical from a labeled container.</a:t>
            </a:r>
          </a:p>
          <a:p>
            <a:pPr marL="742950" lvl="1" indent="-285750"/>
            <a:endParaRPr kumimoji="1" lang="en-US" altLang="en-US" sz="1400" dirty="0"/>
          </a:p>
          <a:p>
            <a:pPr marL="742950" lvl="1" indent="-285750"/>
            <a:r>
              <a:rPr kumimoji="1" lang="en-US" altLang="en-US" b="1" dirty="0"/>
              <a:t>Immediate use </a:t>
            </a:r>
          </a:p>
          <a:p>
            <a:pPr marL="742950" lvl="1" indent="-285750"/>
            <a:endParaRPr kumimoji="1" lang="en-US" altLang="en-US" sz="800" dirty="0"/>
          </a:p>
          <a:p>
            <a:pPr marL="1143000" lvl="2" indent="-228600"/>
            <a:r>
              <a:rPr kumimoji="1" lang="en-US" altLang="en-US" dirty="0"/>
              <a:t>Under the control of, </a:t>
            </a:r>
            <a:r>
              <a:rPr kumimoji="1" lang="en-US" altLang="en-US" b="1" i="1" dirty="0"/>
              <a:t>and</a:t>
            </a:r>
          </a:p>
          <a:p>
            <a:pPr marL="1143000" lvl="2" indent="-228600"/>
            <a:endParaRPr kumimoji="1" lang="en-US" altLang="en-US" sz="800" b="1" i="1" dirty="0"/>
          </a:p>
          <a:p>
            <a:pPr marL="1143000" lvl="2" indent="-228600"/>
            <a:r>
              <a:rPr kumimoji="1" lang="en-US" altLang="en-US" dirty="0"/>
              <a:t>Used only by the employee, </a:t>
            </a:r>
            <a:r>
              <a:rPr kumimoji="1" lang="en-US" altLang="en-US" b="1" i="1" dirty="0"/>
              <a:t>and</a:t>
            </a:r>
          </a:p>
          <a:p>
            <a:pPr marL="1143000" lvl="2" indent="-228600"/>
            <a:endParaRPr kumimoji="1" lang="en-US" altLang="en-US" sz="800" b="1" i="1" dirty="0"/>
          </a:p>
          <a:p>
            <a:pPr marL="1143000" lvl="2" indent="-228600"/>
            <a:r>
              <a:rPr kumimoji="1" lang="en-US" altLang="en-US" dirty="0"/>
              <a:t>Within the work shift of transfer </a:t>
            </a:r>
            <a:endParaRPr kumimoji="1" lang="en-US" altLang="en-US" b="1" dirty="0"/>
          </a:p>
          <a:p>
            <a:pPr>
              <a:buClr>
                <a:srgbClr val="76B749"/>
              </a:buClr>
              <a:buSzPct val="60000"/>
              <a:buFont typeface="Wingdings" panose="05000000000000000000" pitchFamily="2" charset="2"/>
              <a:buNone/>
            </a:pPr>
            <a:endParaRPr lang="en-US" altLang="en-US" dirty="0"/>
          </a:p>
        </p:txBody>
      </p:sp>
      <p:sp>
        <p:nvSpPr>
          <p:cNvPr id="82948" name="Content Placeholder 3">
            <a:extLst>
              <a:ext uri="{FF2B5EF4-FFF2-40B4-BE49-F238E27FC236}">
                <a16:creationId xmlns:a16="http://schemas.microsoft.com/office/drawing/2014/main" id="{D0569EEF-9856-40C3-B01E-50E534269EDD}"/>
              </a:ext>
            </a:extLst>
          </p:cNvPr>
          <p:cNvSpPr>
            <a:spLocks/>
          </p:cNvSpPr>
          <p:nvPr/>
        </p:nvSpPr>
        <p:spPr bwMode="auto">
          <a:xfrm>
            <a:off x="6858000" y="6096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1910.1200(f)(8)</a:t>
            </a:r>
          </a:p>
        </p:txBody>
      </p:sp>
      <p:pic>
        <p:nvPicPr>
          <p:cNvPr id="82949" name="Picture 1">
            <a:extLst>
              <a:ext uri="{FF2B5EF4-FFF2-40B4-BE49-F238E27FC236}">
                <a16:creationId xmlns:a16="http://schemas.microsoft.com/office/drawing/2014/main" id="{10EAB966-7827-4145-BEF0-15DB30DAC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1614488"/>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28F5C54-A62D-4A80-BEF4-ECF90D6C2977}"/>
              </a:ext>
            </a:extLst>
          </p:cNvPr>
          <p:cNvSpPr txBox="1"/>
          <p:nvPr/>
        </p:nvSpPr>
        <p:spPr>
          <a:xfrm>
            <a:off x="5715000" y="4191000"/>
            <a:ext cx="3352800" cy="923925"/>
          </a:xfrm>
          <a:prstGeom prst="rect">
            <a:avLst/>
          </a:prstGeom>
          <a:noFill/>
        </p:spPr>
        <p:txBody>
          <a:bodyPr>
            <a:spAutoFit/>
          </a:bodyPr>
          <a:lstStyle/>
          <a:p>
            <a:pPr algn="ctr">
              <a:defRPr/>
            </a:pPr>
            <a:r>
              <a:rPr lang="en-US" sz="1800" i="1" u="none" dirty="0">
                <a:latin typeface="Avenir Next LT Pro" panose="020B0504020202020204" pitchFamily="34" charset="0"/>
                <a:cs typeface="Rod" panose="02030509050101010101" pitchFamily="49" charset="-79"/>
              </a:rPr>
              <a:t>Unlabeled and</a:t>
            </a:r>
          </a:p>
          <a:p>
            <a:pPr algn="ctr">
              <a:defRPr/>
            </a:pPr>
            <a:r>
              <a:rPr lang="en-US" sz="1800" i="1" u="none" dirty="0">
                <a:latin typeface="Avenir Next LT Pro" panose="020B0504020202020204" pitchFamily="34" charset="0"/>
                <a:cs typeface="Rod" panose="02030509050101010101" pitchFamily="49" charset="-79"/>
              </a:rPr>
              <a:t>Uncontrolled Portable Container</a:t>
            </a:r>
          </a:p>
        </p:txBody>
      </p:sp>
      <p:sp>
        <p:nvSpPr>
          <p:cNvPr id="82951" name="Up Arrow 3">
            <a:extLst>
              <a:ext uri="{FF2B5EF4-FFF2-40B4-BE49-F238E27FC236}">
                <a16:creationId xmlns:a16="http://schemas.microsoft.com/office/drawing/2014/main" id="{614CEAB7-6A63-47C9-99A3-CC797FD5BD78}"/>
              </a:ext>
            </a:extLst>
          </p:cNvPr>
          <p:cNvSpPr>
            <a:spLocks noChangeArrowheads="1"/>
          </p:cNvSpPr>
          <p:nvPr/>
        </p:nvSpPr>
        <p:spPr bwMode="auto">
          <a:xfrm>
            <a:off x="7010400" y="3481388"/>
            <a:ext cx="266700" cy="633412"/>
          </a:xfrm>
          <a:prstGeom prst="upArrow">
            <a:avLst>
              <a:gd name="adj1" fmla="val 50000"/>
              <a:gd name="adj2" fmla="val 50062"/>
            </a:avLst>
          </a:prstGeom>
          <a:solidFill>
            <a:schemeClr val="accent2"/>
          </a:solidFill>
          <a:ln w="12700" algn="ctr">
            <a:solidFill>
              <a:schemeClr val="tx1"/>
            </a:solidFill>
            <a:round/>
            <a:headEnd type="none" w="sm" len="sm"/>
            <a:tailEnd type="none" w="sm" len="sm"/>
          </a:ln>
        </p:spPr>
        <p:txBody>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endParaRPr lang="en-US" altLang="en-US">
              <a:solidFill>
                <a:srgbClr val="FF0000"/>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C6E3B0B-4DC2-4092-A948-7F91ECD0A5EB}"/>
              </a:ext>
            </a:extLst>
          </p:cNvPr>
          <p:cNvSpPr>
            <a:spLocks noGrp="1" noChangeArrowheads="1"/>
          </p:cNvSpPr>
          <p:nvPr>
            <p:ph type="title"/>
          </p:nvPr>
        </p:nvSpPr>
        <p:spPr/>
        <p:txBody>
          <a:bodyPr/>
          <a:lstStyle/>
          <a:p>
            <a:r>
              <a:rPr lang="en-US" altLang="en-US"/>
              <a:t>Purpose</a:t>
            </a:r>
          </a:p>
        </p:txBody>
      </p:sp>
      <p:sp>
        <p:nvSpPr>
          <p:cNvPr id="11267" name="Rectangle 3">
            <a:extLst>
              <a:ext uri="{FF2B5EF4-FFF2-40B4-BE49-F238E27FC236}">
                <a16:creationId xmlns:a16="http://schemas.microsoft.com/office/drawing/2014/main" id="{3EE7A659-E013-4550-9D48-759B4EA82D38}"/>
              </a:ext>
            </a:extLst>
          </p:cNvPr>
          <p:cNvSpPr>
            <a:spLocks noGrp="1" noChangeArrowheads="1"/>
          </p:cNvSpPr>
          <p:nvPr>
            <p:ph idx="1"/>
          </p:nvPr>
        </p:nvSpPr>
        <p:spPr>
          <a:xfrm>
            <a:off x="533400" y="1394846"/>
            <a:ext cx="8001000" cy="4320153"/>
          </a:xfrm>
        </p:spPr>
        <p:txBody>
          <a:bodyPr/>
          <a:lstStyle/>
          <a:p>
            <a:r>
              <a:rPr lang="en-US" altLang="en-US" dirty="0"/>
              <a:t>Ensure hazards of all chemicals produced or imported are </a:t>
            </a:r>
            <a:r>
              <a:rPr lang="en-US" altLang="en-US" b="1" i="1" dirty="0"/>
              <a:t>classified</a:t>
            </a:r>
            <a:r>
              <a:rPr lang="en-US" altLang="en-US" dirty="0"/>
              <a:t> and that information concerning the classified hazards is transmitted to employers and employees.</a:t>
            </a:r>
          </a:p>
          <a:p>
            <a:endParaRPr kumimoji="1" lang="en-US" altLang="en-US" dirty="0"/>
          </a:p>
          <a:p>
            <a:endParaRPr kumimoji="1" lang="en-US" altLang="en-US" dirty="0"/>
          </a:p>
        </p:txBody>
      </p:sp>
      <p:sp>
        <p:nvSpPr>
          <p:cNvPr id="11268" name="Content Placeholder 3">
            <a:extLst>
              <a:ext uri="{FF2B5EF4-FFF2-40B4-BE49-F238E27FC236}">
                <a16:creationId xmlns:a16="http://schemas.microsoft.com/office/drawing/2014/main" id="{03AD8C40-5F23-4607-B5BA-310B6E81454B}"/>
              </a:ext>
            </a:extLst>
          </p:cNvPr>
          <p:cNvSpPr>
            <a:spLocks/>
          </p:cNvSpPr>
          <p:nvPr/>
        </p:nvSpPr>
        <p:spPr bwMode="auto">
          <a:xfrm>
            <a:off x="7086600" y="6096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1910.1200(a)</a:t>
            </a:r>
          </a:p>
        </p:txBody>
      </p:sp>
      <p:sp>
        <p:nvSpPr>
          <p:cNvPr id="2" name="Rectangle 1">
            <a:extLst>
              <a:ext uri="{FF2B5EF4-FFF2-40B4-BE49-F238E27FC236}">
                <a16:creationId xmlns:a16="http://schemas.microsoft.com/office/drawing/2014/main" id="{FF29B10D-2FA4-4BCD-BFD8-3C55BB53A6B1}"/>
              </a:ext>
            </a:extLst>
          </p:cNvPr>
          <p:cNvSpPr/>
          <p:nvPr/>
        </p:nvSpPr>
        <p:spPr>
          <a:xfrm rot="21600000">
            <a:off x="515259" y="4303336"/>
            <a:ext cx="7872668" cy="769441"/>
          </a:xfrm>
          <a:prstGeom prst="rect">
            <a:avLst/>
          </a:prstGeom>
          <a:noFill/>
        </p:spPr>
        <p:txBody>
          <a:bodyPr wrap="none">
            <a:spAutoFit/>
          </a:bodyPr>
          <a:lstStyle/>
          <a:p>
            <a:pPr algn="ctr">
              <a:defRPr/>
            </a:pPr>
            <a:r>
              <a:rPr lang="en-US" sz="4400" b="1" i="1" u="none" dirty="0">
                <a:ln w="22225">
                  <a:solidFill>
                    <a:schemeClr val="accent2"/>
                  </a:solidFill>
                  <a:prstDash val="solid"/>
                </a:ln>
                <a:solidFill>
                  <a:schemeClr val="accent2">
                    <a:lumMod val="40000"/>
                    <a:lumOff val="60000"/>
                  </a:schemeClr>
                </a:solidFill>
                <a:latin typeface="Avenir Next LT Pro" panose="020B0504020202020204" pitchFamily="34" charset="0"/>
              </a:rPr>
              <a:t>Classified Chemical Hazards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AB277728-5236-4D35-9D38-D543DAF0A4D8}"/>
              </a:ext>
            </a:extLst>
          </p:cNvPr>
          <p:cNvSpPr>
            <a:spLocks noGrp="1" noChangeArrowheads="1"/>
          </p:cNvSpPr>
          <p:nvPr>
            <p:ph type="title"/>
          </p:nvPr>
        </p:nvSpPr>
        <p:spPr/>
        <p:txBody>
          <a:bodyPr/>
          <a:lstStyle/>
          <a:p>
            <a:r>
              <a:rPr lang="en-US" altLang="en-US"/>
              <a:t>Safety Data Sheets</a:t>
            </a:r>
          </a:p>
        </p:txBody>
      </p:sp>
      <p:sp>
        <p:nvSpPr>
          <p:cNvPr id="64515" name="Rectangle 3">
            <a:extLst>
              <a:ext uri="{FF2B5EF4-FFF2-40B4-BE49-F238E27FC236}">
                <a16:creationId xmlns:a16="http://schemas.microsoft.com/office/drawing/2014/main" id="{433BB845-C9D5-4715-8F74-2110616A2B40}"/>
              </a:ext>
            </a:extLst>
          </p:cNvPr>
          <p:cNvSpPr>
            <a:spLocks noGrp="1" noChangeArrowheads="1"/>
          </p:cNvSpPr>
          <p:nvPr>
            <p:ph idx="1"/>
          </p:nvPr>
        </p:nvSpPr>
        <p:spPr>
          <a:xfrm>
            <a:off x="533400" y="1317356"/>
            <a:ext cx="8001000" cy="4424632"/>
          </a:xfrm>
        </p:spPr>
        <p:txBody>
          <a:bodyPr/>
          <a:lstStyle/>
          <a:p>
            <a:pPr>
              <a:defRPr/>
            </a:pPr>
            <a:r>
              <a:rPr lang="en-US" b="1" dirty="0"/>
              <a:t>“Safety Data Sheet”</a:t>
            </a:r>
            <a:br>
              <a:rPr lang="en-US" dirty="0"/>
            </a:br>
            <a:endParaRPr lang="en-US" sz="1000" dirty="0"/>
          </a:p>
          <a:p>
            <a:pPr marL="742950" lvl="1" indent="-285750">
              <a:defRPr/>
            </a:pPr>
            <a:r>
              <a:rPr lang="en-US" b="1" i="1" dirty="0"/>
              <a:t>Written or printed </a:t>
            </a:r>
            <a:r>
              <a:rPr lang="en-US" dirty="0"/>
              <a:t>material concerning a hazardous </a:t>
            </a:r>
            <a:br>
              <a:rPr lang="en-US" dirty="0"/>
            </a:br>
            <a:r>
              <a:rPr lang="en-US" dirty="0"/>
              <a:t>chemical that is prepared in accordance with </a:t>
            </a:r>
            <a:r>
              <a:rPr lang="en-US" b="1" i="1" dirty="0"/>
              <a:t>paragraph (g)</a:t>
            </a:r>
            <a:r>
              <a:rPr lang="en-US" altLang="en-US" i="1" dirty="0">
                <a:ea typeface="MS PGothic" panose="020B0600070205080204" pitchFamily="34" charset="-128"/>
              </a:rPr>
              <a:t>—Safety Data Sheets.</a:t>
            </a:r>
            <a:endParaRPr lang="en-US" sz="2800" i="1" dirty="0">
              <a:cs typeface="Arial" charset="0"/>
            </a:endParaRPr>
          </a:p>
          <a:p>
            <a:pPr marL="742950" lvl="1" indent="-285750">
              <a:defRPr/>
            </a:pPr>
            <a:endParaRPr lang="en-US" dirty="0"/>
          </a:p>
          <a:p>
            <a:pPr marL="742950" lvl="1" indent="-285750">
              <a:defRPr/>
            </a:pPr>
            <a:endParaRPr lang="en-US" dirty="0">
              <a:effectLst>
                <a:outerShdw blurRad="38100" dist="38100" dir="2700000" algn="tl">
                  <a:srgbClr val="C0C0C0"/>
                </a:outerShdw>
              </a:effectLst>
            </a:endParaRPr>
          </a:p>
          <a:p>
            <a:pPr marL="742950" lvl="1" indent="-285750">
              <a:defRPr/>
            </a:pPr>
            <a:endParaRPr lang="en-US" dirty="0"/>
          </a:p>
        </p:txBody>
      </p:sp>
      <p:sp>
        <p:nvSpPr>
          <p:cNvPr id="84996" name="Content Placeholder 3">
            <a:extLst>
              <a:ext uri="{FF2B5EF4-FFF2-40B4-BE49-F238E27FC236}">
                <a16:creationId xmlns:a16="http://schemas.microsoft.com/office/drawing/2014/main" id="{DCF4ADCF-0E80-44BB-9FAC-B3095F50C328}"/>
              </a:ext>
            </a:extLst>
          </p:cNvPr>
          <p:cNvSpPr>
            <a:spLocks/>
          </p:cNvSpPr>
          <p:nvPr/>
        </p:nvSpPr>
        <p:spPr bwMode="auto">
          <a:xfrm>
            <a:off x="70866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1910.1200(g)</a:t>
            </a:r>
          </a:p>
        </p:txBody>
      </p:sp>
      <p:pic>
        <p:nvPicPr>
          <p:cNvPr id="2" name="Picture 1">
            <a:extLst>
              <a:ext uri="{FF2B5EF4-FFF2-40B4-BE49-F238E27FC236}">
                <a16:creationId xmlns:a16="http://schemas.microsoft.com/office/drawing/2014/main" id="{A5B87907-6817-4324-BDE3-0D5C08817D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130550"/>
            <a:ext cx="2351088" cy="2611438"/>
          </a:xfrm>
          <a:prstGeom prst="rect">
            <a:avLst/>
          </a:prstGeom>
          <a:ln w="50800">
            <a:solidFill>
              <a:schemeClr val="bg1">
                <a:lumMod val="85000"/>
              </a:schemeClr>
            </a:solidFill>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94B35BE4-15F8-493A-B605-0EE86FB21829}"/>
              </a:ext>
            </a:extLst>
          </p:cNvPr>
          <p:cNvSpPr>
            <a:spLocks noGrp="1" noChangeArrowheads="1"/>
          </p:cNvSpPr>
          <p:nvPr>
            <p:ph type="title"/>
          </p:nvPr>
        </p:nvSpPr>
        <p:spPr/>
        <p:txBody>
          <a:bodyPr/>
          <a:lstStyle/>
          <a:p>
            <a:r>
              <a:rPr lang="en-US" altLang="en-US"/>
              <a:t>Safety Data Sheets   </a:t>
            </a:r>
          </a:p>
        </p:txBody>
      </p:sp>
      <p:sp>
        <p:nvSpPr>
          <p:cNvPr id="87043" name="Rectangle 3">
            <a:extLst>
              <a:ext uri="{FF2B5EF4-FFF2-40B4-BE49-F238E27FC236}">
                <a16:creationId xmlns:a16="http://schemas.microsoft.com/office/drawing/2014/main" id="{F5FF5F00-2FA6-447B-AEE4-3322C979D65A}"/>
              </a:ext>
            </a:extLst>
          </p:cNvPr>
          <p:cNvSpPr>
            <a:spLocks noGrp="1" noChangeArrowheads="1"/>
          </p:cNvSpPr>
          <p:nvPr>
            <p:ph idx="1"/>
          </p:nvPr>
        </p:nvSpPr>
        <p:spPr>
          <a:xfrm>
            <a:off x="609600" y="1295400"/>
            <a:ext cx="5257800" cy="4525963"/>
          </a:xfrm>
        </p:spPr>
        <p:txBody>
          <a:bodyPr/>
          <a:lstStyle/>
          <a:p>
            <a:pPr>
              <a:lnSpc>
                <a:spcPct val="110000"/>
              </a:lnSpc>
            </a:pPr>
            <a:r>
              <a:rPr lang="en-US" altLang="en-US" dirty="0"/>
              <a:t>Chemical manufacturers and importers must obtain or develop an SDS.</a:t>
            </a:r>
            <a:br>
              <a:rPr lang="en-US" altLang="en-US" b="1" dirty="0"/>
            </a:br>
            <a:endParaRPr lang="en-US" altLang="en-US" sz="2400" b="1" dirty="0"/>
          </a:p>
          <a:p>
            <a:pPr>
              <a:lnSpc>
                <a:spcPct val="110000"/>
              </a:lnSpc>
            </a:pPr>
            <a:r>
              <a:rPr lang="en-US" altLang="en-US" dirty="0"/>
              <a:t>Employers must have an SDS in the workplace for each chemical they use.</a:t>
            </a:r>
          </a:p>
          <a:p>
            <a:pPr>
              <a:lnSpc>
                <a:spcPct val="110000"/>
              </a:lnSpc>
            </a:pPr>
            <a:endParaRPr lang="en-US" altLang="en-US" b="1" dirty="0"/>
          </a:p>
          <a:p>
            <a:pPr>
              <a:lnSpc>
                <a:spcPct val="110000"/>
              </a:lnSpc>
            </a:pPr>
            <a:r>
              <a:rPr lang="en-US" altLang="en-US" dirty="0"/>
              <a:t>Must be in English.</a:t>
            </a:r>
          </a:p>
        </p:txBody>
      </p:sp>
      <p:sp>
        <p:nvSpPr>
          <p:cNvPr id="87044" name="Content Placeholder 3">
            <a:extLst>
              <a:ext uri="{FF2B5EF4-FFF2-40B4-BE49-F238E27FC236}">
                <a16:creationId xmlns:a16="http://schemas.microsoft.com/office/drawing/2014/main" id="{1F1D2483-40F3-4F18-987B-40C26D6B31D5}"/>
              </a:ext>
            </a:extLst>
          </p:cNvPr>
          <p:cNvSpPr>
            <a:spLocks/>
          </p:cNvSpPr>
          <p:nvPr/>
        </p:nvSpPr>
        <p:spPr bwMode="auto">
          <a:xfrm>
            <a:off x="7086600" y="609600"/>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1910.1200(g)</a:t>
            </a:r>
          </a:p>
        </p:txBody>
      </p:sp>
      <p:pic>
        <p:nvPicPr>
          <p:cNvPr id="6" name="Picture 5">
            <a:extLst>
              <a:ext uri="{FF2B5EF4-FFF2-40B4-BE49-F238E27FC236}">
                <a16:creationId xmlns:a16="http://schemas.microsoft.com/office/drawing/2014/main" id="{AE2A808B-2E72-4894-A24E-01F7C01827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209800"/>
            <a:ext cx="2312988" cy="2568575"/>
          </a:xfrm>
          <a:prstGeom prst="rect">
            <a:avLst/>
          </a:prstGeom>
          <a:ln w="50800">
            <a:solidFill>
              <a:schemeClr val="bg1">
                <a:lumMod val="85000"/>
              </a:schemeClr>
            </a:solidFill>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2">
            <a:extLst>
              <a:ext uri="{FF2B5EF4-FFF2-40B4-BE49-F238E27FC236}">
                <a16:creationId xmlns:a16="http://schemas.microsoft.com/office/drawing/2014/main" id="{84E20F52-577F-4414-9045-4B0D72D23E4D}"/>
              </a:ext>
            </a:extLst>
          </p:cNvPr>
          <p:cNvSpPr>
            <a:spLocks noGrp="1" noChangeArrowheads="1"/>
          </p:cNvSpPr>
          <p:nvPr>
            <p:ph idx="1"/>
          </p:nvPr>
        </p:nvSpPr>
        <p:spPr>
          <a:xfrm>
            <a:off x="533400" y="1317356"/>
            <a:ext cx="8001000" cy="4427807"/>
          </a:xfrm>
        </p:spPr>
        <p:txBody>
          <a:bodyPr/>
          <a:lstStyle/>
          <a:p>
            <a:pPr eaLnBrk="1" hangingPunct="1"/>
            <a:r>
              <a:rPr lang="en-US" altLang="en-US">
                <a:ea typeface="MS PGothic" panose="020B0600070205080204" pitchFamily="34" charset="-128"/>
              </a:rPr>
              <a:t>16-section safety data sheet</a:t>
            </a:r>
          </a:p>
          <a:p>
            <a:pPr eaLnBrk="1" hangingPunct="1"/>
            <a:endParaRPr lang="en-US" altLang="en-US" sz="1400">
              <a:ea typeface="MS PGothic" panose="020B0600070205080204" pitchFamily="34" charset="-128"/>
            </a:endParaRPr>
          </a:p>
          <a:p>
            <a:pPr eaLnBrk="1" hangingPunct="1"/>
            <a:r>
              <a:rPr lang="en-US" altLang="en-US">
                <a:ea typeface="MS PGothic" panose="020B0600070205080204" pitchFamily="34" charset="-128"/>
              </a:rPr>
              <a:t>Several sections are not mandatory since they address information outside OSHA’s jurisdiction (Sections 12-15)</a:t>
            </a:r>
          </a:p>
          <a:p>
            <a:pPr eaLnBrk="1" hangingPunct="1"/>
            <a:endParaRPr lang="en-US" altLang="en-US" sz="1400">
              <a:ea typeface="MS PGothic" panose="020B0600070205080204" pitchFamily="34" charset="-128"/>
            </a:endParaRPr>
          </a:p>
          <a:p>
            <a:pPr eaLnBrk="1" hangingPunct="1"/>
            <a:r>
              <a:rPr lang="en-US" altLang="en-US" b="1" i="1">
                <a:ea typeface="MS PGothic" panose="020B0600070205080204" pitchFamily="34" charset="-128"/>
              </a:rPr>
              <a:t>Appendix D</a:t>
            </a:r>
            <a:r>
              <a:rPr lang="en-US" altLang="en-US" i="1">
                <a:ea typeface="MS PGothic" panose="020B0600070205080204" pitchFamily="34" charset="-128"/>
              </a:rPr>
              <a:t>—Safety Data Sheets (Mandatory)</a:t>
            </a:r>
            <a:r>
              <a:rPr lang="en-US" altLang="en-US" b="1">
                <a:ea typeface="MS PGothic" panose="020B0600070205080204" pitchFamily="34" charset="-128"/>
              </a:rPr>
              <a:t> </a:t>
            </a:r>
            <a:r>
              <a:rPr lang="en-US" altLang="en-US">
                <a:ea typeface="MS PGothic" panose="020B0600070205080204" pitchFamily="34" charset="-128"/>
              </a:rPr>
              <a:t>provides the details of what is to be included in each section</a:t>
            </a:r>
          </a:p>
          <a:p>
            <a:pPr eaLnBrk="1" hangingPunct="1"/>
            <a:endParaRPr lang="en-US" altLang="en-US" sz="1400">
              <a:ea typeface="MS PGothic" panose="020B0600070205080204" pitchFamily="34" charset="-128"/>
            </a:endParaRPr>
          </a:p>
          <a:p>
            <a:pPr eaLnBrk="1" hangingPunct="1"/>
            <a:r>
              <a:rPr lang="en-US" altLang="en-US">
                <a:ea typeface="MS PGothic" panose="020B0600070205080204" pitchFamily="34" charset="-128"/>
              </a:rPr>
              <a:t>No subheading in Sections 1-11 and 16 can be left blank</a:t>
            </a:r>
          </a:p>
        </p:txBody>
      </p:sp>
      <p:sp>
        <p:nvSpPr>
          <p:cNvPr id="89091" name="Content Placeholder 3">
            <a:extLst>
              <a:ext uri="{FF2B5EF4-FFF2-40B4-BE49-F238E27FC236}">
                <a16:creationId xmlns:a16="http://schemas.microsoft.com/office/drawing/2014/main" id="{D7618448-578A-4909-B6AC-9E49E949A185}"/>
              </a:ext>
            </a:extLst>
          </p:cNvPr>
          <p:cNvSpPr>
            <a:spLocks/>
          </p:cNvSpPr>
          <p:nvPr/>
        </p:nvSpPr>
        <p:spPr bwMode="auto">
          <a:xfrm>
            <a:off x="70866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1910.1200(g)</a:t>
            </a:r>
          </a:p>
        </p:txBody>
      </p:sp>
      <p:sp>
        <p:nvSpPr>
          <p:cNvPr id="89092" name="Rectangle 2">
            <a:extLst>
              <a:ext uri="{FF2B5EF4-FFF2-40B4-BE49-F238E27FC236}">
                <a16:creationId xmlns:a16="http://schemas.microsoft.com/office/drawing/2014/main" id="{66686CC6-45C3-4BA9-953B-B212D4B516E1}"/>
              </a:ext>
            </a:extLst>
          </p:cNvPr>
          <p:cNvSpPr>
            <a:spLocks noGrp="1" noChangeArrowheads="1"/>
          </p:cNvSpPr>
          <p:nvPr>
            <p:ph type="title"/>
          </p:nvPr>
        </p:nvSpPr>
        <p:spPr/>
        <p:txBody>
          <a:bodyPr/>
          <a:lstStyle/>
          <a:p>
            <a:r>
              <a:rPr lang="en-US" altLang="en-US"/>
              <a:t>Safety Data Sheets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a:extLst>
              <a:ext uri="{FF2B5EF4-FFF2-40B4-BE49-F238E27FC236}">
                <a16:creationId xmlns:a16="http://schemas.microsoft.com/office/drawing/2014/main" id="{A7A945CE-0F04-41BD-B3B6-0C59DE55B2DA}"/>
              </a:ext>
            </a:extLst>
          </p:cNvPr>
          <p:cNvSpPr>
            <a:spLocks noGrp="1" noChangeArrowheads="1"/>
          </p:cNvSpPr>
          <p:nvPr>
            <p:ph idx="1"/>
          </p:nvPr>
        </p:nvSpPr>
        <p:spPr>
          <a:xfrm>
            <a:off x="434050" y="1334947"/>
            <a:ext cx="8001000" cy="4718613"/>
          </a:xfrm>
        </p:spPr>
        <p:txBody>
          <a:bodyPr>
            <a:normAutofit fontScale="92500" lnSpcReduction="20000"/>
          </a:bodyPr>
          <a:lstStyle/>
          <a:p>
            <a:pPr eaLnBrk="1" hangingPunct="1">
              <a:buFontTx/>
              <a:buNone/>
            </a:pPr>
            <a:r>
              <a:rPr lang="en-US" altLang="en-US" sz="1800" dirty="0">
                <a:ea typeface="MS PGothic" panose="020B0600070205080204" pitchFamily="34" charset="-128"/>
              </a:rPr>
              <a:t>  1.  Identification of the substance or mixture and of the supplier</a:t>
            </a:r>
          </a:p>
          <a:p>
            <a:pPr eaLnBrk="1" hangingPunct="1">
              <a:buFontTx/>
              <a:buNone/>
            </a:pPr>
            <a:r>
              <a:rPr lang="en-US" altLang="en-US" sz="1800" dirty="0">
                <a:ea typeface="MS PGothic" panose="020B0600070205080204" pitchFamily="34" charset="-128"/>
              </a:rPr>
              <a:t>  2.  Hazard identification</a:t>
            </a:r>
          </a:p>
          <a:p>
            <a:pPr eaLnBrk="1" hangingPunct="1">
              <a:buFontTx/>
              <a:buNone/>
            </a:pPr>
            <a:r>
              <a:rPr lang="en-US" altLang="en-US" sz="1800" dirty="0">
                <a:ea typeface="MS PGothic" panose="020B0600070205080204" pitchFamily="34" charset="-128"/>
              </a:rPr>
              <a:t>  3.  Composition/information on ingredients </a:t>
            </a:r>
          </a:p>
          <a:p>
            <a:pPr eaLnBrk="1" hangingPunct="1">
              <a:buFontTx/>
              <a:buNone/>
            </a:pPr>
            <a:r>
              <a:rPr lang="en-US" altLang="en-US" sz="1800" dirty="0">
                <a:ea typeface="MS PGothic" panose="020B0600070205080204" pitchFamily="34" charset="-128"/>
              </a:rPr>
              <a:t>  4.  First-aid measures </a:t>
            </a:r>
          </a:p>
          <a:p>
            <a:pPr eaLnBrk="1" hangingPunct="1">
              <a:buFontTx/>
              <a:buNone/>
            </a:pPr>
            <a:r>
              <a:rPr lang="en-US" altLang="en-US" sz="1800" dirty="0">
                <a:ea typeface="MS PGothic" panose="020B0600070205080204" pitchFamily="34" charset="-128"/>
              </a:rPr>
              <a:t>  5.  Fire-fighting measures</a:t>
            </a:r>
          </a:p>
          <a:p>
            <a:pPr eaLnBrk="1" hangingPunct="1">
              <a:buFontTx/>
              <a:buNone/>
            </a:pPr>
            <a:r>
              <a:rPr lang="en-US" altLang="en-US" sz="1800" dirty="0">
                <a:ea typeface="MS PGothic" panose="020B0600070205080204" pitchFamily="34" charset="-128"/>
              </a:rPr>
              <a:t>  6.  Accidental release measures</a:t>
            </a:r>
          </a:p>
          <a:p>
            <a:pPr eaLnBrk="1" hangingPunct="1">
              <a:buFontTx/>
              <a:buNone/>
            </a:pPr>
            <a:r>
              <a:rPr lang="en-US" altLang="en-US" sz="1800" dirty="0">
                <a:ea typeface="MS PGothic" panose="020B0600070205080204" pitchFamily="34" charset="-128"/>
              </a:rPr>
              <a:t>  7.  Handling and storage</a:t>
            </a:r>
          </a:p>
          <a:p>
            <a:pPr eaLnBrk="1" hangingPunct="1">
              <a:buFontTx/>
              <a:buNone/>
            </a:pPr>
            <a:r>
              <a:rPr lang="en-US" altLang="en-US" sz="1800" dirty="0">
                <a:ea typeface="MS PGothic" panose="020B0600070205080204" pitchFamily="34" charset="-128"/>
              </a:rPr>
              <a:t>  8.  Exposure controls/personal protection</a:t>
            </a:r>
          </a:p>
          <a:p>
            <a:pPr eaLnBrk="1" hangingPunct="1">
              <a:buFontTx/>
              <a:buNone/>
            </a:pPr>
            <a:r>
              <a:rPr lang="en-US" altLang="en-US" sz="1800" dirty="0">
                <a:ea typeface="MS PGothic" panose="020B0600070205080204" pitchFamily="34" charset="-128"/>
              </a:rPr>
              <a:t>  9.  Physical and chemical properties</a:t>
            </a:r>
          </a:p>
          <a:p>
            <a:pPr eaLnBrk="1" hangingPunct="1">
              <a:buFontTx/>
              <a:buNone/>
            </a:pPr>
            <a:r>
              <a:rPr lang="en-US" altLang="en-US" sz="1800" dirty="0">
                <a:ea typeface="MS PGothic" panose="020B0600070205080204" pitchFamily="34" charset="-128"/>
              </a:rPr>
              <a:t>10.  Stability and reactivity</a:t>
            </a:r>
          </a:p>
          <a:p>
            <a:pPr eaLnBrk="1" hangingPunct="1">
              <a:buFontTx/>
              <a:buNone/>
            </a:pPr>
            <a:r>
              <a:rPr lang="en-US" altLang="en-US" sz="1800" dirty="0">
                <a:ea typeface="MS PGothic" panose="020B0600070205080204" pitchFamily="34" charset="-128"/>
              </a:rPr>
              <a:t>11.  Toxicological information</a:t>
            </a:r>
          </a:p>
          <a:p>
            <a:pPr eaLnBrk="1" hangingPunct="1">
              <a:buFontTx/>
              <a:buNone/>
            </a:pPr>
            <a:r>
              <a:rPr lang="en-US" altLang="en-US" sz="1800" i="1" dirty="0">
                <a:ea typeface="MS PGothic" panose="020B0600070205080204" pitchFamily="34" charset="-128"/>
              </a:rPr>
              <a:t>12.  Ecological information (non-mandatory)</a:t>
            </a:r>
          </a:p>
          <a:p>
            <a:pPr eaLnBrk="1" hangingPunct="1">
              <a:buFontTx/>
              <a:buNone/>
            </a:pPr>
            <a:r>
              <a:rPr lang="en-US" altLang="en-US" sz="1800" i="1" dirty="0">
                <a:ea typeface="MS PGothic" panose="020B0600070205080204" pitchFamily="34" charset="-128"/>
              </a:rPr>
              <a:t>13.  Disposal considerations (non-mandatory)</a:t>
            </a:r>
          </a:p>
          <a:p>
            <a:pPr eaLnBrk="1" hangingPunct="1">
              <a:buFontTx/>
              <a:buNone/>
            </a:pPr>
            <a:r>
              <a:rPr lang="en-US" altLang="en-US" sz="1800" i="1" dirty="0">
                <a:ea typeface="MS PGothic" panose="020B0600070205080204" pitchFamily="34" charset="-128"/>
              </a:rPr>
              <a:t>14.  Transport information (non-mandatory)</a:t>
            </a:r>
          </a:p>
          <a:p>
            <a:pPr eaLnBrk="1" hangingPunct="1">
              <a:buFontTx/>
              <a:buNone/>
            </a:pPr>
            <a:r>
              <a:rPr lang="en-US" altLang="en-US" sz="1800" i="1" dirty="0">
                <a:ea typeface="MS PGothic" panose="020B0600070205080204" pitchFamily="34" charset="-128"/>
              </a:rPr>
              <a:t>15.  Regulatory information (non-mandatory)</a:t>
            </a:r>
          </a:p>
          <a:p>
            <a:pPr eaLnBrk="1" hangingPunct="1">
              <a:buFontTx/>
              <a:buNone/>
            </a:pPr>
            <a:r>
              <a:rPr lang="en-US" altLang="en-US" sz="1800" dirty="0">
                <a:ea typeface="MS PGothic" panose="020B0600070205080204" pitchFamily="34" charset="-128"/>
              </a:rPr>
              <a:t>16.  Other information, including date of preparation or last revision  </a:t>
            </a:r>
          </a:p>
          <a:p>
            <a:pPr eaLnBrk="1" hangingPunct="1">
              <a:lnSpc>
                <a:spcPct val="80000"/>
              </a:lnSpc>
              <a:buFontTx/>
              <a:buNone/>
            </a:pPr>
            <a:endParaRPr lang="en-US" altLang="en-US" sz="1800" dirty="0">
              <a:ea typeface="MS PGothic" panose="020B0600070205080204" pitchFamily="34" charset="-128"/>
            </a:endParaRPr>
          </a:p>
        </p:txBody>
      </p:sp>
      <p:sp>
        <p:nvSpPr>
          <p:cNvPr id="91139" name="Content Placeholder 3">
            <a:extLst>
              <a:ext uri="{FF2B5EF4-FFF2-40B4-BE49-F238E27FC236}">
                <a16:creationId xmlns:a16="http://schemas.microsoft.com/office/drawing/2014/main" id="{44617054-8598-4738-84F5-90BA1FEAE608}"/>
              </a:ext>
            </a:extLst>
          </p:cNvPr>
          <p:cNvSpPr>
            <a:spLocks/>
          </p:cNvSpPr>
          <p:nvPr/>
        </p:nvSpPr>
        <p:spPr bwMode="auto">
          <a:xfrm>
            <a:off x="70866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1910.1200(g)</a:t>
            </a:r>
          </a:p>
        </p:txBody>
      </p:sp>
      <p:pic>
        <p:nvPicPr>
          <p:cNvPr id="6" name="Picture 5">
            <a:extLst>
              <a:ext uri="{FF2B5EF4-FFF2-40B4-BE49-F238E27FC236}">
                <a16:creationId xmlns:a16="http://schemas.microsoft.com/office/drawing/2014/main" id="{CF2CB1C5-2906-453D-A82E-476ECFDBF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5338" y="2081213"/>
            <a:ext cx="2659062" cy="2954337"/>
          </a:xfrm>
          <a:prstGeom prst="rect">
            <a:avLst/>
          </a:prstGeom>
          <a:ln>
            <a:solidFill>
              <a:schemeClr val="bg1">
                <a:lumMod val="85000"/>
              </a:schemeClr>
            </a:solidFill>
          </a:ln>
        </p:spPr>
      </p:pic>
      <p:sp>
        <p:nvSpPr>
          <p:cNvPr id="91141" name="Rectangle 2">
            <a:extLst>
              <a:ext uri="{FF2B5EF4-FFF2-40B4-BE49-F238E27FC236}">
                <a16:creationId xmlns:a16="http://schemas.microsoft.com/office/drawing/2014/main" id="{0DC7AC76-E52D-47D1-935F-C0F330E916F1}"/>
              </a:ext>
            </a:extLst>
          </p:cNvPr>
          <p:cNvSpPr>
            <a:spLocks noGrp="1" noChangeArrowheads="1"/>
          </p:cNvSpPr>
          <p:nvPr>
            <p:ph type="title"/>
          </p:nvPr>
        </p:nvSpPr>
        <p:spPr/>
        <p:txBody>
          <a:bodyPr/>
          <a:lstStyle/>
          <a:p>
            <a:r>
              <a:rPr lang="en-US" altLang="en-US"/>
              <a:t>Safety Data Sheet Format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17FB0F6-4499-4AD5-802D-F8A99D89C754}"/>
              </a:ext>
            </a:extLst>
          </p:cNvPr>
          <p:cNvSpPr>
            <a:spLocks noGrp="1" noChangeArrowheads="1"/>
          </p:cNvSpPr>
          <p:nvPr>
            <p:ph type="title"/>
          </p:nvPr>
        </p:nvSpPr>
        <p:spPr/>
        <p:txBody>
          <a:bodyPr/>
          <a:lstStyle/>
          <a:p>
            <a:r>
              <a:rPr lang="en-US" altLang="en-US"/>
              <a:t>Safety Data Sheets</a:t>
            </a:r>
          </a:p>
        </p:txBody>
      </p:sp>
      <p:sp>
        <p:nvSpPr>
          <p:cNvPr id="93187" name="Rectangle 3">
            <a:extLst>
              <a:ext uri="{FF2B5EF4-FFF2-40B4-BE49-F238E27FC236}">
                <a16:creationId xmlns:a16="http://schemas.microsoft.com/office/drawing/2014/main" id="{03138E69-E88D-4C2F-A29B-9FD77EEF639A}"/>
              </a:ext>
            </a:extLst>
          </p:cNvPr>
          <p:cNvSpPr>
            <a:spLocks noGrp="1" noChangeArrowheads="1"/>
          </p:cNvSpPr>
          <p:nvPr>
            <p:ph idx="1"/>
          </p:nvPr>
        </p:nvSpPr>
        <p:spPr>
          <a:xfrm>
            <a:off x="533400" y="1379349"/>
            <a:ext cx="8001000" cy="4365814"/>
          </a:xfrm>
        </p:spPr>
        <p:txBody>
          <a:bodyPr/>
          <a:lstStyle/>
          <a:p>
            <a:r>
              <a:rPr lang="en-US" altLang="en-US" dirty="0"/>
              <a:t>Chemical manufacturers or importers must ensure that distributors and employers are provided an appropriate SDS. </a:t>
            </a:r>
          </a:p>
          <a:p>
            <a:pPr lvl="1">
              <a:lnSpc>
                <a:spcPct val="110000"/>
              </a:lnSpc>
            </a:pPr>
            <a:endParaRPr lang="en-US" altLang="en-US" sz="800" dirty="0"/>
          </a:p>
          <a:p>
            <a:pPr lvl="1">
              <a:lnSpc>
                <a:spcPct val="110000"/>
              </a:lnSpc>
            </a:pPr>
            <a:r>
              <a:rPr lang="en-US" altLang="en-US" dirty="0"/>
              <a:t>With their </a:t>
            </a:r>
            <a:r>
              <a:rPr lang="en-US" altLang="en-US" b="1" i="1" dirty="0"/>
              <a:t>initial shipment, </a:t>
            </a:r>
            <a:r>
              <a:rPr lang="en-US" altLang="en-US" i="1" dirty="0"/>
              <a:t>and</a:t>
            </a:r>
          </a:p>
          <a:p>
            <a:pPr lvl="1">
              <a:lnSpc>
                <a:spcPct val="110000"/>
              </a:lnSpc>
            </a:pPr>
            <a:endParaRPr lang="en-US" altLang="en-US" b="1" i="1" dirty="0"/>
          </a:p>
          <a:p>
            <a:pPr>
              <a:lnSpc>
                <a:spcPct val="110000"/>
              </a:lnSpc>
            </a:pPr>
            <a:endParaRPr lang="en-US" altLang="en-US" sz="300" dirty="0"/>
          </a:p>
          <a:p>
            <a:pPr lvl="1">
              <a:lnSpc>
                <a:spcPct val="110000"/>
              </a:lnSpc>
            </a:pPr>
            <a:r>
              <a:rPr lang="en-US" altLang="en-US" dirty="0"/>
              <a:t>With the first shipment after an SDS is updated.</a:t>
            </a:r>
          </a:p>
        </p:txBody>
      </p:sp>
      <p:sp>
        <p:nvSpPr>
          <p:cNvPr id="93188" name="Rectangle 4">
            <a:extLst>
              <a:ext uri="{FF2B5EF4-FFF2-40B4-BE49-F238E27FC236}">
                <a16:creationId xmlns:a16="http://schemas.microsoft.com/office/drawing/2014/main" id="{85BAB7C3-589D-42DD-B037-51DAE551C247}"/>
              </a:ext>
            </a:extLst>
          </p:cNvPr>
          <p:cNvSpPr>
            <a:spLocks noChangeArrowheads="1"/>
          </p:cNvSpPr>
          <p:nvPr/>
        </p:nvSpPr>
        <p:spPr bwMode="auto">
          <a:xfrm>
            <a:off x="7067550" y="609600"/>
            <a:ext cx="1604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1910.1200(g)</a:t>
            </a:r>
          </a:p>
        </p:txBody>
      </p:sp>
      <p:pic>
        <p:nvPicPr>
          <p:cNvPr id="5" name="Picture 4">
            <a:extLst>
              <a:ext uri="{FF2B5EF4-FFF2-40B4-BE49-F238E27FC236}">
                <a16:creationId xmlns:a16="http://schemas.microsoft.com/office/drawing/2014/main" id="{9263BA7A-4763-493F-8400-6C15FED764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4138613"/>
            <a:ext cx="1516063" cy="1682750"/>
          </a:xfrm>
          <a:prstGeom prst="rect">
            <a:avLst/>
          </a:prstGeom>
          <a:ln>
            <a:solidFill>
              <a:schemeClr val="bg1">
                <a:lumMod val="85000"/>
              </a:schemeClr>
            </a:solidFill>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FE58C61C-23E4-44ED-BC0D-2BBDE122A84C}"/>
              </a:ext>
            </a:extLst>
          </p:cNvPr>
          <p:cNvSpPr>
            <a:spLocks noGrp="1" noChangeArrowheads="1"/>
          </p:cNvSpPr>
          <p:nvPr>
            <p:ph type="title"/>
          </p:nvPr>
        </p:nvSpPr>
        <p:spPr/>
        <p:txBody>
          <a:bodyPr/>
          <a:lstStyle/>
          <a:p>
            <a:r>
              <a:rPr lang="en-US" altLang="en-US"/>
              <a:t>Safety Data Sheets</a:t>
            </a:r>
          </a:p>
        </p:txBody>
      </p:sp>
      <p:sp>
        <p:nvSpPr>
          <p:cNvPr id="95235" name="Rectangle 3">
            <a:extLst>
              <a:ext uri="{FF2B5EF4-FFF2-40B4-BE49-F238E27FC236}">
                <a16:creationId xmlns:a16="http://schemas.microsoft.com/office/drawing/2014/main" id="{0DB0BBDD-4A1D-460A-8329-8200E8A3BE35}"/>
              </a:ext>
            </a:extLst>
          </p:cNvPr>
          <p:cNvSpPr>
            <a:spLocks noGrp="1" noChangeArrowheads="1"/>
          </p:cNvSpPr>
          <p:nvPr>
            <p:ph idx="1"/>
          </p:nvPr>
        </p:nvSpPr>
        <p:spPr>
          <a:xfrm>
            <a:off x="533400" y="1301858"/>
            <a:ext cx="8077200" cy="4413142"/>
          </a:xfrm>
        </p:spPr>
        <p:txBody>
          <a:bodyPr/>
          <a:lstStyle/>
          <a:p>
            <a:r>
              <a:rPr kumimoji="1" lang="en-US" altLang="en-US" dirty="0"/>
              <a:t>SDS access for employees</a:t>
            </a:r>
          </a:p>
          <a:p>
            <a:pPr>
              <a:buFont typeface="Wingdings" panose="05000000000000000000" pitchFamily="2" charset="2"/>
              <a:buNone/>
            </a:pPr>
            <a:endParaRPr kumimoji="1" lang="en-US" altLang="en-US" sz="600" dirty="0"/>
          </a:p>
          <a:p>
            <a:pPr marL="742950" lvl="1" indent="-285750"/>
            <a:r>
              <a:rPr kumimoji="1" lang="en-US" altLang="en-US" dirty="0"/>
              <a:t>Readily accessible</a:t>
            </a:r>
            <a:endParaRPr kumimoji="1" lang="en-US" altLang="en-US" i="1" dirty="0"/>
          </a:p>
          <a:p>
            <a:pPr marL="742950" lvl="1" indent="-285750"/>
            <a:endParaRPr kumimoji="1" lang="en-US" altLang="en-US" sz="800" i="1" dirty="0"/>
          </a:p>
          <a:p>
            <a:pPr marL="742950" lvl="1" indent="-285750"/>
            <a:r>
              <a:rPr kumimoji="1" lang="en-US" altLang="en-US" dirty="0"/>
              <a:t>During work shift</a:t>
            </a:r>
          </a:p>
          <a:p>
            <a:pPr marL="1143000" lvl="2" indent="-228600">
              <a:buFontTx/>
              <a:buNone/>
            </a:pPr>
            <a:endParaRPr kumimoji="1" lang="en-US" altLang="en-US" sz="1000" dirty="0"/>
          </a:p>
          <a:p>
            <a:pPr marL="1143000" lvl="2" indent="-228600"/>
            <a:endParaRPr kumimoji="1" lang="en-US" altLang="en-US" sz="1000" dirty="0"/>
          </a:p>
          <a:p>
            <a:r>
              <a:rPr kumimoji="1" lang="en-US" altLang="en-US" dirty="0"/>
              <a:t>Electronic and other alternatives are acceptable</a:t>
            </a:r>
          </a:p>
          <a:p>
            <a:pPr marL="742950" lvl="1" indent="-285750"/>
            <a:endParaRPr kumimoji="1" lang="en-US" altLang="en-US" sz="600" dirty="0"/>
          </a:p>
          <a:p>
            <a:pPr marL="742950" lvl="1" indent="-285750"/>
            <a:r>
              <a:rPr kumimoji="1" lang="en-US" altLang="en-US" dirty="0"/>
              <a:t>No barriers to immediate employee access.</a:t>
            </a:r>
          </a:p>
          <a:p>
            <a:pPr marL="742950" lvl="1" indent="-285750"/>
            <a:endParaRPr kumimoji="1" lang="en-US" altLang="en-US" dirty="0"/>
          </a:p>
          <a:p>
            <a:r>
              <a:rPr kumimoji="1" lang="en-US" altLang="en-US" dirty="0"/>
              <a:t>When employees travel between workplaces during a work shift</a:t>
            </a:r>
          </a:p>
          <a:p>
            <a:endParaRPr kumimoji="1" lang="en-US" altLang="en-US" sz="600" dirty="0"/>
          </a:p>
          <a:p>
            <a:pPr marL="742950" lvl="1" indent="-285750"/>
            <a:r>
              <a:rPr kumimoji="1" lang="en-US" altLang="en-US" dirty="0"/>
              <a:t>May be kept at primary workplace.</a:t>
            </a:r>
          </a:p>
          <a:p>
            <a:pPr marL="1143000" lvl="2" indent="-228600"/>
            <a:endParaRPr kumimoji="1" lang="en-US" altLang="en-US" sz="1000" dirty="0"/>
          </a:p>
        </p:txBody>
      </p:sp>
      <p:sp>
        <p:nvSpPr>
          <p:cNvPr id="95236" name="Content Placeholder 3">
            <a:extLst>
              <a:ext uri="{FF2B5EF4-FFF2-40B4-BE49-F238E27FC236}">
                <a16:creationId xmlns:a16="http://schemas.microsoft.com/office/drawing/2014/main" id="{F920FE41-0448-47B2-90F7-34CB169E86A5}"/>
              </a:ext>
            </a:extLst>
          </p:cNvPr>
          <p:cNvSpPr>
            <a:spLocks/>
          </p:cNvSpPr>
          <p:nvPr/>
        </p:nvSpPr>
        <p:spPr bwMode="auto">
          <a:xfrm>
            <a:off x="7126288" y="609600"/>
            <a:ext cx="15605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1910.1200(g)</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C3A7DA00-D780-4C23-85F3-4A4F14A790FF}"/>
              </a:ext>
            </a:extLst>
          </p:cNvPr>
          <p:cNvSpPr>
            <a:spLocks noGrp="1" noChangeArrowheads="1"/>
          </p:cNvSpPr>
          <p:nvPr>
            <p:ph type="title"/>
          </p:nvPr>
        </p:nvSpPr>
        <p:spPr>
          <a:xfrm>
            <a:off x="595313" y="533400"/>
            <a:ext cx="7924800" cy="492125"/>
          </a:xfrm>
        </p:spPr>
        <p:txBody>
          <a:bodyPr>
            <a:normAutofit fontScale="90000"/>
          </a:bodyPr>
          <a:lstStyle/>
          <a:p>
            <a:r>
              <a:rPr lang="en-US" altLang="en-US" sz="3200"/>
              <a:t>Employee Exposure Records</a:t>
            </a:r>
          </a:p>
        </p:txBody>
      </p:sp>
      <p:sp>
        <p:nvSpPr>
          <p:cNvPr id="60419" name="Rectangle 3">
            <a:extLst>
              <a:ext uri="{FF2B5EF4-FFF2-40B4-BE49-F238E27FC236}">
                <a16:creationId xmlns:a16="http://schemas.microsoft.com/office/drawing/2014/main" id="{94F315D9-F392-4E27-B140-83A22D45AAF9}"/>
              </a:ext>
            </a:extLst>
          </p:cNvPr>
          <p:cNvSpPr>
            <a:spLocks noGrp="1" noChangeArrowheads="1"/>
          </p:cNvSpPr>
          <p:nvPr>
            <p:ph idx="1"/>
          </p:nvPr>
        </p:nvSpPr>
        <p:spPr>
          <a:xfrm>
            <a:off x="457200" y="1265238"/>
            <a:ext cx="8001000" cy="4525962"/>
          </a:xfrm>
        </p:spPr>
        <p:txBody>
          <a:bodyPr/>
          <a:lstStyle/>
          <a:p>
            <a:pPr marL="395287" indent="-285750">
              <a:lnSpc>
                <a:spcPct val="105000"/>
              </a:lnSpc>
              <a:defRPr/>
            </a:pPr>
            <a:r>
              <a:rPr lang="en-US" altLang="en-US" dirty="0">
                <a:cs typeface="Arial" panose="020B0604020202020204" pitchFamily="34" charset="0"/>
              </a:rPr>
              <a:t>References 1910.1020</a:t>
            </a:r>
            <a:r>
              <a:rPr lang="en-US" altLang="en-US" dirty="0">
                <a:ea typeface="MS PGothic" panose="020B0600070205080204" pitchFamily="34" charset="-128"/>
              </a:rPr>
              <a:t>—Access to Employee Exposure and Medical Records </a:t>
            </a:r>
          </a:p>
          <a:p>
            <a:pPr marL="742950" lvl="1" indent="-285750">
              <a:lnSpc>
                <a:spcPct val="105000"/>
              </a:lnSpc>
              <a:defRPr/>
            </a:pPr>
            <a:endParaRPr lang="en-US" altLang="en-US" sz="800" dirty="0">
              <a:ea typeface="MS PGothic" panose="020B0600070205080204" pitchFamily="34" charset="-128"/>
            </a:endParaRPr>
          </a:p>
          <a:p>
            <a:pPr marL="742950" lvl="1" indent="-285750">
              <a:lnSpc>
                <a:spcPct val="105000"/>
              </a:lnSpc>
              <a:defRPr/>
            </a:pPr>
            <a:r>
              <a:rPr lang="en-US" altLang="en-US" dirty="0">
                <a:cs typeface="Arial" panose="020B0604020202020204" pitchFamily="34" charset="0"/>
              </a:rPr>
              <a:t>An “employee exposure record” must include Safety Data Sheets (SDS)*.</a:t>
            </a:r>
          </a:p>
          <a:p>
            <a:pPr marL="395287" indent="-285750">
              <a:lnSpc>
                <a:spcPct val="105000"/>
              </a:lnSpc>
              <a:defRPr/>
            </a:pPr>
            <a:endParaRPr lang="en-US" altLang="en-US" sz="900" b="1" i="1" dirty="0">
              <a:cs typeface="Arial" panose="020B0604020202020204" pitchFamily="34" charset="0"/>
            </a:endParaRPr>
          </a:p>
          <a:p>
            <a:pPr marL="395287" indent="-285750">
              <a:lnSpc>
                <a:spcPct val="105000"/>
              </a:lnSpc>
              <a:defRPr/>
            </a:pPr>
            <a:endParaRPr lang="en-US" altLang="en-US" sz="900" b="1" i="1" dirty="0">
              <a:cs typeface="Arial" panose="020B0604020202020204" pitchFamily="34" charset="0"/>
            </a:endParaRPr>
          </a:p>
          <a:p>
            <a:pPr marL="749300" lvl="1" indent="-228600">
              <a:lnSpc>
                <a:spcPct val="105000"/>
              </a:lnSpc>
              <a:defRPr/>
            </a:pPr>
            <a:r>
              <a:rPr lang="en-US" altLang="en-US" dirty="0">
                <a:cs typeface="Arial" panose="020B0604020202020204" pitchFamily="34" charset="0"/>
              </a:rPr>
              <a:t>In the absence of an SDS, a chemical inventory</a:t>
            </a:r>
            <a:endParaRPr lang="en-US" altLang="en-US" sz="1200" dirty="0">
              <a:cs typeface="Arial" panose="020B0604020202020204" pitchFamily="34" charset="0"/>
            </a:endParaRPr>
          </a:p>
          <a:p>
            <a:pPr marL="1143000" lvl="2" indent="-228600">
              <a:lnSpc>
                <a:spcPct val="105000"/>
              </a:lnSpc>
              <a:defRPr/>
            </a:pPr>
            <a:endParaRPr lang="en-US" altLang="en-US" sz="2400" dirty="0">
              <a:cs typeface="Arial" panose="020B0604020202020204" pitchFamily="34" charset="0"/>
            </a:endParaRPr>
          </a:p>
          <a:p>
            <a:pPr marL="742950" lvl="1" indent="-285750">
              <a:lnSpc>
                <a:spcPct val="105000"/>
              </a:lnSpc>
              <a:defRPr/>
            </a:pPr>
            <a:r>
              <a:rPr lang="en-US" altLang="en-US" dirty="0">
                <a:cs typeface="Arial" panose="020B0604020202020204" pitchFamily="34" charset="0"/>
              </a:rPr>
              <a:t>Must be held and maintained </a:t>
            </a:r>
            <a:r>
              <a:rPr lang="en-US" altLang="en-US" dirty="0"/>
              <a:t>at least </a:t>
            </a:r>
            <a:r>
              <a:rPr lang="en-US" altLang="en-US" b="1" i="1" dirty="0"/>
              <a:t>30 years.</a:t>
            </a:r>
          </a:p>
          <a:p>
            <a:pPr marL="742950" lvl="1" indent="-285750">
              <a:lnSpc>
                <a:spcPct val="105000"/>
              </a:lnSpc>
              <a:buFont typeface="Symbol" panose="05050102010706020507" pitchFamily="18" charset="2"/>
              <a:buNone/>
              <a:defRPr/>
            </a:pPr>
            <a:endParaRPr lang="en-US" altLang="en-US" dirty="0"/>
          </a:p>
          <a:p>
            <a:pPr marL="742950" lvl="1" indent="-285750">
              <a:lnSpc>
                <a:spcPct val="105000"/>
              </a:lnSpc>
              <a:defRPr/>
            </a:pPr>
            <a:r>
              <a:rPr lang="en-US" altLang="en-US" dirty="0"/>
              <a:t>Employee access to records.</a:t>
            </a:r>
          </a:p>
        </p:txBody>
      </p:sp>
      <p:sp>
        <p:nvSpPr>
          <p:cNvPr id="97284" name="Content Placeholder 3">
            <a:extLst>
              <a:ext uri="{FF2B5EF4-FFF2-40B4-BE49-F238E27FC236}">
                <a16:creationId xmlns:a16="http://schemas.microsoft.com/office/drawing/2014/main" id="{D9BBB3B8-F594-4D39-BF33-1C0647EF8713}"/>
              </a:ext>
            </a:extLst>
          </p:cNvPr>
          <p:cNvSpPr>
            <a:spLocks/>
          </p:cNvSpPr>
          <p:nvPr/>
        </p:nvSpPr>
        <p:spPr bwMode="auto">
          <a:xfrm>
            <a:off x="6705600" y="60960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1910.1200(g)(11)</a:t>
            </a:r>
          </a:p>
        </p:txBody>
      </p:sp>
      <p:sp>
        <p:nvSpPr>
          <p:cNvPr id="6" name="Rectangle 5">
            <a:extLst>
              <a:ext uri="{FF2B5EF4-FFF2-40B4-BE49-F238E27FC236}">
                <a16:creationId xmlns:a16="http://schemas.microsoft.com/office/drawing/2014/main" id="{A98F6597-094F-489C-B758-5331D7881BEA}"/>
              </a:ext>
            </a:extLst>
          </p:cNvPr>
          <p:cNvSpPr/>
          <p:nvPr/>
        </p:nvSpPr>
        <p:spPr>
          <a:xfrm>
            <a:off x="533400" y="5605463"/>
            <a:ext cx="7910513" cy="338137"/>
          </a:xfrm>
          <a:prstGeom prst="rect">
            <a:avLst/>
          </a:prstGeom>
        </p:spPr>
        <p:txBody>
          <a:bodyPr>
            <a:spAutoFit/>
          </a:bodyPr>
          <a:lstStyle/>
          <a:p>
            <a:pPr>
              <a:defRPr/>
            </a:pPr>
            <a:r>
              <a:rPr lang="en-US" sz="1600" b="1" i="1" u="none" dirty="0">
                <a:latin typeface="Avenir Next LT Pro" panose="020B0504020202020204" pitchFamily="34" charset="0"/>
              </a:rPr>
              <a:t>*</a:t>
            </a:r>
            <a:r>
              <a:rPr lang="en-US" sz="1600" i="1" u="none" dirty="0">
                <a:latin typeface="Avenir Next LT Pro" panose="020B0504020202020204" pitchFamily="34" charset="0"/>
              </a:rPr>
              <a:t> The 3/26/2012 final rule did not include a revision to 1910.1020</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FF6D075D-69DD-4DC3-8C95-65D0C55E31E2}"/>
              </a:ext>
            </a:extLst>
          </p:cNvPr>
          <p:cNvSpPr>
            <a:spLocks noGrp="1" noChangeArrowheads="1"/>
          </p:cNvSpPr>
          <p:nvPr>
            <p:ph type="title"/>
          </p:nvPr>
        </p:nvSpPr>
        <p:spPr/>
        <p:txBody>
          <a:bodyPr/>
          <a:lstStyle/>
          <a:p>
            <a:r>
              <a:rPr lang="en-US" altLang="en-US"/>
              <a:t>Information and Training</a:t>
            </a:r>
          </a:p>
        </p:txBody>
      </p:sp>
      <p:sp>
        <p:nvSpPr>
          <p:cNvPr id="99331" name="Rectangle 3">
            <a:extLst>
              <a:ext uri="{FF2B5EF4-FFF2-40B4-BE49-F238E27FC236}">
                <a16:creationId xmlns:a16="http://schemas.microsoft.com/office/drawing/2014/main" id="{652E004E-4B9F-45F6-B703-D378DE751914}"/>
              </a:ext>
            </a:extLst>
          </p:cNvPr>
          <p:cNvSpPr>
            <a:spLocks noGrp="1" noChangeArrowheads="1"/>
          </p:cNvSpPr>
          <p:nvPr>
            <p:ph idx="1"/>
          </p:nvPr>
        </p:nvSpPr>
        <p:spPr>
          <a:xfrm>
            <a:off x="533400" y="1348353"/>
            <a:ext cx="8153400" cy="4320610"/>
          </a:xfrm>
        </p:spPr>
        <p:txBody>
          <a:bodyPr>
            <a:normAutofit fontScale="92500" lnSpcReduction="20000"/>
          </a:bodyPr>
          <a:lstStyle/>
          <a:p>
            <a:r>
              <a:rPr lang="en-US" altLang="en-US" sz="2400"/>
              <a:t>Training provided to employees upon:</a:t>
            </a:r>
          </a:p>
          <a:p>
            <a:endParaRPr lang="en-US" altLang="en-US" sz="800"/>
          </a:p>
          <a:p>
            <a:pPr marL="742950" lvl="1" indent="-285750"/>
            <a:r>
              <a:rPr lang="en-US" altLang="en-US" sz="2000"/>
              <a:t>Initial employment </a:t>
            </a:r>
          </a:p>
          <a:p>
            <a:pPr marL="742950" lvl="1" indent="-285750"/>
            <a:endParaRPr lang="en-US" altLang="en-US" sz="1000"/>
          </a:p>
          <a:p>
            <a:pPr marL="742950" lvl="1" indent="-285750"/>
            <a:r>
              <a:rPr lang="en-US" altLang="en-US" sz="2000"/>
              <a:t>When new hazards are introduced into the workplace</a:t>
            </a:r>
          </a:p>
          <a:p>
            <a:endParaRPr lang="en-US" altLang="en-US" sz="2400"/>
          </a:p>
          <a:p>
            <a:r>
              <a:rPr kumimoji="1" lang="en-US" altLang="en-US" sz="2400" b="1"/>
              <a:t>Information</a:t>
            </a:r>
          </a:p>
          <a:p>
            <a:pPr marL="742950" lvl="1" indent="-285750">
              <a:lnSpc>
                <a:spcPct val="120000"/>
              </a:lnSpc>
            </a:pPr>
            <a:r>
              <a:rPr kumimoji="1" lang="en-US" altLang="en-US" sz="2000"/>
              <a:t>Requirements of this section</a:t>
            </a:r>
          </a:p>
          <a:p>
            <a:pPr marL="742950" lvl="1" indent="-285750">
              <a:lnSpc>
                <a:spcPct val="120000"/>
              </a:lnSpc>
            </a:pPr>
            <a:endParaRPr kumimoji="1" lang="en-US" altLang="en-US" sz="1000"/>
          </a:p>
          <a:p>
            <a:pPr marL="742950" lvl="1" indent="-285750"/>
            <a:r>
              <a:rPr kumimoji="1" lang="en-US" altLang="en-US" sz="2000"/>
              <a:t>Operations in their work area where hazardous chemicals are present </a:t>
            </a:r>
          </a:p>
          <a:p>
            <a:pPr marL="742950" lvl="1" indent="-285750"/>
            <a:endParaRPr kumimoji="1" lang="en-US" altLang="en-US" sz="1000"/>
          </a:p>
          <a:p>
            <a:pPr marL="742950" lvl="1" indent="-285750"/>
            <a:r>
              <a:rPr kumimoji="1" lang="en-US" altLang="en-US" sz="2000"/>
              <a:t>Location and availability:</a:t>
            </a:r>
          </a:p>
          <a:p>
            <a:pPr marL="1600200" lvl="3" indent="-228600">
              <a:lnSpc>
                <a:spcPct val="130000"/>
              </a:lnSpc>
            </a:pPr>
            <a:r>
              <a:rPr kumimoji="1" lang="en-US" altLang="en-US" sz="1800"/>
              <a:t>Written hazard communication program</a:t>
            </a:r>
          </a:p>
          <a:p>
            <a:pPr marL="1600200" lvl="3" indent="-228600">
              <a:lnSpc>
                <a:spcPct val="130000"/>
              </a:lnSpc>
            </a:pPr>
            <a:r>
              <a:rPr kumimoji="1" lang="en-US" altLang="en-US" sz="1800"/>
              <a:t>List(s) of hazardous chemicals</a:t>
            </a:r>
            <a:r>
              <a:rPr kumimoji="1" lang="en-US" altLang="en-US" sz="1800" b="1" i="1"/>
              <a:t> </a:t>
            </a:r>
          </a:p>
          <a:p>
            <a:pPr marL="1600200" lvl="3" indent="-228600">
              <a:lnSpc>
                <a:spcPct val="130000"/>
              </a:lnSpc>
            </a:pPr>
            <a:r>
              <a:rPr kumimoji="1" lang="en-US" altLang="en-US" sz="1800"/>
              <a:t>Safety data sheets </a:t>
            </a:r>
          </a:p>
          <a:p>
            <a:pPr marL="742950" lvl="1" indent="-285750"/>
            <a:endParaRPr lang="en-US" altLang="en-US" sz="2800"/>
          </a:p>
        </p:txBody>
      </p:sp>
      <p:sp>
        <p:nvSpPr>
          <p:cNvPr id="99332" name="Content Placeholder 3">
            <a:extLst>
              <a:ext uri="{FF2B5EF4-FFF2-40B4-BE49-F238E27FC236}">
                <a16:creationId xmlns:a16="http://schemas.microsoft.com/office/drawing/2014/main" id="{66938635-6EC6-473D-AB39-0ED1809DA215}"/>
              </a:ext>
            </a:extLst>
          </p:cNvPr>
          <p:cNvSpPr>
            <a:spLocks/>
          </p:cNvSpPr>
          <p:nvPr/>
        </p:nvSpPr>
        <p:spPr bwMode="auto">
          <a:xfrm>
            <a:off x="70866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1910.1200(h)</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54BF230A-9031-49F3-8637-94CC1A8E9822}"/>
              </a:ext>
            </a:extLst>
          </p:cNvPr>
          <p:cNvSpPr>
            <a:spLocks noGrp="1" noChangeArrowheads="1"/>
          </p:cNvSpPr>
          <p:nvPr>
            <p:ph idx="1"/>
          </p:nvPr>
        </p:nvSpPr>
        <p:spPr>
          <a:xfrm>
            <a:off x="533400" y="1189038"/>
            <a:ext cx="8229600" cy="4525962"/>
          </a:xfrm>
        </p:spPr>
        <p:txBody>
          <a:bodyPr/>
          <a:lstStyle/>
          <a:p>
            <a:pPr>
              <a:lnSpc>
                <a:spcPct val="120000"/>
              </a:lnSpc>
              <a:defRPr/>
            </a:pPr>
            <a:r>
              <a:rPr kumimoji="1" lang="en-US" altLang="en-US" sz="2500" b="1" dirty="0"/>
              <a:t>Training</a:t>
            </a:r>
          </a:p>
          <a:p>
            <a:pPr marL="742950" lvl="1" indent="-285750">
              <a:defRPr/>
            </a:pPr>
            <a:r>
              <a:rPr kumimoji="1" lang="en-US" altLang="en-US" sz="1900" dirty="0"/>
              <a:t>Methods and observations to detect presence </a:t>
            </a:r>
          </a:p>
          <a:p>
            <a:pPr marL="742950" lvl="1" indent="-285750">
              <a:buFont typeface="Symbol" panose="05050102010706020507" pitchFamily="18" charset="2"/>
              <a:buNone/>
              <a:defRPr/>
            </a:pPr>
            <a:r>
              <a:rPr kumimoji="1" lang="en-US" altLang="en-US" sz="1900" dirty="0"/>
              <a:t>	or release of chemicals</a:t>
            </a:r>
          </a:p>
          <a:p>
            <a:pPr marL="742950" lvl="1" indent="-285750">
              <a:buFont typeface="Symbol" panose="05050102010706020507" pitchFamily="18" charset="2"/>
              <a:buNone/>
              <a:defRPr/>
            </a:pPr>
            <a:endParaRPr kumimoji="1" lang="en-US" altLang="en-US" sz="1000" dirty="0"/>
          </a:p>
          <a:p>
            <a:pPr marL="742950" lvl="1" indent="-285750">
              <a:spcBef>
                <a:spcPct val="5000"/>
              </a:spcBef>
              <a:spcAft>
                <a:spcPct val="5000"/>
              </a:spcAft>
              <a:defRPr/>
            </a:pPr>
            <a:r>
              <a:rPr kumimoji="1" lang="en-US" altLang="en-US" sz="1900" dirty="0"/>
              <a:t>Physical, health, simple asphyxiation, combustible dust and pyrophoric gas hazards</a:t>
            </a:r>
          </a:p>
          <a:p>
            <a:pPr marL="742950" lvl="1" indent="-285750">
              <a:spcBef>
                <a:spcPct val="5000"/>
              </a:spcBef>
              <a:spcAft>
                <a:spcPct val="5000"/>
              </a:spcAft>
              <a:defRPr/>
            </a:pPr>
            <a:endParaRPr kumimoji="1" lang="en-US" altLang="en-US" sz="1000" dirty="0"/>
          </a:p>
          <a:p>
            <a:pPr marL="742950" lvl="1" indent="-285750">
              <a:spcBef>
                <a:spcPct val="5000"/>
              </a:spcBef>
              <a:spcAft>
                <a:spcPct val="5000"/>
              </a:spcAft>
              <a:defRPr/>
            </a:pPr>
            <a:r>
              <a:rPr kumimoji="1" lang="en-US" altLang="en-US" sz="1900" dirty="0"/>
              <a:t>Hazards not otherwise classified</a:t>
            </a:r>
          </a:p>
          <a:p>
            <a:pPr marL="742950" lvl="1" indent="-285750">
              <a:spcBef>
                <a:spcPct val="5000"/>
              </a:spcBef>
              <a:spcAft>
                <a:spcPct val="5000"/>
              </a:spcAft>
              <a:defRPr/>
            </a:pPr>
            <a:endParaRPr kumimoji="1" lang="en-US" altLang="en-US" sz="1000" dirty="0"/>
          </a:p>
          <a:p>
            <a:pPr marL="742950" lvl="1" indent="-285750">
              <a:spcBef>
                <a:spcPct val="5000"/>
              </a:spcBef>
              <a:spcAft>
                <a:spcPct val="5000"/>
              </a:spcAft>
              <a:defRPr/>
            </a:pPr>
            <a:r>
              <a:rPr kumimoji="1" lang="en-US" altLang="en-US" sz="1900" dirty="0"/>
              <a:t>Measures to protect themselves</a:t>
            </a:r>
          </a:p>
          <a:p>
            <a:pPr marL="742950" lvl="1" indent="-285750">
              <a:spcBef>
                <a:spcPct val="5000"/>
              </a:spcBef>
              <a:spcAft>
                <a:spcPct val="5000"/>
              </a:spcAft>
              <a:defRPr/>
            </a:pPr>
            <a:endParaRPr kumimoji="1" lang="en-US" altLang="en-US" sz="1000" dirty="0"/>
          </a:p>
          <a:p>
            <a:pPr marL="742950" lvl="1" indent="-285750">
              <a:spcBef>
                <a:spcPct val="5000"/>
              </a:spcBef>
              <a:spcAft>
                <a:spcPct val="5000"/>
              </a:spcAft>
              <a:defRPr/>
            </a:pPr>
            <a:r>
              <a:rPr lang="en-US" altLang="en-US" sz="1900" dirty="0"/>
              <a:t>Details of the hazard communication program: </a:t>
            </a:r>
          </a:p>
          <a:p>
            <a:pPr marL="395287" indent="-285750">
              <a:defRPr/>
            </a:pPr>
            <a:endParaRPr lang="en-US" altLang="en-US" sz="400" dirty="0"/>
          </a:p>
          <a:p>
            <a:pPr marL="1143000" lvl="2" indent="-228600">
              <a:defRPr/>
            </a:pPr>
            <a:r>
              <a:rPr lang="en-US" altLang="en-US" sz="1500" dirty="0"/>
              <a:t>An explanation of the labeling system</a:t>
            </a:r>
          </a:p>
          <a:p>
            <a:pPr marL="1143000" lvl="2" indent="-228600">
              <a:defRPr/>
            </a:pPr>
            <a:endParaRPr lang="en-US" altLang="en-US" sz="600" dirty="0"/>
          </a:p>
          <a:p>
            <a:pPr marL="1143000" lvl="2" indent="-228600">
              <a:defRPr/>
            </a:pPr>
            <a:r>
              <a:rPr lang="en-US" altLang="en-US" sz="1500" dirty="0"/>
              <a:t>Safety data sheets</a:t>
            </a:r>
          </a:p>
          <a:p>
            <a:pPr marL="1143000" lvl="2" indent="-228600">
              <a:defRPr/>
            </a:pPr>
            <a:endParaRPr lang="en-US" altLang="en-US" sz="600" dirty="0"/>
          </a:p>
          <a:p>
            <a:pPr marL="1143000" lvl="2" indent="-228600">
              <a:defRPr/>
            </a:pPr>
            <a:r>
              <a:rPr lang="en-US" altLang="en-US" sz="1500" dirty="0"/>
              <a:t>How employees can obtain/use the appropriate hazard information</a:t>
            </a:r>
          </a:p>
          <a:p>
            <a:pPr marL="1600200" lvl="3" indent="-228600">
              <a:lnSpc>
                <a:spcPct val="120000"/>
              </a:lnSpc>
              <a:spcBef>
                <a:spcPct val="5000"/>
              </a:spcBef>
              <a:spcAft>
                <a:spcPct val="5000"/>
              </a:spcAft>
              <a:defRPr/>
            </a:pPr>
            <a:endParaRPr kumimoji="1" lang="en-US" altLang="en-US" sz="2800" dirty="0"/>
          </a:p>
          <a:p>
            <a:pPr marL="1143000" lvl="2" indent="-228600">
              <a:lnSpc>
                <a:spcPct val="120000"/>
              </a:lnSpc>
              <a:spcBef>
                <a:spcPct val="5000"/>
              </a:spcBef>
              <a:spcAft>
                <a:spcPct val="5000"/>
              </a:spcAft>
              <a:defRPr/>
            </a:pPr>
            <a:endParaRPr kumimoji="1" lang="en-US" altLang="en-US" dirty="0"/>
          </a:p>
          <a:p>
            <a:pPr>
              <a:buClr>
                <a:srgbClr val="76B749"/>
              </a:buClr>
              <a:buSzPct val="60000"/>
              <a:buFont typeface="Wingdings" panose="05000000000000000000" pitchFamily="2" charset="2"/>
              <a:buNone/>
              <a:defRPr/>
            </a:pPr>
            <a:endParaRPr lang="en-US" altLang="en-US" dirty="0"/>
          </a:p>
        </p:txBody>
      </p:sp>
      <p:sp>
        <p:nvSpPr>
          <p:cNvPr id="101379" name="Rectangle 2">
            <a:extLst>
              <a:ext uri="{FF2B5EF4-FFF2-40B4-BE49-F238E27FC236}">
                <a16:creationId xmlns:a16="http://schemas.microsoft.com/office/drawing/2014/main" id="{B39476A6-9F70-4525-B716-3530C0CD0B6A}"/>
              </a:ext>
            </a:extLst>
          </p:cNvPr>
          <p:cNvSpPr>
            <a:spLocks noGrp="1" noChangeArrowheads="1"/>
          </p:cNvSpPr>
          <p:nvPr>
            <p:ph type="title"/>
          </p:nvPr>
        </p:nvSpPr>
        <p:spPr/>
        <p:txBody>
          <a:bodyPr/>
          <a:lstStyle/>
          <a:p>
            <a:r>
              <a:rPr lang="en-US" altLang="en-US"/>
              <a:t>Information and Training</a:t>
            </a:r>
          </a:p>
        </p:txBody>
      </p:sp>
      <p:sp>
        <p:nvSpPr>
          <p:cNvPr id="101380" name="Content Placeholder 3">
            <a:extLst>
              <a:ext uri="{FF2B5EF4-FFF2-40B4-BE49-F238E27FC236}">
                <a16:creationId xmlns:a16="http://schemas.microsoft.com/office/drawing/2014/main" id="{B1B82C27-02D5-4511-8ABB-E81A7CD04951}"/>
              </a:ext>
            </a:extLst>
          </p:cNvPr>
          <p:cNvSpPr>
            <a:spLocks/>
          </p:cNvSpPr>
          <p:nvPr/>
        </p:nvSpPr>
        <p:spPr bwMode="auto">
          <a:xfrm>
            <a:off x="70866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1910.1200(h)</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B45691FF-A570-4815-AF4F-B47E87F93EC5}"/>
              </a:ext>
            </a:extLst>
          </p:cNvPr>
          <p:cNvSpPr>
            <a:spLocks noGrp="1" noChangeArrowheads="1"/>
          </p:cNvSpPr>
          <p:nvPr>
            <p:ph type="title"/>
          </p:nvPr>
        </p:nvSpPr>
        <p:spPr/>
        <p:txBody>
          <a:bodyPr/>
          <a:lstStyle/>
          <a:p>
            <a:r>
              <a:rPr lang="en-US" altLang="en-US"/>
              <a:t>Trade Secrets</a:t>
            </a:r>
          </a:p>
        </p:txBody>
      </p:sp>
      <p:sp>
        <p:nvSpPr>
          <p:cNvPr id="65539" name="Rectangle 3">
            <a:extLst>
              <a:ext uri="{FF2B5EF4-FFF2-40B4-BE49-F238E27FC236}">
                <a16:creationId xmlns:a16="http://schemas.microsoft.com/office/drawing/2014/main" id="{32956D6C-0E55-46DD-8CF5-299BA3F46FE7}"/>
              </a:ext>
            </a:extLst>
          </p:cNvPr>
          <p:cNvSpPr>
            <a:spLocks noGrp="1" noChangeArrowheads="1"/>
          </p:cNvSpPr>
          <p:nvPr>
            <p:ph idx="1"/>
          </p:nvPr>
        </p:nvSpPr>
        <p:spPr>
          <a:xfrm>
            <a:off x="457200" y="1332854"/>
            <a:ext cx="8001000" cy="4382146"/>
          </a:xfrm>
        </p:spPr>
        <p:txBody>
          <a:bodyPr/>
          <a:lstStyle/>
          <a:p>
            <a:pPr marL="395287" indent="-285750">
              <a:defRPr/>
            </a:pPr>
            <a:r>
              <a:rPr lang="en-US" altLang="en-US" sz="2600" dirty="0"/>
              <a:t>Under the</a:t>
            </a:r>
            <a:r>
              <a:rPr lang="en-US" altLang="en-US" sz="2600" b="1" dirty="0"/>
              <a:t> N.C. Right to Know Act (NCGS 95-173, Article 18)</a:t>
            </a:r>
            <a:r>
              <a:rPr lang="en-US" altLang="en-US" sz="2600" dirty="0"/>
              <a:t>, hazard information on chemicals deemed as a trade secret are to be provided to the local fire chief, who must hold the information in confidence.</a:t>
            </a:r>
          </a:p>
          <a:p>
            <a:pPr marL="395287" indent="-285750">
              <a:defRPr/>
            </a:pPr>
            <a:endParaRPr lang="en-US" altLang="en-US" dirty="0"/>
          </a:p>
          <a:p>
            <a:pPr>
              <a:defRPr/>
            </a:pPr>
            <a:r>
              <a:rPr kumimoji="1" lang="en-US" altLang="en-US" sz="2600" dirty="0"/>
              <a:t>Chemical manufacturers, importers or employers may withhold specific information from the SDS.</a:t>
            </a:r>
          </a:p>
          <a:p>
            <a:pPr>
              <a:defRPr/>
            </a:pPr>
            <a:endParaRPr kumimoji="1" lang="en-US" altLang="en-US" sz="1000" dirty="0"/>
          </a:p>
          <a:p>
            <a:pPr>
              <a:lnSpc>
                <a:spcPct val="110000"/>
              </a:lnSpc>
              <a:defRPr/>
            </a:pPr>
            <a:endParaRPr kumimoji="1" lang="en-US" altLang="en-US" sz="400" dirty="0"/>
          </a:p>
          <a:p>
            <a:pPr marL="742950" lvl="1" indent="-285750">
              <a:lnSpc>
                <a:spcPct val="110000"/>
              </a:lnSpc>
              <a:defRPr/>
            </a:pPr>
            <a:r>
              <a:rPr lang="en-US" altLang="en-US" sz="2200" dirty="0"/>
              <a:t>They must be able to support that the information withheld is a trade secret.</a:t>
            </a:r>
          </a:p>
          <a:p>
            <a:pPr marL="395287" indent="-285750">
              <a:defRPr/>
            </a:pPr>
            <a:endParaRPr lang="en-US" altLang="en-US" dirty="0"/>
          </a:p>
          <a:p>
            <a:pPr marL="742950" lvl="1" indent="-285750">
              <a:lnSpc>
                <a:spcPct val="110000"/>
              </a:lnSpc>
              <a:defRPr/>
            </a:pPr>
            <a:endParaRPr lang="en-US" altLang="en-US" sz="1200" dirty="0"/>
          </a:p>
          <a:p>
            <a:pPr>
              <a:defRPr/>
            </a:pPr>
            <a:endParaRPr kumimoji="1" lang="en-US" altLang="en-US" dirty="0"/>
          </a:p>
        </p:txBody>
      </p:sp>
      <p:sp>
        <p:nvSpPr>
          <p:cNvPr id="103428" name="Content Placeholder 3">
            <a:extLst>
              <a:ext uri="{FF2B5EF4-FFF2-40B4-BE49-F238E27FC236}">
                <a16:creationId xmlns:a16="http://schemas.microsoft.com/office/drawing/2014/main" id="{B1672D17-9FED-4AB9-91E6-E53B24C4659D}"/>
              </a:ext>
            </a:extLst>
          </p:cNvPr>
          <p:cNvSpPr>
            <a:spLocks/>
          </p:cNvSpPr>
          <p:nvPr/>
        </p:nvSpPr>
        <p:spPr bwMode="auto">
          <a:xfrm>
            <a:off x="7162800" y="609600"/>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1910.1200(i)</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F8EB940-2E6F-4DC7-ADE4-FFA0BDF1EB9F}"/>
              </a:ext>
            </a:extLst>
          </p:cNvPr>
          <p:cNvSpPr>
            <a:spLocks noGrp="1" noChangeArrowheads="1"/>
          </p:cNvSpPr>
          <p:nvPr>
            <p:ph type="title"/>
          </p:nvPr>
        </p:nvSpPr>
        <p:spPr/>
        <p:txBody>
          <a:bodyPr/>
          <a:lstStyle/>
          <a:p>
            <a:r>
              <a:rPr lang="en-US" altLang="en-US"/>
              <a:t>Scope and Application</a:t>
            </a:r>
          </a:p>
        </p:txBody>
      </p:sp>
      <p:sp>
        <p:nvSpPr>
          <p:cNvPr id="13315" name="Rectangle 3">
            <a:extLst>
              <a:ext uri="{FF2B5EF4-FFF2-40B4-BE49-F238E27FC236}">
                <a16:creationId xmlns:a16="http://schemas.microsoft.com/office/drawing/2014/main" id="{2085706E-FFDE-4BF3-B41F-E48A83D086F5}"/>
              </a:ext>
            </a:extLst>
          </p:cNvPr>
          <p:cNvSpPr>
            <a:spLocks noGrp="1" noChangeArrowheads="1"/>
          </p:cNvSpPr>
          <p:nvPr>
            <p:ph idx="1"/>
          </p:nvPr>
        </p:nvSpPr>
        <p:spPr>
          <a:xfrm>
            <a:off x="533400" y="1295400"/>
            <a:ext cx="8001000" cy="4525963"/>
          </a:xfrm>
        </p:spPr>
        <p:txBody>
          <a:bodyPr/>
          <a:lstStyle/>
          <a:p>
            <a:r>
              <a:rPr lang="en-US" altLang="en-US" dirty="0"/>
              <a:t>Requires chemical manufacturers or importers to </a:t>
            </a:r>
            <a:r>
              <a:rPr lang="en-US" altLang="en-US" b="1" i="1" dirty="0"/>
              <a:t>classify</a:t>
            </a:r>
            <a:r>
              <a:rPr lang="en-US" altLang="en-US" b="1" dirty="0"/>
              <a:t> </a:t>
            </a:r>
            <a:r>
              <a:rPr lang="en-US" altLang="en-US" dirty="0"/>
              <a:t>the hazards of chemicals that they produce or import.</a:t>
            </a:r>
            <a:br>
              <a:rPr lang="en-US" altLang="en-US" dirty="0"/>
            </a:br>
            <a:endParaRPr lang="en-US" altLang="en-US" dirty="0"/>
          </a:p>
          <a:p>
            <a:r>
              <a:rPr lang="en-US" altLang="en-US" dirty="0"/>
              <a:t>Requires distributors to </a:t>
            </a:r>
            <a:r>
              <a:rPr lang="en-US" altLang="en-US" b="1" i="1" dirty="0"/>
              <a:t>transmit</a:t>
            </a:r>
            <a:r>
              <a:rPr lang="en-US" altLang="en-US" dirty="0"/>
              <a:t> the required information to employers.</a:t>
            </a:r>
          </a:p>
          <a:p>
            <a:endParaRPr lang="en-US" altLang="en-US" dirty="0"/>
          </a:p>
          <a:p>
            <a:endParaRPr lang="en-US" altLang="en-US" sz="1000" dirty="0"/>
          </a:p>
        </p:txBody>
      </p:sp>
      <p:sp>
        <p:nvSpPr>
          <p:cNvPr id="13316" name="Content Placeholder 3">
            <a:extLst>
              <a:ext uri="{FF2B5EF4-FFF2-40B4-BE49-F238E27FC236}">
                <a16:creationId xmlns:a16="http://schemas.microsoft.com/office/drawing/2014/main" id="{37333114-BFA6-4A54-8322-CC2EF2C78642}"/>
              </a:ext>
            </a:extLst>
          </p:cNvPr>
          <p:cNvSpPr>
            <a:spLocks/>
          </p:cNvSpPr>
          <p:nvPr/>
        </p:nvSpPr>
        <p:spPr bwMode="auto">
          <a:xfrm>
            <a:off x="67818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1910.1200(b)(1)</a:t>
            </a:r>
          </a:p>
        </p:txBody>
      </p:sp>
      <p:sp>
        <p:nvSpPr>
          <p:cNvPr id="6" name="Rectangle 5">
            <a:extLst>
              <a:ext uri="{FF2B5EF4-FFF2-40B4-BE49-F238E27FC236}">
                <a16:creationId xmlns:a16="http://schemas.microsoft.com/office/drawing/2014/main" id="{DEDACBBD-E9B6-4D7B-AB0F-9E4C04938E5C}"/>
              </a:ext>
            </a:extLst>
          </p:cNvPr>
          <p:cNvSpPr/>
          <p:nvPr/>
        </p:nvSpPr>
        <p:spPr>
          <a:xfrm rot="21600000">
            <a:off x="1542274" y="4303336"/>
            <a:ext cx="5818645" cy="769441"/>
          </a:xfrm>
          <a:prstGeom prst="rect">
            <a:avLst/>
          </a:prstGeom>
          <a:noFill/>
        </p:spPr>
        <p:txBody>
          <a:bodyPr wrap="none">
            <a:spAutoFit/>
          </a:bodyPr>
          <a:lstStyle/>
          <a:p>
            <a:pPr algn="ctr">
              <a:defRPr/>
            </a:pPr>
            <a:r>
              <a:rPr lang="en-US" sz="4400" b="1" i="1" u="none" dirty="0">
                <a:ln w="22225">
                  <a:solidFill>
                    <a:schemeClr val="accent2"/>
                  </a:solidFill>
                  <a:prstDash val="solid"/>
                </a:ln>
                <a:solidFill>
                  <a:schemeClr val="accent2">
                    <a:lumMod val="40000"/>
                    <a:lumOff val="60000"/>
                  </a:schemeClr>
                </a:solidFill>
                <a:latin typeface="Avenir Next LT Pro" panose="020B0504020202020204" pitchFamily="34" charset="0"/>
              </a:rPr>
              <a:t>Transmit Information</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A88F47DE-C6C8-4A4B-93A1-3E851C640C61}"/>
              </a:ext>
            </a:extLst>
          </p:cNvPr>
          <p:cNvSpPr>
            <a:spLocks noGrp="1" noChangeArrowheads="1"/>
          </p:cNvSpPr>
          <p:nvPr>
            <p:ph type="title"/>
          </p:nvPr>
        </p:nvSpPr>
        <p:spPr/>
        <p:txBody>
          <a:bodyPr/>
          <a:lstStyle/>
          <a:p>
            <a:r>
              <a:rPr lang="en-US" altLang="en-US"/>
              <a:t>Trade Secrets</a:t>
            </a:r>
          </a:p>
        </p:txBody>
      </p:sp>
      <p:sp>
        <p:nvSpPr>
          <p:cNvPr id="105475" name="Rectangle 3">
            <a:extLst>
              <a:ext uri="{FF2B5EF4-FFF2-40B4-BE49-F238E27FC236}">
                <a16:creationId xmlns:a16="http://schemas.microsoft.com/office/drawing/2014/main" id="{CFC2E20E-CA4A-4625-9931-F14A605E8A54}"/>
              </a:ext>
            </a:extLst>
          </p:cNvPr>
          <p:cNvSpPr>
            <a:spLocks noGrp="1" noChangeArrowheads="1"/>
          </p:cNvSpPr>
          <p:nvPr>
            <p:ph idx="1"/>
          </p:nvPr>
        </p:nvSpPr>
        <p:spPr>
          <a:xfrm>
            <a:off x="533400" y="1295400"/>
            <a:ext cx="8001000" cy="4525963"/>
          </a:xfrm>
        </p:spPr>
        <p:txBody>
          <a:bodyPr/>
          <a:lstStyle/>
          <a:p>
            <a:r>
              <a:rPr kumimoji="1" lang="en-US" altLang="en-US" sz="2800" b="1" dirty="0"/>
              <a:t>Emergencies</a:t>
            </a:r>
          </a:p>
          <a:p>
            <a:endParaRPr kumimoji="1" lang="en-US" altLang="en-US" sz="800" dirty="0"/>
          </a:p>
          <a:p>
            <a:pPr marL="742950" lvl="1" indent="-285750"/>
            <a:r>
              <a:rPr kumimoji="1" lang="en-US" altLang="en-US" sz="2400" dirty="0"/>
              <a:t>Where a treating physician or nurse </a:t>
            </a:r>
            <a:r>
              <a:rPr lang="en-US" altLang="en-US" sz="2400" dirty="0"/>
              <a:t>determines that a medical emergency exists, the chemical identity and/or specific percentage of the composition of the trade secret must be disclosed.</a:t>
            </a:r>
          </a:p>
        </p:txBody>
      </p:sp>
      <p:sp>
        <p:nvSpPr>
          <p:cNvPr id="105476" name="Content Placeholder 3">
            <a:extLst>
              <a:ext uri="{FF2B5EF4-FFF2-40B4-BE49-F238E27FC236}">
                <a16:creationId xmlns:a16="http://schemas.microsoft.com/office/drawing/2014/main" id="{D434A986-665F-4564-BB70-E2D5A5B13B57}"/>
              </a:ext>
            </a:extLst>
          </p:cNvPr>
          <p:cNvSpPr>
            <a:spLocks/>
          </p:cNvSpPr>
          <p:nvPr/>
        </p:nvSpPr>
        <p:spPr bwMode="auto">
          <a:xfrm>
            <a:off x="6858000" y="609600"/>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1910.1200(i)(2)</a:t>
            </a:r>
          </a:p>
        </p:txBody>
      </p:sp>
      <p:sp>
        <p:nvSpPr>
          <p:cNvPr id="2" name="Rectangle 1">
            <a:extLst>
              <a:ext uri="{FF2B5EF4-FFF2-40B4-BE49-F238E27FC236}">
                <a16:creationId xmlns:a16="http://schemas.microsoft.com/office/drawing/2014/main" id="{0E2C77B1-24EF-4694-A039-3EA326D74C73}"/>
              </a:ext>
            </a:extLst>
          </p:cNvPr>
          <p:cNvSpPr/>
          <p:nvPr/>
        </p:nvSpPr>
        <p:spPr>
          <a:xfrm>
            <a:off x="1526937" y="4105870"/>
            <a:ext cx="6090130" cy="923330"/>
          </a:xfrm>
          <a:prstGeom prst="rect">
            <a:avLst/>
          </a:prstGeom>
          <a:noFill/>
        </p:spPr>
        <p:txBody>
          <a:bodyPr wrap="none">
            <a:spAutoFit/>
          </a:bodyPr>
          <a:lstStyle/>
          <a:p>
            <a:pPr algn="ctr">
              <a:defRPr/>
            </a:pPr>
            <a:r>
              <a:rPr lang="en-US" sz="5400" b="1" u="none"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Medical Emergency</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2FC76CCD-58D9-4B79-A01A-BA80CAA2A8B4}"/>
              </a:ext>
            </a:extLst>
          </p:cNvPr>
          <p:cNvSpPr>
            <a:spLocks noGrp="1" noChangeArrowheads="1"/>
          </p:cNvSpPr>
          <p:nvPr>
            <p:ph type="title"/>
          </p:nvPr>
        </p:nvSpPr>
        <p:spPr/>
        <p:txBody>
          <a:bodyPr/>
          <a:lstStyle/>
          <a:p>
            <a:r>
              <a:rPr lang="en-US" altLang="en-US"/>
              <a:t>Trade Secrets</a:t>
            </a:r>
          </a:p>
        </p:txBody>
      </p:sp>
      <p:sp>
        <p:nvSpPr>
          <p:cNvPr id="107523" name="Rectangle 3">
            <a:extLst>
              <a:ext uri="{FF2B5EF4-FFF2-40B4-BE49-F238E27FC236}">
                <a16:creationId xmlns:a16="http://schemas.microsoft.com/office/drawing/2014/main" id="{917421E0-B1E2-428B-8BA7-EAA0FC105B7D}"/>
              </a:ext>
            </a:extLst>
          </p:cNvPr>
          <p:cNvSpPr>
            <a:spLocks noGrp="1" noChangeArrowheads="1"/>
          </p:cNvSpPr>
          <p:nvPr>
            <p:ph idx="1"/>
          </p:nvPr>
        </p:nvSpPr>
        <p:spPr>
          <a:xfrm>
            <a:off x="533400" y="1348353"/>
            <a:ext cx="8001000" cy="4244410"/>
          </a:xfrm>
        </p:spPr>
        <p:txBody>
          <a:bodyPr>
            <a:normAutofit fontScale="92500" lnSpcReduction="20000"/>
          </a:bodyPr>
          <a:lstStyle/>
          <a:p>
            <a:pPr>
              <a:lnSpc>
                <a:spcPct val="130000"/>
              </a:lnSpc>
            </a:pPr>
            <a:r>
              <a:rPr kumimoji="1" lang="en-US" altLang="en-US" b="1" dirty="0"/>
              <a:t>Non-emergencies</a:t>
            </a:r>
          </a:p>
          <a:p>
            <a:pPr marL="742950" lvl="1" indent="-285750">
              <a:lnSpc>
                <a:spcPct val="130000"/>
              </a:lnSpc>
            </a:pPr>
            <a:r>
              <a:rPr lang="en-US" altLang="en-US" dirty="0"/>
              <a:t>Disclose to health professional if:</a:t>
            </a:r>
          </a:p>
          <a:p>
            <a:pPr marL="742950" lvl="1" indent="-285750">
              <a:lnSpc>
                <a:spcPct val="130000"/>
              </a:lnSpc>
            </a:pPr>
            <a:endParaRPr lang="en-US" altLang="en-US" sz="800" dirty="0"/>
          </a:p>
          <a:p>
            <a:pPr marL="1143000" lvl="2" indent="-228600"/>
            <a:r>
              <a:rPr lang="en-US" altLang="en-US" dirty="0"/>
              <a:t>Requested in writing; </a:t>
            </a:r>
            <a:r>
              <a:rPr lang="en-US" altLang="en-US" i="1" dirty="0"/>
              <a:t>and </a:t>
            </a:r>
          </a:p>
          <a:p>
            <a:pPr marL="1143000" lvl="2" indent="-228600"/>
            <a:endParaRPr lang="en-US" altLang="en-US" sz="1600" dirty="0"/>
          </a:p>
          <a:p>
            <a:pPr marL="1143000" lvl="2" indent="-228600"/>
            <a:r>
              <a:rPr lang="en-US" altLang="en-US" dirty="0"/>
              <a:t>Describes one or more occupational health need</a:t>
            </a:r>
          </a:p>
          <a:p>
            <a:pPr marL="1143000" lvl="2" indent="-228600"/>
            <a:endParaRPr lang="en-US" altLang="en-US" sz="600" dirty="0"/>
          </a:p>
          <a:p>
            <a:pPr marL="1482725" lvl="3" indent="-228600"/>
            <a:r>
              <a:rPr lang="en-US" altLang="en-US" sz="1800" dirty="0"/>
              <a:t>Used to assess an employee’s exposure</a:t>
            </a:r>
          </a:p>
          <a:p>
            <a:pPr marL="1482725" lvl="3" indent="-228600"/>
            <a:endParaRPr lang="en-US" altLang="en-US" sz="600" dirty="0"/>
          </a:p>
          <a:p>
            <a:pPr marL="1482725" lvl="3" indent="-228600"/>
            <a:r>
              <a:rPr lang="en-US" altLang="en-US" sz="1800" dirty="0"/>
              <a:t>Provide medical treatment</a:t>
            </a:r>
          </a:p>
          <a:p>
            <a:pPr marL="1482725" lvl="3" indent="-228600"/>
            <a:endParaRPr lang="en-US" altLang="en-US" sz="600" dirty="0"/>
          </a:p>
          <a:p>
            <a:pPr marL="1482725" lvl="3" indent="-228600"/>
            <a:r>
              <a:rPr lang="en-US" altLang="en-US" sz="1800" dirty="0"/>
              <a:t>Design engineering controls</a:t>
            </a:r>
          </a:p>
          <a:p>
            <a:pPr marL="1482725" lvl="3" indent="-228600"/>
            <a:endParaRPr lang="en-US" altLang="en-US" sz="600" dirty="0"/>
          </a:p>
          <a:p>
            <a:pPr marL="1482725" lvl="3" indent="-228600"/>
            <a:r>
              <a:rPr lang="en-US" altLang="en-US" sz="1800" dirty="0"/>
              <a:t>Assessing hazards</a:t>
            </a:r>
          </a:p>
          <a:p>
            <a:pPr marL="1482725" lvl="3" indent="-228600"/>
            <a:endParaRPr lang="en-US" altLang="en-US" sz="600" dirty="0"/>
          </a:p>
          <a:p>
            <a:pPr marL="1482725" lvl="3" indent="-228600"/>
            <a:r>
              <a:rPr lang="en-US" altLang="en-US" sz="1800" dirty="0"/>
              <a:t>Conducting medical surveillance</a:t>
            </a:r>
          </a:p>
          <a:p>
            <a:pPr marL="1482725" lvl="3" indent="-228600"/>
            <a:endParaRPr lang="en-US" altLang="en-US" sz="600" dirty="0"/>
          </a:p>
          <a:p>
            <a:pPr marL="1482725" lvl="3" indent="-228600"/>
            <a:r>
              <a:rPr lang="en-US" altLang="en-US" sz="1800" dirty="0"/>
              <a:t>Assessing personal protective equipment</a:t>
            </a:r>
          </a:p>
          <a:p>
            <a:pPr marL="1482725" lvl="3" indent="-228600"/>
            <a:endParaRPr lang="en-US" altLang="en-US" sz="600" dirty="0"/>
          </a:p>
          <a:p>
            <a:pPr marL="1482725" lvl="3" indent="-228600"/>
            <a:r>
              <a:rPr lang="en-US" altLang="en-US" sz="1800" dirty="0"/>
              <a:t>Conducting medical studies</a:t>
            </a:r>
          </a:p>
          <a:p>
            <a:pPr marL="1143000" lvl="2" indent="-228600"/>
            <a:endParaRPr lang="en-US" altLang="en-US" dirty="0"/>
          </a:p>
        </p:txBody>
      </p:sp>
      <p:sp>
        <p:nvSpPr>
          <p:cNvPr id="107524" name="Content Placeholder 3">
            <a:extLst>
              <a:ext uri="{FF2B5EF4-FFF2-40B4-BE49-F238E27FC236}">
                <a16:creationId xmlns:a16="http://schemas.microsoft.com/office/drawing/2014/main" id="{3AAC3DCB-C822-4C62-8C69-B577D411D0BD}"/>
              </a:ext>
            </a:extLst>
          </p:cNvPr>
          <p:cNvSpPr>
            <a:spLocks/>
          </p:cNvSpPr>
          <p:nvPr/>
        </p:nvSpPr>
        <p:spPr bwMode="auto">
          <a:xfrm>
            <a:off x="6858000" y="609600"/>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1910.1200(i)(3)</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C462-ECA9-46A5-9898-9E79D72F59D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9A52207-7BB9-4713-8F9E-9A2802ADCE64}"/>
              </a:ext>
            </a:extLst>
          </p:cNvPr>
          <p:cNvSpPr>
            <a:spLocks noGrp="1"/>
          </p:cNvSpPr>
          <p:nvPr>
            <p:ph idx="1"/>
          </p:nvPr>
        </p:nvSpPr>
        <p:spPr/>
        <p:txBody>
          <a:bodyPr/>
          <a:lstStyle/>
          <a:p>
            <a:r>
              <a:rPr lang="en-US" altLang="en-US" dirty="0"/>
              <a:t>In this course, we discussed the following:</a:t>
            </a:r>
          </a:p>
          <a:p>
            <a:endParaRPr lang="en-US" altLang="en-US" sz="1200" dirty="0"/>
          </a:p>
          <a:p>
            <a:pPr lvl="1"/>
            <a:r>
              <a:rPr lang="en-US" altLang="en-US" dirty="0">
                <a:solidFill>
                  <a:srgbClr val="000000"/>
                </a:solidFill>
              </a:rPr>
              <a:t>Purpose and scope of hazard communication in the workplace</a:t>
            </a:r>
          </a:p>
          <a:p>
            <a:pPr lvl="1"/>
            <a:endParaRPr lang="en-US" altLang="en-US" sz="1000" dirty="0">
              <a:solidFill>
                <a:srgbClr val="000000"/>
              </a:solidFill>
            </a:endParaRPr>
          </a:p>
          <a:p>
            <a:pPr lvl="1"/>
            <a:endParaRPr lang="en-US" altLang="en-US" sz="1000" dirty="0">
              <a:solidFill>
                <a:srgbClr val="000000"/>
              </a:solidFill>
            </a:endParaRPr>
          </a:p>
          <a:p>
            <a:pPr lvl="1"/>
            <a:r>
              <a:rPr lang="en-US" altLang="en-US" dirty="0">
                <a:solidFill>
                  <a:srgbClr val="000000"/>
                </a:solidFill>
              </a:rPr>
              <a:t>Role management and employee’s responsibilities in complying with this standard</a:t>
            </a:r>
          </a:p>
          <a:p>
            <a:pPr lvl="1"/>
            <a:endParaRPr lang="en-US" altLang="en-US" sz="1000" dirty="0">
              <a:solidFill>
                <a:srgbClr val="000000"/>
              </a:solidFill>
            </a:endParaRPr>
          </a:p>
          <a:p>
            <a:pPr lvl="1"/>
            <a:endParaRPr lang="en-US" altLang="en-US" sz="1000" dirty="0">
              <a:solidFill>
                <a:srgbClr val="000000"/>
              </a:solidFill>
            </a:endParaRPr>
          </a:p>
          <a:p>
            <a:pPr lvl="1"/>
            <a:r>
              <a:rPr lang="en-US" altLang="en-US" dirty="0">
                <a:solidFill>
                  <a:srgbClr val="000000"/>
                </a:solidFill>
              </a:rPr>
              <a:t>General requirements regarding chemical hazard classifications</a:t>
            </a:r>
          </a:p>
          <a:p>
            <a:pPr lvl="1"/>
            <a:endParaRPr lang="en-US" altLang="en-US" sz="1000" dirty="0">
              <a:solidFill>
                <a:srgbClr val="000000"/>
              </a:solidFill>
            </a:endParaRPr>
          </a:p>
          <a:p>
            <a:pPr lvl="1"/>
            <a:endParaRPr lang="en-US" altLang="en-US" sz="1000" dirty="0">
              <a:solidFill>
                <a:srgbClr val="000000"/>
              </a:solidFill>
            </a:endParaRPr>
          </a:p>
          <a:p>
            <a:pPr lvl="1"/>
            <a:r>
              <a:rPr lang="en-US" altLang="en-US" dirty="0">
                <a:solidFill>
                  <a:srgbClr val="000000"/>
                </a:solidFill>
              </a:rPr>
              <a:t>Requirements for an effective written hazard communication program</a:t>
            </a:r>
          </a:p>
          <a:p>
            <a:endParaRPr lang="en-US" altLang="en-US" dirty="0"/>
          </a:p>
          <a:p>
            <a:endParaRPr lang="en-US" dirty="0"/>
          </a:p>
        </p:txBody>
      </p:sp>
    </p:spTree>
    <p:extLst>
      <p:ext uri="{BB962C8B-B14F-4D97-AF65-F5344CB8AC3E}">
        <p14:creationId xmlns:p14="http://schemas.microsoft.com/office/powerpoint/2010/main" val="213019818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3992-5ECB-2E69-8E9A-663C83082EA1}"/>
              </a:ext>
            </a:extLst>
          </p:cNvPr>
          <p:cNvSpPr>
            <a:spLocks noGrp="1"/>
          </p:cNvSpPr>
          <p:nvPr>
            <p:ph type="title"/>
          </p:nvPr>
        </p:nvSpPr>
        <p:spPr/>
        <p:txBody>
          <a:bodyPr/>
          <a:lstStyle/>
          <a:p>
            <a:r>
              <a:rPr lang="en-US" dirty="0"/>
              <a:t>Thank You For Attending!</a:t>
            </a:r>
          </a:p>
        </p:txBody>
      </p:sp>
      <p:sp>
        <p:nvSpPr>
          <p:cNvPr id="3" name="Content Placeholder 2">
            <a:extLst>
              <a:ext uri="{FF2B5EF4-FFF2-40B4-BE49-F238E27FC236}">
                <a16:creationId xmlns:a16="http://schemas.microsoft.com/office/drawing/2014/main" id="{5818556A-4031-AC7E-8EBA-B2D311871266}"/>
              </a:ext>
            </a:extLst>
          </p:cNvPr>
          <p:cNvSpPr>
            <a:spLocks noGrp="1"/>
          </p:cNvSpPr>
          <p:nvPr>
            <p:ph idx="4294967295"/>
          </p:nvPr>
        </p:nvSpPr>
        <p:spPr>
          <a:xfrm>
            <a:off x="678656" y="2998281"/>
            <a:ext cx="7886700" cy="1073657"/>
          </a:xfrm>
        </p:spPr>
        <p:txBody>
          <a:bodyPr>
            <a:normAutofit/>
          </a:bodyPr>
          <a:lstStyle/>
          <a:p>
            <a:pPr marL="0" indent="0" algn="ctr">
              <a:buNone/>
            </a:pPr>
            <a:r>
              <a:rPr lang="en-US" sz="6000" dirty="0">
                <a:solidFill>
                  <a:schemeClr val="accent1"/>
                </a:solidFill>
              </a:rPr>
              <a:t>Final Questions?</a:t>
            </a:r>
          </a:p>
        </p:txBody>
      </p:sp>
    </p:spTree>
    <p:extLst>
      <p:ext uri="{BB962C8B-B14F-4D97-AF65-F5344CB8AC3E}">
        <p14:creationId xmlns:p14="http://schemas.microsoft.com/office/powerpoint/2010/main" val="285238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F4CC25B-60CC-490C-96B8-C67D71C2C966}"/>
              </a:ext>
            </a:extLst>
          </p:cNvPr>
          <p:cNvSpPr>
            <a:spLocks noGrp="1" noChangeArrowheads="1"/>
          </p:cNvSpPr>
          <p:nvPr>
            <p:ph type="title"/>
          </p:nvPr>
        </p:nvSpPr>
        <p:spPr/>
        <p:txBody>
          <a:bodyPr/>
          <a:lstStyle/>
          <a:p>
            <a:r>
              <a:rPr lang="en-US" altLang="en-US"/>
              <a:t>Scope and Application</a:t>
            </a:r>
          </a:p>
        </p:txBody>
      </p:sp>
      <p:sp>
        <p:nvSpPr>
          <p:cNvPr id="15363" name="Rectangle 3">
            <a:extLst>
              <a:ext uri="{FF2B5EF4-FFF2-40B4-BE49-F238E27FC236}">
                <a16:creationId xmlns:a16="http://schemas.microsoft.com/office/drawing/2014/main" id="{D65EA196-6E5E-4D23-BD59-03ADCC74CD25}"/>
              </a:ext>
            </a:extLst>
          </p:cNvPr>
          <p:cNvSpPr>
            <a:spLocks noGrp="1" noChangeArrowheads="1"/>
          </p:cNvSpPr>
          <p:nvPr>
            <p:ph idx="1"/>
          </p:nvPr>
        </p:nvSpPr>
        <p:spPr>
          <a:xfrm>
            <a:off x="528638" y="1348353"/>
            <a:ext cx="8001000" cy="4396810"/>
          </a:xfrm>
        </p:spPr>
        <p:txBody>
          <a:bodyPr/>
          <a:lstStyle/>
          <a:p>
            <a:r>
              <a:rPr lang="en-US" altLang="en-US" dirty="0"/>
              <a:t>Requires employers to provide </a:t>
            </a:r>
            <a:r>
              <a:rPr lang="en-US" altLang="en-US" b="1" i="1" dirty="0"/>
              <a:t>information</a:t>
            </a:r>
            <a:r>
              <a:rPr lang="en-US" altLang="en-US" b="1" dirty="0"/>
              <a:t> </a:t>
            </a:r>
            <a:r>
              <a:rPr lang="en-US" altLang="en-US" dirty="0"/>
              <a:t>to their employees about the hazardous chemicals to which they are exposed by the following means: </a:t>
            </a:r>
          </a:p>
          <a:p>
            <a:pPr marL="742950" lvl="1" indent="-285750">
              <a:lnSpc>
                <a:spcPct val="150000"/>
              </a:lnSpc>
            </a:pPr>
            <a:r>
              <a:rPr lang="en-US" altLang="en-US" dirty="0"/>
              <a:t>Hazard communication (</a:t>
            </a:r>
            <a:r>
              <a:rPr lang="en-US" altLang="en-US" dirty="0" err="1"/>
              <a:t>HazCom</a:t>
            </a:r>
            <a:r>
              <a:rPr lang="en-US" altLang="en-US" dirty="0"/>
              <a:t>) program</a:t>
            </a:r>
          </a:p>
          <a:p>
            <a:pPr marL="742950" lvl="1" indent="-285750">
              <a:lnSpc>
                <a:spcPct val="150000"/>
              </a:lnSpc>
            </a:pPr>
            <a:r>
              <a:rPr lang="en-US" altLang="en-US" dirty="0"/>
              <a:t>Labels and other forms of warning</a:t>
            </a:r>
          </a:p>
          <a:p>
            <a:pPr marL="742950" lvl="1" indent="-285750">
              <a:lnSpc>
                <a:spcPct val="150000"/>
              </a:lnSpc>
            </a:pPr>
            <a:r>
              <a:rPr lang="en-US" altLang="en-US" dirty="0"/>
              <a:t>Safety data sheets (SDS)</a:t>
            </a:r>
          </a:p>
          <a:p>
            <a:pPr marL="742950" lvl="1" indent="-285750">
              <a:lnSpc>
                <a:spcPct val="150000"/>
              </a:lnSpc>
            </a:pPr>
            <a:r>
              <a:rPr lang="en-US" altLang="en-US" dirty="0"/>
              <a:t>Information and training</a:t>
            </a:r>
          </a:p>
          <a:p>
            <a:endParaRPr lang="en-US" altLang="en-US" dirty="0"/>
          </a:p>
          <a:p>
            <a:pPr marL="742950" lvl="1" indent="-285750"/>
            <a:endParaRPr lang="en-US" altLang="en-US" dirty="0"/>
          </a:p>
          <a:p>
            <a:endParaRPr kumimoji="1" lang="en-US" altLang="en-US" dirty="0"/>
          </a:p>
        </p:txBody>
      </p:sp>
      <p:sp>
        <p:nvSpPr>
          <p:cNvPr id="15364" name="Content Placeholder 3">
            <a:extLst>
              <a:ext uri="{FF2B5EF4-FFF2-40B4-BE49-F238E27FC236}">
                <a16:creationId xmlns:a16="http://schemas.microsoft.com/office/drawing/2014/main" id="{4E2A927E-897A-43D8-98FD-DEEBEFC14D41}"/>
              </a:ext>
            </a:extLst>
          </p:cNvPr>
          <p:cNvSpPr>
            <a:spLocks/>
          </p:cNvSpPr>
          <p:nvPr/>
        </p:nvSpPr>
        <p:spPr bwMode="auto">
          <a:xfrm>
            <a:off x="6781800" y="6096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1910.1200(b)(1)</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F02A5B8-A960-456B-9E5E-14C61E3E2C16}"/>
              </a:ext>
            </a:extLst>
          </p:cNvPr>
          <p:cNvSpPr>
            <a:spLocks noGrp="1" noChangeArrowheads="1"/>
          </p:cNvSpPr>
          <p:nvPr>
            <p:ph type="title"/>
          </p:nvPr>
        </p:nvSpPr>
        <p:spPr/>
        <p:txBody>
          <a:bodyPr/>
          <a:lstStyle/>
          <a:p>
            <a:r>
              <a:rPr lang="en-US" altLang="en-US"/>
              <a:t>Scope and Application</a:t>
            </a:r>
          </a:p>
        </p:txBody>
      </p:sp>
      <p:sp>
        <p:nvSpPr>
          <p:cNvPr id="17411" name="Rectangle 3">
            <a:extLst>
              <a:ext uri="{FF2B5EF4-FFF2-40B4-BE49-F238E27FC236}">
                <a16:creationId xmlns:a16="http://schemas.microsoft.com/office/drawing/2014/main" id="{702C82AF-2426-4448-858B-8CBFB7B52C5D}"/>
              </a:ext>
            </a:extLst>
          </p:cNvPr>
          <p:cNvSpPr>
            <a:spLocks noGrp="1" noChangeArrowheads="1"/>
          </p:cNvSpPr>
          <p:nvPr>
            <p:ph idx="1"/>
          </p:nvPr>
        </p:nvSpPr>
        <p:spPr>
          <a:xfrm>
            <a:off x="533400" y="1425844"/>
            <a:ext cx="4375150" cy="4243119"/>
          </a:xfrm>
        </p:spPr>
        <p:txBody>
          <a:bodyPr/>
          <a:lstStyle/>
          <a:p>
            <a:r>
              <a:rPr lang="en-US" altLang="en-US" dirty="0"/>
              <a:t>Applies to chemicals known to be present in the workplace. </a:t>
            </a:r>
          </a:p>
          <a:p>
            <a:endParaRPr lang="en-US" altLang="en-US" sz="1400" dirty="0"/>
          </a:p>
          <a:p>
            <a:endParaRPr lang="en-US" altLang="en-US" sz="1400" dirty="0"/>
          </a:p>
          <a:p>
            <a:r>
              <a:rPr lang="en-US" altLang="en-US" dirty="0"/>
              <a:t>Employees that may have a potential for exposure.</a:t>
            </a:r>
          </a:p>
          <a:p>
            <a:pPr>
              <a:buFont typeface="Wingdings" panose="05000000000000000000" pitchFamily="2" charset="2"/>
              <a:buNone/>
            </a:pPr>
            <a:endParaRPr lang="en-US" altLang="en-US" sz="800" dirty="0"/>
          </a:p>
          <a:p>
            <a:pPr marL="742950" lvl="1" indent="-285750"/>
            <a:r>
              <a:rPr lang="en-US" altLang="en-US" dirty="0"/>
              <a:t>Under normal conditions</a:t>
            </a:r>
          </a:p>
          <a:p>
            <a:pPr marL="742950" lvl="1" indent="-285750"/>
            <a:endParaRPr lang="en-US" altLang="en-US" sz="1400" dirty="0"/>
          </a:p>
          <a:p>
            <a:pPr marL="742950" lvl="1" indent="-285750">
              <a:buFont typeface="Symbol" panose="05050102010706020507" pitchFamily="18" charset="2"/>
              <a:buNone/>
            </a:pPr>
            <a:r>
              <a:rPr lang="en-US" altLang="en-US" dirty="0"/>
              <a:t> </a:t>
            </a:r>
            <a:r>
              <a:rPr lang="en-US" altLang="en-US" b="1" i="1" dirty="0"/>
              <a:t>                    or</a:t>
            </a:r>
          </a:p>
          <a:p>
            <a:pPr marL="742950" lvl="1" indent="-285750">
              <a:buFont typeface="Symbol" panose="05050102010706020507" pitchFamily="18" charset="2"/>
              <a:buNone/>
            </a:pPr>
            <a:endParaRPr lang="en-US" altLang="en-US" sz="1400" b="1" i="1" dirty="0"/>
          </a:p>
          <a:p>
            <a:pPr marL="742950" lvl="1" indent="-285750"/>
            <a:r>
              <a:rPr lang="en-US" altLang="en-US" b="1" i="1" dirty="0"/>
              <a:t> </a:t>
            </a:r>
            <a:r>
              <a:rPr lang="en-US" altLang="en-US" dirty="0"/>
              <a:t>Foreseeable emergency</a:t>
            </a:r>
          </a:p>
        </p:txBody>
      </p:sp>
      <p:sp>
        <p:nvSpPr>
          <p:cNvPr id="17412" name="Content Placeholder 3">
            <a:extLst>
              <a:ext uri="{FF2B5EF4-FFF2-40B4-BE49-F238E27FC236}">
                <a16:creationId xmlns:a16="http://schemas.microsoft.com/office/drawing/2014/main" id="{856E15C0-B781-4735-8762-9A786E5352BF}"/>
              </a:ext>
            </a:extLst>
          </p:cNvPr>
          <p:cNvSpPr>
            <a:spLocks/>
          </p:cNvSpPr>
          <p:nvPr/>
        </p:nvSpPr>
        <p:spPr bwMode="auto">
          <a:xfrm>
            <a:off x="6781800" y="6096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1910.1200(b)(2)</a:t>
            </a:r>
          </a:p>
        </p:txBody>
      </p:sp>
      <p:sp>
        <p:nvSpPr>
          <p:cNvPr id="6" name="TextBox 5">
            <a:extLst>
              <a:ext uri="{FF2B5EF4-FFF2-40B4-BE49-F238E27FC236}">
                <a16:creationId xmlns:a16="http://schemas.microsoft.com/office/drawing/2014/main" id="{5D2542BB-C975-4779-9D92-502371769D01}"/>
              </a:ext>
            </a:extLst>
          </p:cNvPr>
          <p:cNvSpPr txBox="1"/>
          <p:nvPr/>
        </p:nvSpPr>
        <p:spPr bwMode="auto">
          <a:xfrm rot="5400000">
            <a:off x="7864475" y="5013325"/>
            <a:ext cx="914400" cy="184150"/>
          </a:xfrm>
          <a:prstGeom prst="rect">
            <a:avLst/>
          </a:prstGeom>
          <a:noFill/>
        </p:spPr>
        <p:txBody>
          <a:bodyPr>
            <a:spAutoFit/>
          </a:bodyPr>
          <a:lstStyle/>
          <a:p>
            <a:pPr>
              <a:defRPr/>
            </a:pPr>
            <a:r>
              <a:rPr lang="en-US" sz="600" u="none" dirty="0">
                <a:solidFill>
                  <a:schemeClr val="bg1"/>
                </a:solidFill>
                <a:latin typeface="Avenir Next LT Pro" panose="020B0504020202020204" pitchFamily="34" charset="0"/>
              </a:rPr>
              <a:t>Nova Development</a:t>
            </a:r>
          </a:p>
        </p:txBody>
      </p:sp>
      <p:pic>
        <p:nvPicPr>
          <p:cNvPr id="17414" name="Picture 1">
            <a:extLst>
              <a:ext uri="{FF2B5EF4-FFF2-40B4-BE49-F238E27FC236}">
                <a16:creationId xmlns:a16="http://schemas.microsoft.com/office/drawing/2014/main" id="{4154800C-03F5-4C0E-88A2-4BDFB14978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070100"/>
            <a:ext cx="35052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E0105C4-E484-44EE-A596-8A67F4E95FD6}"/>
              </a:ext>
            </a:extLst>
          </p:cNvPr>
          <p:cNvSpPr>
            <a:spLocks noGrp="1" noChangeArrowheads="1"/>
          </p:cNvSpPr>
          <p:nvPr>
            <p:ph type="title"/>
          </p:nvPr>
        </p:nvSpPr>
        <p:spPr/>
        <p:txBody>
          <a:bodyPr/>
          <a:lstStyle/>
          <a:p>
            <a:r>
              <a:rPr lang="en-US" altLang="en-US"/>
              <a:t>Scope and Application</a:t>
            </a:r>
          </a:p>
        </p:txBody>
      </p:sp>
      <p:sp>
        <p:nvSpPr>
          <p:cNvPr id="11268" name="Rectangle 3">
            <a:extLst>
              <a:ext uri="{FF2B5EF4-FFF2-40B4-BE49-F238E27FC236}">
                <a16:creationId xmlns:a16="http://schemas.microsoft.com/office/drawing/2014/main" id="{9EC72269-3879-47B0-BCB5-5E8CB6624798}"/>
              </a:ext>
            </a:extLst>
          </p:cNvPr>
          <p:cNvSpPr>
            <a:spLocks noGrp="1" noChangeArrowheads="1"/>
          </p:cNvSpPr>
          <p:nvPr>
            <p:ph idx="1"/>
          </p:nvPr>
        </p:nvSpPr>
        <p:spPr>
          <a:xfrm>
            <a:off x="533400" y="1456841"/>
            <a:ext cx="8001000" cy="4212122"/>
          </a:xfrm>
        </p:spPr>
        <p:txBody>
          <a:bodyPr>
            <a:normAutofit lnSpcReduction="10000"/>
          </a:bodyPr>
          <a:lstStyle/>
          <a:p>
            <a:pPr>
              <a:defRPr/>
            </a:pPr>
            <a:r>
              <a:rPr lang="en-US" altLang="en-US" sz="2400" b="1" dirty="0"/>
              <a:t>Application for laboratories only</a:t>
            </a:r>
          </a:p>
          <a:p>
            <a:pPr>
              <a:defRPr/>
            </a:pPr>
            <a:endParaRPr lang="en-US" altLang="en-US" sz="400" dirty="0"/>
          </a:p>
          <a:p>
            <a:pPr marL="742950" lvl="1" indent="-285750">
              <a:defRPr/>
            </a:pPr>
            <a:r>
              <a:rPr lang="en-US" altLang="en-US" sz="2000" dirty="0"/>
              <a:t>Labels are not to be removed or defaced</a:t>
            </a:r>
          </a:p>
          <a:p>
            <a:pPr marL="742950" lvl="1" indent="-285750">
              <a:defRPr/>
            </a:pPr>
            <a:endParaRPr lang="en-US" altLang="en-US" sz="800" dirty="0"/>
          </a:p>
          <a:p>
            <a:pPr marL="742950" lvl="1" indent="-285750">
              <a:defRPr/>
            </a:pPr>
            <a:r>
              <a:rPr lang="en-US" altLang="en-US" sz="2000" dirty="0"/>
              <a:t>Maintain SDS for each chemical</a:t>
            </a:r>
          </a:p>
          <a:p>
            <a:pPr marL="742950" lvl="1" indent="-285750">
              <a:defRPr/>
            </a:pPr>
            <a:endParaRPr lang="en-US" altLang="en-US" sz="800" dirty="0"/>
          </a:p>
          <a:p>
            <a:pPr marL="742950" lvl="1" indent="-285750">
              <a:defRPr/>
            </a:pPr>
            <a:r>
              <a:rPr lang="en-US" altLang="en-US" sz="2000" dirty="0"/>
              <a:t>SDS must be readily available</a:t>
            </a:r>
          </a:p>
          <a:p>
            <a:pPr marL="742950" lvl="1" indent="-285750">
              <a:defRPr/>
            </a:pPr>
            <a:endParaRPr lang="en-US" altLang="en-US" sz="800" dirty="0"/>
          </a:p>
          <a:p>
            <a:pPr marL="742950" lvl="1" indent="-285750">
              <a:defRPr/>
            </a:pPr>
            <a:r>
              <a:rPr lang="en-US" altLang="en-US" sz="2000" dirty="0"/>
              <a:t>Provide information and training</a:t>
            </a:r>
            <a:endParaRPr lang="en-US" altLang="en-US" sz="1800" dirty="0"/>
          </a:p>
          <a:p>
            <a:pPr marL="1143000" lvl="2" indent="-228600">
              <a:lnSpc>
                <a:spcPct val="140000"/>
              </a:lnSpc>
              <a:defRPr/>
            </a:pPr>
            <a:endParaRPr lang="en-US" altLang="en-US" sz="1600" dirty="0"/>
          </a:p>
          <a:p>
            <a:pPr marL="342900" lvl="1" indent="-342900">
              <a:buClr>
                <a:srgbClr val="910046"/>
              </a:buClr>
              <a:buSzPct val="84000"/>
              <a:buFont typeface="Wingdings" panose="05000000000000000000" pitchFamily="2" charset="2"/>
              <a:buChar char="l"/>
              <a:defRPr/>
            </a:pPr>
            <a:r>
              <a:rPr lang="en-US" altLang="en-US" dirty="0"/>
              <a:t>A laboratory that ships chemicals is considered to be a distributor or manufacturer: </a:t>
            </a:r>
          </a:p>
          <a:p>
            <a:pPr>
              <a:defRPr/>
            </a:pPr>
            <a:endParaRPr lang="en-US" altLang="en-US" sz="400" dirty="0"/>
          </a:p>
          <a:p>
            <a:pPr marL="742950" lvl="1" indent="-285750">
              <a:defRPr/>
            </a:pPr>
            <a:r>
              <a:rPr lang="en-US" altLang="en-US" sz="2000" dirty="0"/>
              <a:t>Must ensure that containers are appropriately labeled prior to shipment, </a:t>
            </a:r>
            <a:r>
              <a:rPr lang="en-US" altLang="en-US" sz="2000" i="1" dirty="0"/>
              <a:t>and</a:t>
            </a:r>
          </a:p>
          <a:p>
            <a:pPr marL="742950" lvl="1" indent="-285750">
              <a:defRPr/>
            </a:pPr>
            <a:endParaRPr lang="en-US" altLang="en-US" sz="800" i="1" dirty="0"/>
          </a:p>
          <a:p>
            <a:pPr marL="742950" lvl="1" indent="-285750">
              <a:defRPr/>
            </a:pPr>
            <a:r>
              <a:rPr lang="en-US" altLang="en-US" sz="2000" dirty="0"/>
              <a:t>SDS is provided to other distributor(s) or employer(s)</a:t>
            </a:r>
          </a:p>
          <a:p>
            <a:pPr>
              <a:defRPr/>
            </a:pPr>
            <a:endParaRPr lang="en-US" altLang="en-US" dirty="0"/>
          </a:p>
          <a:p>
            <a:pPr>
              <a:defRPr/>
            </a:pPr>
            <a:endParaRPr lang="en-US" altLang="en-US" sz="1000" dirty="0"/>
          </a:p>
          <a:p>
            <a:pPr>
              <a:defRPr/>
            </a:pPr>
            <a:endParaRPr lang="en-US" altLang="en-US" dirty="0"/>
          </a:p>
        </p:txBody>
      </p:sp>
      <p:sp>
        <p:nvSpPr>
          <p:cNvPr id="19460" name="Content Placeholder 3">
            <a:extLst>
              <a:ext uri="{FF2B5EF4-FFF2-40B4-BE49-F238E27FC236}">
                <a16:creationId xmlns:a16="http://schemas.microsoft.com/office/drawing/2014/main" id="{9B5CE0F6-DD3F-46DF-A3B5-C202E400C420}"/>
              </a:ext>
            </a:extLst>
          </p:cNvPr>
          <p:cNvSpPr>
            <a:spLocks/>
          </p:cNvSpPr>
          <p:nvPr/>
        </p:nvSpPr>
        <p:spPr bwMode="auto">
          <a:xfrm>
            <a:off x="6781800" y="6096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1910.1200(b)(3)</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865C66F-7607-4490-B0A3-37D7001F40E9}"/>
              </a:ext>
            </a:extLst>
          </p:cNvPr>
          <p:cNvSpPr>
            <a:spLocks noGrp="1" noChangeArrowheads="1"/>
          </p:cNvSpPr>
          <p:nvPr>
            <p:ph type="title"/>
          </p:nvPr>
        </p:nvSpPr>
        <p:spPr/>
        <p:txBody>
          <a:bodyPr/>
          <a:lstStyle/>
          <a:p>
            <a:r>
              <a:rPr lang="en-US" altLang="en-US"/>
              <a:t>Scope and Application</a:t>
            </a:r>
          </a:p>
        </p:txBody>
      </p:sp>
      <p:sp>
        <p:nvSpPr>
          <p:cNvPr id="13315" name="Rectangle 3">
            <a:extLst>
              <a:ext uri="{FF2B5EF4-FFF2-40B4-BE49-F238E27FC236}">
                <a16:creationId xmlns:a16="http://schemas.microsoft.com/office/drawing/2014/main" id="{058D83E0-C65E-45EE-9798-741D1B23C237}"/>
              </a:ext>
            </a:extLst>
          </p:cNvPr>
          <p:cNvSpPr>
            <a:spLocks noGrp="1" noChangeArrowheads="1"/>
          </p:cNvSpPr>
          <p:nvPr>
            <p:ph idx="1"/>
          </p:nvPr>
        </p:nvSpPr>
        <p:spPr>
          <a:xfrm>
            <a:off x="533400" y="1642820"/>
            <a:ext cx="8001000" cy="4026143"/>
          </a:xfrm>
        </p:spPr>
        <p:txBody>
          <a:bodyPr/>
          <a:lstStyle/>
          <a:p>
            <a:pPr>
              <a:defRPr/>
            </a:pPr>
            <a:r>
              <a:rPr lang="en-US" altLang="en-US" dirty="0"/>
              <a:t>Application for work operations where chemicals are handled only in </a:t>
            </a:r>
            <a:r>
              <a:rPr lang="en-US" altLang="en-US" b="1" i="1" dirty="0"/>
              <a:t>sealed </a:t>
            </a:r>
            <a:r>
              <a:rPr lang="en-US" altLang="en-US" dirty="0"/>
              <a:t>containers: </a:t>
            </a:r>
          </a:p>
          <a:p>
            <a:pPr marL="742950" lvl="1" indent="-285750">
              <a:lnSpc>
                <a:spcPct val="150000"/>
              </a:lnSpc>
              <a:defRPr/>
            </a:pPr>
            <a:r>
              <a:rPr lang="en-US" altLang="en-US" dirty="0"/>
              <a:t>Labels not to be removed or defaced</a:t>
            </a:r>
          </a:p>
          <a:p>
            <a:pPr marL="742950" lvl="1" indent="-285750">
              <a:lnSpc>
                <a:spcPct val="150000"/>
              </a:lnSpc>
              <a:defRPr/>
            </a:pPr>
            <a:r>
              <a:rPr lang="en-US" altLang="en-US" dirty="0"/>
              <a:t>Maintain SDS for each chemical</a:t>
            </a:r>
          </a:p>
          <a:p>
            <a:pPr marL="742950" lvl="1" indent="-285750">
              <a:lnSpc>
                <a:spcPct val="150000"/>
              </a:lnSpc>
              <a:defRPr/>
            </a:pPr>
            <a:r>
              <a:rPr lang="en-US" altLang="en-US" dirty="0"/>
              <a:t>SDS must be readily accessible</a:t>
            </a:r>
          </a:p>
          <a:p>
            <a:pPr marL="742950" lvl="1" indent="-285750">
              <a:lnSpc>
                <a:spcPct val="150000"/>
              </a:lnSpc>
              <a:defRPr/>
            </a:pPr>
            <a:r>
              <a:rPr lang="en-US" altLang="en-US" dirty="0"/>
              <a:t>Provide information and training</a:t>
            </a:r>
          </a:p>
          <a:p>
            <a:pPr marL="1143000" lvl="2" indent="-228600">
              <a:defRPr/>
            </a:pPr>
            <a:r>
              <a:rPr lang="en-US" altLang="en-US" dirty="0"/>
              <a:t>Except location and availability of HazCom program</a:t>
            </a:r>
          </a:p>
          <a:p>
            <a:pPr marL="1143000" lvl="2" indent="-228600">
              <a:defRPr/>
            </a:pPr>
            <a:endParaRPr lang="en-US" altLang="en-US" sz="1200" dirty="0"/>
          </a:p>
          <a:p>
            <a:pPr marL="1143000" lvl="2" indent="-228600">
              <a:defRPr/>
            </a:pPr>
            <a:r>
              <a:rPr lang="en-US" altLang="en-US" dirty="0"/>
              <a:t>Trained to protect themselves in the event of a spill or leak</a:t>
            </a:r>
          </a:p>
          <a:p>
            <a:pPr marL="1143000" lvl="2" indent="-228600">
              <a:defRPr/>
            </a:pPr>
            <a:endParaRPr lang="en-US" altLang="en-US" dirty="0"/>
          </a:p>
          <a:p>
            <a:pPr marL="914400" lvl="2" indent="0">
              <a:buFontTx/>
              <a:buNone/>
              <a:defRPr/>
            </a:pPr>
            <a:endParaRPr lang="en-US" altLang="en-US" dirty="0"/>
          </a:p>
        </p:txBody>
      </p:sp>
      <p:sp>
        <p:nvSpPr>
          <p:cNvPr id="21508" name="Content Placeholder 3">
            <a:extLst>
              <a:ext uri="{FF2B5EF4-FFF2-40B4-BE49-F238E27FC236}">
                <a16:creationId xmlns:a16="http://schemas.microsoft.com/office/drawing/2014/main" id="{15AD3002-1C83-4346-A371-80AAEA85F818}"/>
              </a:ext>
            </a:extLst>
          </p:cNvPr>
          <p:cNvSpPr>
            <a:spLocks/>
          </p:cNvSpPr>
          <p:nvPr/>
        </p:nvSpPr>
        <p:spPr bwMode="auto">
          <a:xfrm>
            <a:off x="6781800" y="6096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Font typeface="Wingdings" panose="05000000000000000000" pitchFamily="2" charset="2"/>
              <a:buNone/>
            </a:pPr>
            <a:r>
              <a:rPr lang="en-US" altLang="en-US" sz="1800" u="none" dirty="0">
                <a:latin typeface="Avenir Next LT Pro" panose="020B0504020202020204" pitchFamily="34" charset="0"/>
                <a:cs typeface="Arial" panose="020B0604020202020204" pitchFamily="34" charset="0"/>
              </a:rPr>
              <a:t>1910.1200(b)(4)</a:t>
            </a:r>
          </a:p>
        </p:txBody>
      </p:sp>
      <p:pic>
        <p:nvPicPr>
          <p:cNvPr id="21509" name="Picture 1">
            <a:extLst>
              <a:ext uri="{FF2B5EF4-FFF2-40B4-BE49-F238E27FC236}">
                <a16:creationId xmlns:a16="http://schemas.microsoft.com/office/drawing/2014/main" id="{F58D83BA-42B7-4D31-BE2B-07DC0449F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5" y="3124200"/>
            <a:ext cx="1914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Demi"/>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8</TotalTime>
  <Words>2893</Words>
  <Application>Microsoft Office PowerPoint</Application>
  <PresentationFormat>On-screen Show (4:3)</PresentationFormat>
  <Paragraphs>597</Paragraphs>
  <Slides>53</Slides>
  <Notes>52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MS PGothic</vt:lpstr>
      <vt:lpstr>Aptos</vt:lpstr>
      <vt:lpstr>Arial</vt:lpstr>
      <vt:lpstr>Arial Narrow</vt:lpstr>
      <vt:lpstr>Avenir Next LT Pro</vt:lpstr>
      <vt:lpstr>Avenir Next LT Pro Demi</vt:lpstr>
      <vt:lpstr>Avenir Next LT Pro Light</vt:lpstr>
      <vt:lpstr>Symbol</vt:lpstr>
      <vt:lpstr>Times New Roman</vt:lpstr>
      <vt:lpstr>Wingdings</vt:lpstr>
      <vt:lpstr>Office Theme</vt:lpstr>
      <vt:lpstr>Hazard Communication</vt:lpstr>
      <vt:lpstr>Objectives</vt:lpstr>
      <vt:lpstr>Appendixes</vt:lpstr>
      <vt:lpstr>Purpose</vt:lpstr>
      <vt:lpstr>Scope and Application</vt:lpstr>
      <vt:lpstr>Scope and Application</vt:lpstr>
      <vt:lpstr>Scope and Application</vt:lpstr>
      <vt:lpstr>Scope and Application</vt:lpstr>
      <vt:lpstr>Scope and Application</vt:lpstr>
      <vt:lpstr>Scope and Application</vt:lpstr>
      <vt:lpstr>Scope and Application</vt:lpstr>
      <vt:lpstr>Scope and Application</vt:lpstr>
      <vt:lpstr>Key Elements of HazCom</vt:lpstr>
      <vt:lpstr>Definitions</vt:lpstr>
      <vt:lpstr>Definitions</vt:lpstr>
      <vt:lpstr>Definitions</vt:lpstr>
      <vt:lpstr>Definitions</vt:lpstr>
      <vt:lpstr>Definitions</vt:lpstr>
      <vt:lpstr>Definitions</vt:lpstr>
      <vt:lpstr>Hazard Classification</vt:lpstr>
      <vt:lpstr>PowerPoint Presentation</vt:lpstr>
      <vt:lpstr>Appendix B – Physical Criteria </vt:lpstr>
      <vt:lpstr>Written Program</vt:lpstr>
      <vt:lpstr>Written Program</vt:lpstr>
      <vt:lpstr>Written Program</vt:lpstr>
      <vt:lpstr>Written Program</vt:lpstr>
      <vt:lpstr>Written Program</vt:lpstr>
      <vt:lpstr>Labeling</vt:lpstr>
      <vt:lpstr>Labeling</vt:lpstr>
      <vt:lpstr>Harmonized Information</vt:lpstr>
      <vt:lpstr>Hazard Statements</vt:lpstr>
      <vt:lpstr>Pictograms</vt:lpstr>
      <vt:lpstr>PowerPoint Presentation</vt:lpstr>
      <vt:lpstr>Precautionary Statements</vt:lpstr>
      <vt:lpstr>Additional Requirements</vt:lpstr>
      <vt:lpstr>Label Example  </vt:lpstr>
      <vt:lpstr>Labeling  </vt:lpstr>
      <vt:lpstr>Labeling</vt:lpstr>
      <vt:lpstr>Labeling</vt:lpstr>
      <vt:lpstr>Safety Data Sheets</vt:lpstr>
      <vt:lpstr>Safety Data Sheets   </vt:lpstr>
      <vt:lpstr>Safety Data Sheets   </vt:lpstr>
      <vt:lpstr>Safety Data Sheet Format   </vt:lpstr>
      <vt:lpstr>Safety Data Sheets</vt:lpstr>
      <vt:lpstr>Safety Data Sheets</vt:lpstr>
      <vt:lpstr>Employee Exposure Records</vt:lpstr>
      <vt:lpstr>Information and Training</vt:lpstr>
      <vt:lpstr>Information and Training</vt:lpstr>
      <vt:lpstr>Trade Secrets</vt:lpstr>
      <vt:lpstr>Trade Secrets</vt:lpstr>
      <vt:lpstr>Trade Secrets</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3</cp:revision>
  <dcterms:created xsi:type="dcterms:W3CDTF">2025-06-17T12:32:10Z</dcterms:created>
  <dcterms:modified xsi:type="dcterms:W3CDTF">2025-06-23T15:40:56Z</dcterms:modified>
</cp:coreProperties>
</file>