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45" r:id="rId2"/>
    <p:sldId id="489" r:id="rId3"/>
    <p:sldId id="446" r:id="rId4"/>
    <p:sldId id="447" r:id="rId5"/>
    <p:sldId id="448" r:id="rId6"/>
    <p:sldId id="449" r:id="rId7"/>
    <p:sldId id="492" r:id="rId8"/>
    <p:sldId id="494"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91" r:id="rId31"/>
    <p:sldId id="473" r:id="rId32"/>
    <p:sldId id="474" r:id="rId33"/>
    <p:sldId id="476" r:id="rId34"/>
    <p:sldId id="495" r:id="rId35"/>
    <p:sldId id="477" r:id="rId36"/>
    <p:sldId id="478" r:id="rId37"/>
    <p:sldId id="479" r:id="rId38"/>
    <p:sldId id="480" r:id="rId39"/>
    <p:sldId id="481" r:id="rId40"/>
    <p:sldId id="482" r:id="rId41"/>
    <p:sldId id="483" r:id="rId42"/>
    <p:sldId id="484" r:id="rId43"/>
    <p:sldId id="485" r:id="rId44"/>
    <p:sldId id="486" r:id="rId45"/>
    <p:sldId id="487" r:id="rId46"/>
    <p:sldId id="34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56470" autoAdjust="0"/>
  </p:normalViewPr>
  <p:slideViewPr>
    <p:cSldViewPr snapToGrid="0">
      <p:cViewPr varScale="1">
        <p:scale>
          <a:sx n="46" d="100"/>
          <a:sy n="46" d="100"/>
        </p:scale>
        <p:origin x="2534" y="4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6/19/2025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E386ACD-515F-E1B4-0B49-6189DCE83E0D}"/>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A20136E7-34D1-3DDC-61CF-3E02FB8AB4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venir Next LT Pro" panose="020B0504020202020204" pitchFamily="34" charset="0"/>
              </a:rPr>
              <a:t>Revised: 6/16/25</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The information in this presentation is provided voluntarily by the N.C. Department of Labor’s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panose="020B0504020202020204" pitchFamily="34" charset="0"/>
            </a:endParaRPr>
          </a:p>
          <a:p>
            <a:r>
              <a:rPr lang="en-US" alt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panose="020B0504020202020204" pitchFamily="34" charset="0"/>
            </a:endParaRPr>
          </a:p>
          <a:p>
            <a:r>
              <a:rPr lang="en-US" alt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
        <p:nvSpPr>
          <p:cNvPr id="6148" name="Slide Number Placeholder 3">
            <a:extLst>
              <a:ext uri="{FF2B5EF4-FFF2-40B4-BE49-F238E27FC236}">
                <a16:creationId xmlns:a16="http://schemas.microsoft.com/office/drawing/2014/main" id="{3E218754-9D08-A644-874B-E1DA46251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EBEA9B21-201A-442E-B2B4-37E2991BE557}"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35E876E-5AA2-03C6-B590-D07D79B5B87E}"/>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4DEE14E-24DC-4E56-082D-AC8951C40B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
        <p:nvSpPr>
          <p:cNvPr id="24580" name="Slide Number Placeholder 3">
            <a:extLst>
              <a:ext uri="{FF2B5EF4-FFF2-40B4-BE49-F238E27FC236}">
                <a16:creationId xmlns:a16="http://schemas.microsoft.com/office/drawing/2014/main" id="{D4E58089-97C4-979E-242B-ACDA88ECC3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C8BE38F1-FCEB-48CB-94A1-E0C8418540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8514DD7-4661-CD93-AEBC-5C1F59C27764}"/>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325544C-6572-2066-1F67-A8C32C0EF0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83D424DF-EBF1-35D9-8192-750D53662A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F23FB49C-21CF-423D-B291-5320C3647323}"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54AEE7C-A172-3793-6FBF-0A8064949BE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8DE88674-C7E4-DAA6-1491-FD472CC49D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757797A4-218C-7CB5-B687-D0528FE157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7E6AD260-03B3-4F3D-84CD-70762C2E0B43}"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173189-4B66-8F00-4CF3-6B9EE0857337}"/>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0440F4D-63FC-38AD-8161-229E405B39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
        <p:nvSpPr>
          <p:cNvPr id="30724" name="Slide Number Placeholder 3">
            <a:extLst>
              <a:ext uri="{FF2B5EF4-FFF2-40B4-BE49-F238E27FC236}">
                <a16:creationId xmlns:a16="http://schemas.microsoft.com/office/drawing/2014/main" id="{36787026-F93D-D149-9319-FE0F9FB796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11F721AE-5EAB-48BA-82E3-73BACAE3216E}"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800B43A-7761-6A45-6D6D-CB85BA0555B4}"/>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F2A3A8F3-408B-1273-172D-9D0C3F234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
        <p:nvSpPr>
          <p:cNvPr id="32772" name="Slide Number Placeholder 3">
            <a:extLst>
              <a:ext uri="{FF2B5EF4-FFF2-40B4-BE49-F238E27FC236}">
                <a16:creationId xmlns:a16="http://schemas.microsoft.com/office/drawing/2014/main" id="{A656F7BE-6CBB-4DE6-E674-4D9FF9DC5C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EA3E4338-B386-4A1C-8D38-08229916F464}"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127C4E5-F871-6D92-8E2F-30DF7D2AF89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E9F1A29-2751-7EB0-A807-2252334365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70BE331F-E7F1-C7C1-3BA7-22C9C306CF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CAD5216E-5482-4A94-B43F-33C19AAA4F03}"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B891CFC-F6C9-F424-CE89-0E84328A559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9ED205F8-8F3B-D0EF-3B3B-9A8AA3AAB4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63379B7D-44C2-707B-4646-932D43CAF7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1227CA5E-57DA-457F-B61D-C27FF98FEDB5}"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1010DE6-53BD-EA40-C1DC-C5CE272178E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E869FC62-AE81-1025-F4B3-46A6312F74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19BEC689-78C8-E88B-A944-A7B765DA5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91175525-371C-4CA9-A028-5E2C3F3AAD62}"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75C4A21-E4D8-41B3-9025-F35678B33FE1}"/>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46C8940-A767-B99B-EA0D-A122000D8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F2356739-FD92-7566-38E3-8C05E761BB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A3AB6A4C-6036-49D4-A9A6-68C07C5AD02C}"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3143380-9D85-000F-5E7A-FF29306D5839}"/>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5FC1692-DDB2-7115-EA60-CEB870FCF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2C1A2C39-98BC-0B96-C6BF-9DBBECEB3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FF57BEA5-03FC-4ABA-B5C8-F2565B8851A0}"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47D85D3-CDF9-E13E-0F27-895F168CCF4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936E93BB-6B50-0495-8905-D09F76E30D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7F24F3B3-D8EE-CBAC-EC7C-FD48E6F28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fld id="{6E4858E1-01EA-4D22-9498-043A30E2DDBE}"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2C6CB20-3755-5D8F-C34F-634CAC52A924}"/>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59F855FE-2A31-24CF-9F7C-952688227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36CB8410-452E-6223-3E57-94FDD18E4C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EAB47E2D-6824-4DE1-A76B-AF5A2633609B}"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1D55797-A55C-EE67-FB60-C2B4DE21EB24}"/>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74F418F6-6E2A-D294-419C-97B06CF708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E94C48B8-302E-BDC7-1A09-38D831013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9328FD24-4AA1-4330-B982-EDBB730648D0}"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00DA856-AAA0-CC62-613F-9584FD1F02EA}"/>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900FC6DC-A0E9-AFE6-7C93-D2A9515741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endParaRPr lang="en-US" altLang="en-US" sz="1200">
              <a:latin typeface="Arial" panose="020B0604020202020204" pitchFamily="34" charset="0"/>
            </a:endParaRPr>
          </a:p>
          <a:p>
            <a:pPr lvl="1"/>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03DB30B3-F0D0-F6C0-AA22-B1F113C42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09DD01EA-403A-400F-9A64-1837AE4F3BDF}"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33C16EC-E65B-B9DC-FEFC-12E4D13F38C7}"/>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324367B4-D70E-1A98-480D-DF5DB40EA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9988C27D-9893-2BF9-9E7E-5D40E3650C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04A60983-EB5E-4014-BA0F-F4ED2CC69261}"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42CCA7F-6264-BE6F-14A8-2DF4BDD3C132}"/>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9594FE2A-23FF-979E-DBAA-BF5D632CB7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D6799E19-893B-47BE-6C22-FDE7D3D8B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CBCBA22B-F72F-47BE-A281-20301F846E81}"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08A2913-36ED-283F-5459-8A49A3C4D6C6}"/>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05C87614-0D5C-5222-D890-F47B8AC6BD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a:latin typeface="Arial" panose="020B0604020202020204" pitchFamily="34" charset="0"/>
            </a:endParaRPr>
          </a:p>
          <a:p>
            <a:r>
              <a:rPr lang="en-US" altLang="en-US">
                <a:latin typeface="Arial" panose="020B0604020202020204" pitchFamily="34" charset="0"/>
              </a:rPr>
              <a:t> </a:t>
            </a:r>
            <a:endParaRPr lang="en-US" altLang="en-US" sz="1200">
              <a:latin typeface="Arial" panose="020B0604020202020204" pitchFamily="34" charset="0"/>
            </a:endParaRPr>
          </a:p>
        </p:txBody>
      </p:sp>
      <p:sp>
        <p:nvSpPr>
          <p:cNvPr id="55300" name="Slide Number Placeholder 3">
            <a:extLst>
              <a:ext uri="{FF2B5EF4-FFF2-40B4-BE49-F238E27FC236}">
                <a16:creationId xmlns:a16="http://schemas.microsoft.com/office/drawing/2014/main" id="{4BDB53AC-9DE9-52FE-4C17-C9FC112F0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E8B9EA8B-F770-41EB-BA71-6AD5F8D70FEA}"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CE73467-77D3-B569-AC8C-C10BB3325444}"/>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4149F875-B710-ADCF-7572-42C7946135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7FF43D80-F0A6-E20D-B4F5-C036775004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F9086942-8C7A-43C0-BA3D-98ABE239A22E}"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FFB06B6-5C93-EEED-8C02-98A62F741BF6}"/>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35EF5BCB-0845-3BCF-A881-8FEFF068DB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2E51FACE-BA1D-2B63-0A31-06B4DF18B1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E53E8FE2-0435-4F71-9EB5-11C526CCFB63}"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702A0B7-69DF-AEA1-6243-9677337543FA}"/>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891644F5-969A-EE0F-435D-C95B8610D7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56D68190-F51D-BB2B-95C7-DAF9AD2172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420D4CD1-83D3-4EAE-96DF-31091DDC9B0E}"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CB1ADFD-7C14-CB8C-4E31-F224B9EA6D35}"/>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5F2F7E16-3DF6-31E6-A826-ED78BF1E93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b="1">
              <a:latin typeface="Arial" panose="020B0604020202020204" pitchFamily="34" charset="0"/>
            </a:endParaRPr>
          </a:p>
        </p:txBody>
      </p:sp>
      <p:sp>
        <p:nvSpPr>
          <p:cNvPr id="63492" name="Slide Number Placeholder 3">
            <a:extLst>
              <a:ext uri="{FF2B5EF4-FFF2-40B4-BE49-F238E27FC236}">
                <a16:creationId xmlns:a16="http://schemas.microsoft.com/office/drawing/2014/main" id="{5B2B4553-661E-E5C3-254E-051AEEA45C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632DDD26-94AC-41E9-BDE3-552875F10A51}"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9100CA1-77FE-085E-526D-B1D261B2799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4714331A-6C72-7AF6-7C05-EAA976DDBE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72E2DB73-D7CA-221C-9AE2-B07D3202E6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9F7585F5-CAA8-4650-8EC7-3A6D8DD180AC}"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5C7DBD8-A7D1-29CE-0B8C-220CA50526E5}"/>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A788EDC7-2B40-EE57-4CE9-49CD4F57F0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8745822F-C0CB-D78C-D3EC-5A939F2A24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54063" indent="-288925" defTabSz="944563">
              <a:defRPr>
                <a:solidFill>
                  <a:schemeClr val="tx1"/>
                </a:solidFill>
                <a:latin typeface="Arial" panose="020B0604020202020204" pitchFamily="34" charset="0"/>
              </a:defRPr>
            </a:lvl2pPr>
            <a:lvl3pPr marL="1158875" indent="-231775" defTabSz="944563">
              <a:defRPr>
                <a:solidFill>
                  <a:schemeClr val="tx1"/>
                </a:solidFill>
                <a:latin typeface="Arial" panose="020B0604020202020204" pitchFamily="34" charset="0"/>
              </a:defRPr>
            </a:lvl3pPr>
            <a:lvl4pPr marL="1624013" indent="-231775" defTabSz="944563">
              <a:defRPr>
                <a:solidFill>
                  <a:schemeClr val="tx1"/>
                </a:solidFill>
                <a:latin typeface="Arial" panose="020B0604020202020204" pitchFamily="34" charset="0"/>
              </a:defRPr>
            </a:lvl4pPr>
            <a:lvl5pPr marL="2087563" indent="-231775" defTabSz="944563">
              <a:defRPr>
                <a:solidFill>
                  <a:schemeClr val="tx1"/>
                </a:solidFill>
                <a:latin typeface="Arial" panose="020B0604020202020204" pitchFamily="34" charset="0"/>
              </a:defRPr>
            </a:lvl5pPr>
            <a:lvl6pPr marL="2544763" indent="-231775" defTabSz="944563" eaLnBrk="0" fontAlgn="base" hangingPunct="0">
              <a:spcBef>
                <a:spcPct val="0"/>
              </a:spcBef>
              <a:spcAft>
                <a:spcPct val="0"/>
              </a:spcAft>
              <a:defRPr>
                <a:solidFill>
                  <a:schemeClr val="tx1"/>
                </a:solidFill>
                <a:latin typeface="Arial" panose="020B0604020202020204" pitchFamily="34" charset="0"/>
              </a:defRPr>
            </a:lvl6pPr>
            <a:lvl7pPr marL="3001963" indent="-231775" defTabSz="944563" eaLnBrk="0" fontAlgn="base" hangingPunct="0">
              <a:spcBef>
                <a:spcPct val="0"/>
              </a:spcBef>
              <a:spcAft>
                <a:spcPct val="0"/>
              </a:spcAft>
              <a:defRPr>
                <a:solidFill>
                  <a:schemeClr val="tx1"/>
                </a:solidFill>
                <a:latin typeface="Arial" panose="020B0604020202020204" pitchFamily="34" charset="0"/>
              </a:defRPr>
            </a:lvl7pPr>
            <a:lvl8pPr marL="3459163" indent="-231775" defTabSz="944563" eaLnBrk="0" fontAlgn="base" hangingPunct="0">
              <a:spcBef>
                <a:spcPct val="0"/>
              </a:spcBef>
              <a:spcAft>
                <a:spcPct val="0"/>
              </a:spcAft>
              <a:defRPr>
                <a:solidFill>
                  <a:schemeClr val="tx1"/>
                </a:solidFill>
                <a:latin typeface="Arial" panose="020B0604020202020204" pitchFamily="34" charset="0"/>
              </a:defRPr>
            </a:lvl8pPr>
            <a:lvl9pPr marL="3916363" indent="-231775" defTabSz="944563" eaLnBrk="0" fontAlgn="base" hangingPunct="0">
              <a:spcBef>
                <a:spcPct val="0"/>
              </a:spcBef>
              <a:spcAft>
                <a:spcPct val="0"/>
              </a:spcAft>
              <a:defRPr>
                <a:solidFill>
                  <a:schemeClr val="tx1"/>
                </a:solidFill>
                <a:latin typeface="Arial" panose="020B0604020202020204" pitchFamily="34" charset="0"/>
              </a:defRPr>
            </a:lvl9pPr>
          </a:lstStyle>
          <a:p>
            <a:fld id="{6D3FBE33-FD27-48AA-9447-84CE498503B6}"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3D40936-F364-AB0D-8DA5-37FDE2AA4B94}"/>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A43E137E-C4F5-0A33-89CD-A44F6C7860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C8ACA038-E929-4F90-4ADB-F4D4AD3611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B40B810E-EBF1-4936-90A1-36E105638359}"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3FF4E29-3AF2-2BCD-E2AC-69A2EB0C1FB3}"/>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CDB7C3D-E8DD-AB3D-620F-0346448554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39C762F8-2252-9F90-2B5D-2D6EFF575B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93AA290D-BFBD-46E7-89AF-D013AAA24BD6}"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1A72566-65F5-5955-87EF-8848AEEDE00B}"/>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E09C5C13-FC9F-225B-3CBC-3B79A7146B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9B78EFF9-DB0F-3C11-875E-80D221F9ED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805E00E6-AE18-40E5-9056-C60A22EDF385}"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CB51AA8-90C3-ED47-DB13-5D7CB964F245}"/>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BA66724-1310-3F49-1A7C-7F44947164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1EA05958-3DBB-C81F-6DD4-F1897BB780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F24F9D21-4398-45BC-A763-29BB4EED61E3}"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B4AD93D-F3FE-EFC4-1E16-C67ADDC9842E}"/>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84E142A4-42DD-B471-D8C9-49CB8EB970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75780" name="Slide Number Placeholder 3">
            <a:extLst>
              <a:ext uri="{FF2B5EF4-FFF2-40B4-BE49-F238E27FC236}">
                <a16:creationId xmlns:a16="http://schemas.microsoft.com/office/drawing/2014/main" id="{6DE89055-05DF-DD67-0E33-D859C92D4A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259C807E-33A0-4586-806A-7A7786702404}"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1C245CD-9F39-9990-EEAA-19600D7754A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4A471378-F038-DAE1-4706-4A403955C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2B2D1ECB-4D4C-FC21-C5E2-18D7CDE33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ACCBFD39-2C2A-41EE-9733-AE7C7403A7E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E774AF3-FF6D-5767-8309-6DA7D771279C}"/>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0AD60676-FD84-E2CC-83D3-32739DBDDD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DD725A43-7BBC-5408-5CB0-C305EF4AE1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5195D07C-4131-4F62-898B-A37D869C8114}"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7ED7BA4-7A65-D254-9163-CECC131F9B1A}"/>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7555E95E-D151-2F23-B720-CC81E9E455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042A3BB4-5992-572E-7B32-83901B0B2E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CB29C6E5-06C2-4D66-A9D2-74E49400B710}"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F305A63-4307-E2EE-4371-1448FFB65BEB}"/>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C500E3D7-7899-E325-BD07-470F92303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D2E1C76A-AE73-F269-5FDB-A2AF06C32F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DD50522E-1099-4B9A-AEDB-1ABFC6DC6E2F}"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D4938FF-57B7-05CF-BB64-3F6B9C6ECF32}"/>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E9FE31F5-ED41-DC64-DEF9-EF4D72180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D0983D60-B1FF-35AC-E3C3-A44075510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1A0B6270-AF36-4E44-ADDF-B5F8A565223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51BA458-9809-AEC7-69AA-D2EBF4C5752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D86D9C86-2FCF-7A73-0986-938B532490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0351B5D8-F055-F1C2-BCB4-28695E8AF9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B1EBFC9E-FBC3-42C8-AD88-637B1A0E38DF}"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DD9E0C7-6C42-74AD-3004-8F3E04EEE34F}"/>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F67E9C26-8760-5E78-E8DD-A5C2F0E5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6004CE12-CB0E-DA00-C789-AFF6867E11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72EE2FFC-6065-4329-A3B4-40DAE7D0AF40}"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041BBD3-450B-B18A-8F46-7491D6FC1E62}"/>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DE3CCA12-5CEB-5D96-C32B-4F270C376B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6FE69CA9-493E-7346-13CA-ADC069191D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BFF76525-99E6-4F96-A296-F52BFE1597C4}"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978703E-7B4C-6B29-CBFC-A26D76570D27}"/>
              </a:ext>
            </a:extLst>
          </p:cNvPr>
          <p:cNvSpPr>
            <a:spLocks noGrp="1" noRot="1" noChangeAspect="1" noChangeArrowheads="1" noTextEdit="1"/>
          </p:cNvSpPr>
          <p:nvPr>
            <p:ph type="sldImg"/>
          </p:nvPr>
        </p:nvSpPr>
        <p:spPr>
          <a:xfrm>
            <a:off x="1704975" y="671513"/>
            <a:ext cx="3282950" cy="2462212"/>
          </a:xfrm>
          <a:ln/>
        </p:spPr>
      </p:sp>
      <p:sp>
        <p:nvSpPr>
          <p:cNvPr id="92163" name="Notes Placeholder 2">
            <a:extLst>
              <a:ext uri="{FF2B5EF4-FFF2-40B4-BE49-F238E27FC236}">
                <a16:creationId xmlns:a16="http://schemas.microsoft.com/office/drawing/2014/main" id="{B78E8063-189B-6B72-429E-28BD11A51A75}"/>
              </a:ext>
            </a:extLst>
          </p:cNvPr>
          <p:cNvSpPr>
            <a:spLocks noGrp="1"/>
          </p:cNvSpPr>
          <p:nvPr>
            <p:ph type="body" idx="1"/>
          </p:nvPr>
        </p:nvSpPr>
        <p:spPr>
          <a:xfrm>
            <a:off x="363538" y="3160713"/>
            <a:ext cx="6418262"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BCE23988-FCD9-80F2-040C-9619155DC9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31965ABA-8EC4-46C3-A409-DA1839A9261A}"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F659E8E-EF9D-0C29-6268-F306248AEBD1}"/>
              </a:ext>
            </a:extLst>
          </p:cNvPr>
          <p:cNvSpPr>
            <a:spLocks noGrp="1" noRot="1" noChangeAspect="1" noChangeArrowheads="1" noTextEdit="1"/>
          </p:cNvSpPr>
          <p:nvPr>
            <p:ph type="sldImg"/>
          </p:nvPr>
        </p:nvSpPr>
        <p:spPr>
          <a:xfrm>
            <a:off x="1939925" y="595313"/>
            <a:ext cx="3157538" cy="2366962"/>
          </a:xfrm>
          <a:ln/>
        </p:spPr>
      </p:sp>
      <p:sp>
        <p:nvSpPr>
          <p:cNvPr id="94211" name="Notes Placeholder 2">
            <a:extLst>
              <a:ext uri="{FF2B5EF4-FFF2-40B4-BE49-F238E27FC236}">
                <a16:creationId xmlns:a16="http://schemas.microsoft.com/office/drawing/2014/main" id="{82518F26-F636-5E46-0F0F-D44C8B8E1A28}"/>
              </a:ext>
            </a:extLst>
          </p:cNvPr>
          <p:cNvSpPr>
            <a:spLocks noGrp="1" noChangeArrowheads="1"/>
          </p:cNvSpPr>
          <p:nvPr>
            <p:ph type="body" idx="1"/>
          </p:nvPr>
        </p:nvSpPr>
        <p:spPr>
          <a:xfrm>
            <a:off x="363538" y="3005138"/>
            <a:ext cx="6416675" cy="571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z="1200">
              <a:latin typeface="Arial" panose="020B0604020202020204" pitchFamily="34" charset="0"/>
            </a:endParaRPr>
          </a:p>
          <a:p>
            <a:endParaRPr lang="en-US" altLang="en-US" sz="1200">
              <a:latin typeface="Arial" panose="020B0604020202020204" pitchFamily="34" charset="0"/>
            </a:endParaRPr>
          </a:p>
          <a:p>
            <a:br>
              <a:rPr lang="en-US" altLang="en-US" sz="1200">
                <a:latin typeface="Arial" panose="020B0604020202020204" pitchFamily="34" charset="0"/>
              </a:rPr>
            </a:br>
            <a:endParaRPr lang="en-US" altLang="en-US" sz="1200">
              <a:latin typeface="Arial" panose="020B0604020202020204" pitchFamily="34" charset="0"/>
            </a:endParaRPr>
          </a:p>
        </p:txBody>
      </p:sp>
      <p:sp>
        <p:nvSpPr>
          <p:cNvPr id="94212" name="Slide Number Placeholder 3">
            <a:extLst>
              <a:ext uri="{FF2B5EF4-FFF2-40B4-BE49-F238E27FC236}">
                <a16:creationId xmlns:a16="http://schemas.microsoft.com/office/drawing/2014/main" id="{52B627A8-7A91-3E60-0FBC-32CDEAA4B5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FADE04C5-3B74-4D3D-AB94-758C04173927}"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29EE3B2-E6BA-016B-FFA9-DB2A2CE36235}"/>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2D28DEF1-238C-D1A6-3219-27DA277F37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57E4D70D-B0D1-A576-A874-2203DCB6F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52475" indent="-288925" defTabSz="944563">
              <a:defRPr>
                <a:solidFill>
                  <a:schemeClr val="tx1"/>
                </a:solidFill>
                <a:latin typeface="Arial" panose="020B0604020202020204" pitchFamily="34" charset="0"/>
              </a:defRPr>
            </a:lvl2pPr>
            <a:lvl3pPr marL="1158875" indent="-231775" defTabSz="944563">
              <a:defRPr>
                <a:solidFill>
                  <a:schemeClr val="tx1"/>
                </a:solidFill>
                <a:latin typeface="Arial" panose="020B0604020202020204" pitchFamily="34" charset="0"/>
              </a:defRPr>
            </a:lvl3pPr>
            <a:lvl4pPr marL="1622425" indent="-231775" defTabSz="944563">
              <a:defRPr>
                <a:solidFill>
                  <a:schemeClr val="tx1"/>
                </a:solidFill>
                <a:latin typeface="Arial" panose="020B0604020202020204" pitchFamily="34" charset="0"/>
              </a:defRPr>
            </a:lvl4pPr>
            <a:lvl5pPr marL="2085975" indent="-231775" defTabSz="944563">
              <a:defRPr>
                <a:solidFill>
                  <a:schemeClr val="tx1"/>
                </a:solidFill>
                <a:latin typeface="Arial" panose="020B0604020202020204" pitchFamily="34" charset="0"/>
              </a:defRPr>
            </a:lvl5pPr>
            <a:lvl6pPr marL="2543175" indent="-231775" defTabSz="944563" eaLnBrk="0" fontAlgn="base" hangingPunct="0">
              <a:spcBef>
                <a:spcPct val="0"/>
              </a:spcBef>
              <a:spcAft>
                <a:spcPct val="0"/>
              </a:spcAft>
              <a:defRPr>
                <a:solidFill>
                  <a:schemeClr val="tx1"/>
                </a:solidFill>
                <a:latin typeface="Arial" panose="020B0604020202020204" pitchFamily="34" charset="0"/>
              </a:defRPr>
            </a:lvl6pPr>
            <a:lvl7pPr marL="3000375" indent="-231775" defTabSz="944563" eaLnBrk="0" fontAlgn="base" hangingPunct="0">
              <a:spcBef>
                <a:spcPct val="0"/>
              </a:spcBef>
              <a:spcAft>
                <a:spcPct val="0"/>
              </a:spcAft>
              <a:defRPr>
                <a:solidFill>
                  <a:schemeClr val="tx1"/>
                </a:solidFill>
                <a:latin typeface="Arial" panose="020B0604020202020204" pitchFamily="34" charset="0"/>
              </a:defRPr>
            </a:lvl7pPr>
            <a:lvl8pPr marL="3457575" indent="-231775" defTabSz="944563" eaLnBrk="0" fontAlgn="base" hangingPunct="0">
              <a:spcBef>
                <a:spcPct val="0"/>
              </a:spcBef>
              <a:spcAft>
                <a:spcPct val="0"/>
              </a:spcAft>
              <a:defRPr>
                <a:solidFill>
                  <a:schemeClr val="tx1"/>
                </a:solidFill>
                <a:latin typeface="Arial" panose="020B0604020202020204" pitchFamily="34" charset="0"/>
              </a:defRPr>
            </a:lvl8pPr>
            <a:lvl9pPr marL="3914775" indent="-231775" defTabSz="944563" eaLnBrk="0" fontAlgn="base" hangingPunct="0">
              <a:spcBef>
                <a:spcPct val="0"/>
              </a:spcBef>
              <a:spcAft>
                <a:spcPct val="0"/>
              </a:spcAft>
              <a:defRPr>
                <a:solidFill>
                  <a:schemeClr val="tx1"/>
                </a:solidFill>
                <a:latin typeface="Arial" panose="020B0604020202020204" pitchFamily="34" charset="0"/>
              </a:defRPr>
            </a:lvl9pPr>
          </a:lstStyle>
          <a:p>
            <a:fld id="{9966694D-533D-4E19-84D1-EA9E273FFA16}"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id="{37FAE048-6FA7-71D7-9F1B-3E9FA48BE235}"/>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58BFFBB8-2F8F-9599-4932-CFB7B731E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C1B9D4D-E79E-46F6-4208-4F8AB9B4539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AA230580-6748-AE05-E8E3-DAA0CD2F3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8A1076D-9094-21C2-9F3B-75025E8286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0DBB30D9-706D-4051-8C05-D0503588AEF5}"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C16C59-7663-C0D1-6DDD-7E5F59F45576}"/>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9A521A1-D365-01D0-0612-2B11C34A6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1BB47FA4-7CAD-E75C-6CC2-738016E4F4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9E2C13B5-6F21-4231-AD03-F404C42425A2}"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667F656-E13F-C4E7-ADDB-199BD2A8CD6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8F8797C-7939-D880-ADB4-7C601573BF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4A74EA2D-5595-CD74-7292-49A9438A44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C2959460-D1B8-4F5F-845B-86EC01D52318}"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14F214B-546B-E284-0E84-F66A2648357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F512564C-0FB9-C45D-97E2-C2DAC920D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FDCCC601-2F4B-EC52-B7B2-5517D4BAF6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8AEB7116-9D43-4C40-B391-EF28976B38B3}"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DF10F41-B80F-C93A-1E2A-95A25245C54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B8DC688-2302-6192-362F-C5155DA97D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7579F130-6914-2784-D28C-DEBE8C9FA7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Arial" panose="020B0604020202020204" pitchFamily="34" charset="0"/>
              </a:defRPr>
            </a:lvl1pPr>
            <a:lvl2pPr marL="758825" indent="-290513" defTabSz="950913">
              <a:defRPr>
                <a:solidFill>
                  <a:schemeClr val="tx1"/>
                </a:solidFill>
                <a:latin typeface="Arial" panose="020B0604020202020204" pitchFamily="34" charset="0"/>
              </a:defRPr>
            </a:lvl2pPr>
            <a:lvl3pPr marL="1166813" indent="-233363" defTabSz="950913">
              <a:defRPr>
                <a:solidFill>
                  <a:schemeClr val="tx1"/>
                </a:solidFill>
                <a:latin typeface="Arial" panose="020B0604020202020204" pitchFamily="34" charset="0"/>
              </a:defRPr>
            </a:lvl3pPr>
            <a:lvl4pPr marL="1636713" indent="-233363" defTabSz="950913">
              <a:defRPr>
                <a:solidFill>
                  <a:schemeClr val="tx1"/>
                </a:solidFill>
                <a:latin typeface="Arial" panose="020B0604020202020204" pitchFamily="34" charset="0"/>
              </a:defRPr>
            </a:lvl4pPr>
            <a:lvl5pPr marL="2103438" indent="-233363" defTabSz="950913">
              <a:defRPr>
                <a:solidFill>
                  <a:schemeClr val="tx1"/>
                </a:solidFill>
                <a:latin typeface="Arial" panose="020B0604020202020204" pitchFamily="34" charset="0"/>
              </a:defRPr>
            </a:lvl5pPr>
            <a:lvl6pPr marL="2560638" indent="-233363" defTabSz="950913" eaLnBrk="0" fontAlgn="base" hangingPunct="0">
              <a:spcBef>
                <a:spcPct val="0"/>
              </a:spcBef>
              <a:spcAft>
                <a:spcPct val="0"/>
              </a:spcAft>
              <a:defRPr>
                <a:solidFill>
                  <a:schemeClr val="tx1"/>
                </a:solidFill>
                <a:latin typeface="Arial" panose="020B0604020202020204" pitchFamily="34" charset="0"/>
              </a:defRPr>
            </a:lvl6pPr>
            <a:lvl7pPr marL="3017838" indent="-233363" defTabSz="950913" eaLnBrk="0" fontAlgn="base" hangingPunct="0">
              <a:spcBef>
                <a:spcPct val="0"/>
              </a:spcBef>
              <a:spcAft>
                <a:spcPct val="0"/>
              </a:spcAft>
              <a:defRPr>
                <a:solidFill>
                  <a:schemeClr val="tx1"/>
                </a:solidFill>
                <a:latin typeface="Arial" panose="020B0604020202020204" pitchFamily="34" charset="0"/>
              </a:defRPr>
            </a:lvl7pPr>
            <a:lvl8pPr marL="3475038" indent="-233363" defTabSz="950913" eaLnBrk="0" fontAlgn="base" hangingPunct="0">
              <a:spcBef>
                <a:spcPct val="0"/>
              </a:spcBef>
              <a:spcAft>
                <a:spcPct val="0"/>
              </a:spcAft>
              <a:defRPr>
                <a:solidFill>
                  <a:schemeClr val="tx1"/>
                </a:solidFill>
                <a:latin typeface="Arial" panose="020B0604020202020204" pitchFamily="34" charset="0"/>
              </a:defRPr>
            </a:lvl8pPr>
            <a:lvl9pPr marL="3932238" indent="-233363" defTabSz="950913" eaLnBrk="0" fontAlgn="base" hangingPunct="0">
              <a:spcBef>
                <a:spcPct val="0"/>
              </a:spcBef>
              <a:spcAft>
                <a:spcPct val="0"/>
              </a:spcAft>
              <a:defRPr>
                <a:solidFill>
                  <a:schemeClr val="tx1"/>
                </a:solidFill>
                <a:latin typeface="Arial" panose="020B0604020202020204" pitchFamily="34" charset="0"/>
              </a:defRPr>
            </a:lvl9pPr>
          </a:lstStyle>
          <a:p>
            <a:fld id="{A84FF356-A879-4151-B2AC-C68E460D6208}"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1915581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9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6/19/2025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7.jpeg"/><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a:extLst>
              <a:ext uri="{FF2B5EF4-FFF2-40B4-BE49-F238E27FC236}">
                <a16:creationId xmlns:a16="http://schemas.microsoft.com/office/drawing/2014/main" id="{DAA98323-E834-A3B3-EEA5-C04595F4FE67}"/>
              </a:ext>
            </a:extLst>
          </p:cNvPr>
          <p:cNvSpPr>
            <a:spLocks noGrp="1" noChangeArrowheads="1"/>
          </p:cNvSpPr>
          <p:nvPr>
            <p:ph type="ctrTitle" sz="quarter"/>
          </p:nvPr>
        </p:nvSpPr>
        <p:spPr>
          <a:xfrm>
            <a:off x="838200" y="2895600"/>
            <a:ext cx="6711950" cy="762000"/>
          </a:xfrm>
        </p:spPr>
        <p:txBody>
          <a:bodyPr/>
          <a:lstStyle/>
          <a:p>
            <a:pPr algn="r"/>
            <a:r>
              <a:rPr lang="en-US" altLang="en-US" dirty="0">
                <a:cs typeface="Times New Roman" panose="02020603050405020304" pitchFamily="18" charset="0"/>
              </a:rPr>
              <a:t>Electrical Workshop</a:t>
            </a:r>
            <a:endParaRPr lang="en-US" altLang="en-US" dirty="0"/>
          </a:p>
        </p:txBody>
      </p:sp>
      <p:sp>
        <p:nvSpPr>
          <p:cNvPr id="5123" name="Subtitle 5">
            <a:extLst>
              <a:ext uri="{FF2B5EF4-FFF2-40B4-BE49-F238E27FC236}">
                <a16:creationId xmlns:a16="http://schemas.microsoft.com/office/drawing/2014/main" id="{661E7093-45B5-8874-6277-F529F1206A0E}"/>
              </a:ext>
            </a:extLst>
          </p:cNvPr>
          <p:cNvSpPr>
            <a:spLocks noGrp="1" noChangeArrowheads="1"/>
          </p:cNvSpPr>
          <p:nvPr>
            <p:ph type="subTitle" sz="quarter" idx="1"/>
          </p:nvPr>
        </p:nvSpPr>
        <p:spPr>
          <a:xfrm>
            <a:off x="1828800" y="3625850"/>
            <a:ext cx="5721350" cy="820738"/>
          </a:xfrm>
        </p:spPr>
        <p:txBody>
          <a:bodyPr>
            <a:normAutofit lnSpcReduction="10000"/>
          </a:bodyPr>
          <a:lstStyle/>
          <a:p>
            <a:pPr indent="282575">
              <a:defRPr/>
            </a:pPr>
            <a:r>
              <a:rPr lang="en-US" altLang="en-US" sz="2400" b="1" i="1" dirty="0">
                <a:solidFill>
                  <a:schemeClr val="tx2">
                    <a:lumMod val="50000"/>
                  </a:schemeClr>
                </a:solidFill>
                <a:cs typeface="Times New Roman" panose="02020603050405020304" pitchFamily="18" charset="0"/>
              </a:rPr>
              <a:t>29 CFR 1910, Subpart S</a:t>
            </a:r>
          </a:p>
          <a:p>
            <a:pPr indent="282575">
              <a:defRPr/>
            </a:pPr>
            <a:r>
              <a:rPr lang="en-US" altLang="en-US" sz="2400" b="1" i="1" dirty="0">
                <a:solidFill>
                  <a:schemeClr val="tx2">
                    <a:lumMod val="50000"/>
                  </a:schemeClr>
                </a:solidFill>
                <a:cs typeface="Times New Roman" panose="02020603050405020304" pitchFamily="18" charset="0"/>
              </a:rPr>
              <a:t>29 CFR 1926, Subpart K</a:t>
            </a:r>
          </a:p>
        </p:txBody>
      </p:sp>
      <p:sp>
        <p:nvSpPr>
          <p:cNvPr id="5124" name="Rectangle 6">
            <a:extLst>
              <a:ext uri="{FF2B5EF4-FFF2-40B4-BE49-F238E27FC236}">
                <a16:creationId xmlns:a16="http://schemas.microsoft.com/office/drawing/2014/main" id="{B0835464-F2DA-99AC-94B1-EA419D125442}"/>
              </a:ext>
            </a:extLst>
          </p:cNvPr>
          <p:cNvSpPr>
            <a:spLocks noChangeArrowheads="1"/>
          </p:cNvSpPr>
          <p:nvPr/>
        </p:nvSpPr>
        <p:spPr bwMode="auto">
          <a:xfrm>
            <a:off x="685800" y="5638800"/>
            <a:ext cx="7315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400" b="1">
                <a:solidFill>
                  <a:srgbClr val="012D9A"/>
                </a:solidFill>
              </a:rPr>
              <a:t>Presented by</a:t>
            </a:r>
            <a:r>
              <a:rPr lang="en-US" altLang="en-US" sz="1400">
                <a:solidFill>
                  <a:srgbClr val="777777"/>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23EBC95A-7864-1E19-B721-BCB971BCC420}"/>
              </a:ext>
            </a:extLst>
          </p:cNvPr>
          <p:cNvSpPr>
            <a:spLocks noGrp="1" noChangeArrowheads="1"/>
          </p:cNvSpPr>
          <p:nvPr>
            <p:ph type="title"/>
          </p:nvPr>
        </p:nvSpPr>
        <p:spPr/>
        <p:txBody>
          <a:bodyPr/>
          <a:lstStyle/>
          <a:p>
            <a:r>
              <a:rPr lang="en-US" altLang="en-US"/>
              <a:t>What Is a Volt?	</a:t>
            </a:r>
          </a:p>
        </p:txBody>
      </p:sp>
      <p:sp>
        <p:nvSpPr>
          <p:cNvPr id="23555" name="Content Placeholder 1">
            <a:extLst>
              <a:ext uri="{FF2B5EF4-FFF2-40B4-BE49-F238E27FC236}">
                <a16:creationId xmlns:a16="http://schemas.microsoft.com/office/drawing/2014/main" id="{1B409AA6-2B6A-089C-1665-82A58B6FEB6D}"/>
              </a:ext>
            </a:extLst>
          </p:cNvPr>
          <p:cNvSpPr>
            <a:spLocks noGrp="1" noChangeArrowheads="1"/>
          </p:cNvSpPr>
          <p:nvPr>
            <p:ph idx="1"/>
          </p:nvPr>
        </p:nvSpPr>
        <p:spPr>
          <a:xfrm>
            <a:off x="533400" y="1263535"/>
            <a:ext cx="8077200" cy="4527665"/>
          </a:xfrm>
        </p:spPr>
        <p:txBody>
          <a:bodyPr/>
          <a:lstStyle/>
          <a:p>
            <a:r>
              <a:rPr lang="en-US" altLang="en-US" b="1" dirty="0"/>
              <a:t>Volt</a:t>
            </a:r>
            <a:r>
              <a:rPr lang="en-US" altLang="en-US" dirty="0"/>
              <a:t>  - Unit of measure for the potential difference in electrical force, or “pressure,” between two points on a circuit.</a:t>
            </a:r>
            <a:endParaRPr lang="en-US" altLang="en-US" sz="1000" dirty="0"/>
          </a:p>
        </p:txBody>
      </p:sp>
      <p:pic>
        <p:nvPicPr>
          <p:cNvPr id="23556" name="Picture 1">
            <a:extLst>
              <a:ext uri="{FF2B5EF4-FFF2-40B4-BE49-F238E27FC236}">
                <a16:creationId xmlns:a16="http://schemas.microsoft.com/office/drawing/2014/main" id="{D5DD9837-3B85-DB4E-47E8-386CF0DAE0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08250"/>
            <a:ext cx="38814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654C8BEE-0226-E14A-C4CA-B94C6F412B40}"/>
              </a:ext>
            </a:extLst>
          </p:cNvPr>
          <p:cNvSpPr>
            <a:spLocks noGrp="1" noChangeArrowheads="1"/>
          </p:cNvSpPr>
          <p:nvPr>
            <p:ph type="title"/>
          </p:nvPr>
        </p:nvSpPr>
        <p:spPr>
          <a:xfrm>
            <a:off x="533400" y="457200"/>
            <a:ext cx="6858000" cy="554038"/>
          </a:xfrm>
        </p:spPr>
        <p:txBody>
          <a:bodyPr/>
          <a:lstStyle/>
          <a:p>
            <a:r>
              <a:rPr lang="en-US" altLang="en-US"/>
              <a:t>How Does Voltage Work?	</a:t>
            </a:r>
          </a:p>
        </p:txBody>
      </p:sp>
      <p:sp>
        <p:nvSpPr>
          <p:cNvPr id="6" name="Content Placeholder 5">
            <a:extLst>
              <a:ext uri="{FF2B5EF4-FFF2-40B4-BE49-F238E27FC236}">
                <a16:creationId xmlns:a16="http://schemas.microsoft.com/office/drawing/2014/main" id="{AD9E08C7-A339-4603-6BB8-785C5F9FF5DE}"/>
              </a:ext>
            </a:extLst>
          </p:cNvPr>
          <p:cNvSpPr>
            <a:spLocks noGrp="1"/>
          </p:cNvSpPr>
          <p:nvPr>
            <p:ph idx="1"/>
          </p:nvPr>
        </p:nvSpPr>
        <p:spPr>
          <a:xfrm>
            <a:off x="533400" y="1363287"/>
            <a:ext cx="7772400" cy="4572000"/>
          </a:xfrm>
        </p:spPr>
        <p:txBody>
          <a:bodyPr/>
          <a:lstStyle/>
          <a:p>
            <a:pPr>
              <a:defRPr/>
            </a:pPr>
            <a:r>
              <a:rPr lang="en-US" b="1" kern="1200" dirty="0"/>
              <a:t>Voltage - </a:t>
            </a:r>
            <a:r>
              <a:rPr lang="en-US" kern="1200" dirty="0"/>
              <a:t>electrical force that makes electricity move through a wire (conductor) and we measure it in </a:t>
            </a:r>
            <a:r>
              <a:rPr lang="en-US" b="1" kern="1200" dirty="0"/>
              <a:t>volts.</a:t>
            </a:r>
            <a:endParaRPr lang="en-US" kern="1200" dirty="0"/>
          </a:p>
          <a:p>
            <a:pPr>
              <a:buFont typeface="Wingdings" panose="05000000000000000000" pitchFamily="2" charset="2"/>
              <a:buNone/>
              <a:defRPr/>
            </a:pPr>
            <a:r>
              <a:rPr lang="en-US" sz="1000" kern="1200" dirty="0"/>
              <a:t> </a:t>
            </a:r>
          </a:p>
          <a:p>
            <a:pPr>
              <a:defRPr/>
            </a:pPr>
            <a:endParaRPr lang="en-US" sz="1000" kern="1200" dirty="0"/>
          </a:p>
          <a:p>
            <a:pPr lvl="1">
              <a:defRPr/>
            </a:pPr>
            <a:r>
              <a:rPr lang="en-US" b="1" kern="1200" dirty="0"/>
              <a:t>Current electricity </a:t>
            </a:r>
            <a:r>
              <a:rPr lang="en-US" kern="1200" dirty="0"/>
              <a:t>- Electricity that moves from one place to another.  A flow of electrons (</a:t>
            </a:r>
            <a:r>
              <a:rPr lang="en-US" b="1" kern="1200" dirty="0"/>
              <a:t>current</a:t>
            </a:r>
            <a:r>
              <a:rPr lang="en-US" kern="1200" dirty="0"/>
              <a:t>) travels through a conductor.</a:t>
            </a:r>
          </a:p>
          <a:p>
            <a:pPr lvl="1">
              <a:defRPr/>
            </a:pPr>
            <a:endParaRPr lang="en-US" sz="1000" b="1" i="1" kern="1200" dirty="0"/>
          </a:p>
          <a:p>
            <a:pPr lvl="1">
              <a:defRPr/>
            </a:pPr>
            <a:r>
              <a:rPr lang="en-US" b="1" kern="1200" dirty="0"/>
              <a:t>Current </a:t>
            </a:r>
            <a:r>
              <a:rPr lang="en-US" kern="1200" dirty="0"/>
              <a:t>- The movement of electrical charge.</a:t>
            </a:r>
          </a:p>
          <a:p>
            <a:pPr lvl="1">
              <a:buFont typeface="Symbol" panose="05050102010706020507" pitchFamily="18" charset="2"/>
              <a:buNone/>
              <a:defRPr/>
            </a:pPr>
            <a:r>
              <a:rPr lang="en-US" sz="1000" kern="1200" dirty="0"/>
              <a:t> </a:t>
            </a:r>
          </a:p>
          <a:p>
            <a:pPr lvl="1">
              <a:defRPr/>
            </a:pPr>
            <a:r>
              <a:rPr lang="en-US" b="1" kern="1200" dirty="0"/>
              <a:t>Circuit </a:t>
            </a:r>
            <a:r>
              <a:rPr lang="en-US" i="1" kern="1200" dirty="0"/>
              <a:t>- </a:t>
            </a:r>
            <a:r>
              <a:rPr lang="en-US" kern="1200" dirty="0"/>
              <a:t>A complete path for the flow of current.</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950C2E46-190F-30A6-18E4-3228C54B7D5F}"/>
              </a:ext>
            </a:extLst>
          </p:cNvPr>
          <p:cNvSpPr>
            <a:spLocks noGrp="1" noChangeArrowheads="1"/>
          </p:cNvSpPr>
          <p:nvPr>
            <p:ph type="title"/>
          </p:nvPr>
        </p:nvSpPr>
        <p:spPr/>
        <p:txBody>
          <a:bodyPr/>
          <a:lstStyle/>
          <a:p>
            <a:r>
              <a:rPr lang="en-US" altLang="en-US"/>
              <a:t>What Is an Ampere?</a:t>
            </a:r>
          </a:p>
        </p:txBody>
      </p:sp>
      <p:sp>
        <p:nvSpPr>
          <p:cNvPr id="11266" name="Content Placeholder 1">
            <a:extLst>
              <a:ext uri="{FF2B5EF4-FFF2-40B4-BE49-F238E27FC236}">
                <a16:creationId xmlns:a16="http://schemas.microsoft.com/office/drawing/2014/main" id="{54DC4946-898A-73CF-38C1-E8E6EFFE5554}"/>
              </a:ext>
            </a:extLst>
          </p:cNvPr>
          <p:cNvSpPr>
            <a:spLocks noGrp="1"/>
          </p:cNvSpPr>
          <p:nvPr>
            <p:ph idx="1"/>
          </p:nvPr>
        </p:nvSpPr>
        <p:spPr>
          <a:xfrm>
            <a:off x="523875" y="1213658"/>
            <a:ext cx="4419600" cy="4455305"/>
          </a:xfrm>
        </p:spPr>
        <p:txBody>
          <a:bodyPr/>
          <a:lstStyle/>
          <a:p>
            <a:pPr>
              <a:defRPr/>
            </a:pPr>
            <a:r>
              <a:rPr lang="en-US" b="1" dirty="0"/>
              <a:t>Ampere</a:t>
            </a:r>
            <a:r>
              <a:rPr lang="en-US" dirty="0"/>
              <a:t> </a:t>
            </a:r>
            <a:r>
              <a:rPr lang="en-US" b="1" dirty="0"/>
              <a:t>(Amp) </a:t>
            </a:r>
            <a:r>
              <a:rPr lang="en-US" dirty="0"/>
              <a:t>- The unit of measure for the amount of current that flows past a given point on a circuit each second.</a:t>
            </a:r>
          </a:p>
          <a:p>
            <a:pPr lvl="1">
              <a:defRPr/>
            </a:pPr>
            <a:endParaRPr lang="en-US" sz="800" kern="1200" dirty="0">
              <a:ea typeface="+mn-ea"/>
              <a:cs typeface="+mn-cs"/>
            </a:endParaRPr>
          </a:p>
          <a:p>
            <a:pPr lvl="1">
              <a:defRPr/>
            </a:pPr>
            <a:r>
              <a:rPr lang="en-US" sz="2000" kern="1200" dirty="0">
                <a:ea typeface="+mn-ea"/>
                <a:cs typeface="+mn-cs"/>
              </a:rPr>
              <a:t>If you have a 100-watt (100 W) light and you know your electricity supply is rated as 120 volts, the current flowing must be 100/120 = 0.833 amps.</a:t>
            </a:r>
            <a:endParaRPr lang="en-US" sz="2000" dirty="0"/>
          </a:p>
          <a:p>
            <a:pPr>
              <a:buFont typeface="Wingdings" panose="05000000000000000000" pitchFamily="2" charset="2"/>
              <a:buNone/>
              <a:defRPr/>
            </a:pPr>
            <a:endParaRPr lang="en-US" dirty="0"/>
          </a:p>
        </p:txBody>
      </p:sp>
      <p:pic>
        <p:nvPicPr>
          <p:cNvPr id="27652" name="Picture 2">
            <a:extLst>
              <a:ext uri="{FF2B5EF4-FFF2-40B4-BE49-F238E27FC236}">
                <a16:creationId xmlns:a16="http://schemas.microsoft.com/office/drawing/2014/main" id="{53A9233A-B75E-1528-4A2A-1E3728C7FA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1751013"/>
            <a:ext cx="3589338"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613E855F-86F8-7DAE-52FC-92DA09DD77B7}"/>
              </a:ext>
            </a:extLst>
          </p:cNvPr>
          <p:cNvSpPr>
            <a:spLocks noGrp="1" noChangeArrowheads="1"/>
          </p:cNvSpPr>
          <p:nvPr>
            <p:ph type="title"/>
          </p:nvPr>
        </p:nvSpPr>
        <p:spPr>
          <a:xfrm>
            <a:off x="533400" y="457200"/>
            <a:ext cx="6858000" cy="554038"/>
          </a:xfrm>
        </p:spPr>
        <p:txBody>
          <a:bodyPr/>
          <a:lstStyle/>
          <a:p>
            <a:r>
              <a:rPr lang="en-US" altLang="en-US"/>
              <a:t>Typical Household Current</a:t>
            </a:r>
          </a:p>
        </p:txBody>
      </p:sp>
      <p:sp>
        <p:nvSpPr>
          <p:cNvPr id="12290" name="Content Placeholder 1">
            <a:extLst>
              <a:ext uri="{FF2B5EF4-FFF2-40B4-BE49-F238E27FC236}">
                <a16:creationId xmlns:a16="http://schemas.microsoft.com/office/drawing/2014/main" id="{04427675-F63B-6A83-8257-E22984CBD774}"/>
              </a:ext>
            </a:extLst>
          </p:cNvPr>
          <p:cNvSpPr>
            <a:spLocks noGrp="1"/>
          </p:cNvSpPr>
          <p:nvPr>
            <p:ph idx="1"/>
          </p:nvPr>
        </p:nvSpPr>
        <p:spPr>
          <a:xfrm>
            <a:off x="533400" y="1295400"/>
            <a:ext cx="7924800" cy="4419600"/>
          </a:xfrm>
        </p:spPr>
        <p:txBody>
          <a:bodyPr/>
          <a:lstStyle/>
          <a:p>
            <a:pPr>
              <a:defRPr/>
            </a:pPr>
            <a:r>
              <a:rPr lang="en-US" altLang="en-US" dirty="0"/>
              <a:t>In a normal electrical circuit:</a:t>
            </a:r>
          </a:p>
          <a:p>
            <a:pPr>
              <a:defRPr/>
            </a:pPr>
            <a:endParaRPr lang="en-US" altLang="en-US" sz="800" dirty="0"/>
          </a:p>
          <a:p>
            <a:pPr lvl="1">
              <a:defRPr/>
            </a:pPr>
            <a:r>
              <a:rPr lang="en-US" altLang="en-US" dirty="0"/>
              <a:t>Current flows to a machine or piece of equipment through a hot wire (typically black or red) at 120 volts.</a:t>
            </a:r>
          </a:p>
          <a:p>
            <a:pPr lvl="1">
              <a:defRPr/>
            </a:pPr>
            <a:endParaRPr lang="en-US" altLang="en-US" sz="1000" dirty="0"/>
          </a:p>
          <a:p>
            <a:pPr lvl="1">
              <a:defRPr/>
            </a:pPr>
            <a:r>
              <a:rPr lang="en-US" altLang="en-US" dirty="0"/>
              <a:t>Current flows back to the service panel through a neutral wire (white)</a:t>
            </a:r>
            <a:r>
              <a:rPr lang="en-US" kern="1200" dirty="0"/>
              <a:t> at 0 volts because they are connected at a grounded neutral bus bar.</a:t>
            </a:r>
            <a:endParaRPr lang="en-US" altLang="en-US" dirty="0"/>
          </a:p>
          <a:p>
            <a:pPr lvl="1">
              <a:defRPr/>
            </a:pPr>
            <a:endParaRPr lang="en-US" altLang="en-US" sz="1000" dirty="0"/>
          </a:p>
          <a:p>
            <a:pPr lvl="1">
              <a:defRPr/>
            </a:pPr>
            <a:r>
              <a:rPr lang="en-US" altLang="en-US" dirty="0"/>
              <a:t>Any stray current will go to ground (green) which </a:t>
            </a:r>
            <a:r>
              <a:rPr lang="en-US" kern="1200" dirty="0"/>
              <a:t>is often routed to a copper rod driven into the earth. </a:t>
            </a:r>
          </a:p>
          <a:p>
            <a:pPr lvl="1">
              <a:defRPr/>
            </a:pPr>
            <a:endParaRPr lang="en-US" altLang="en-US" dirty="0"/>
          </a:p>
          <a:p>
            <a:pPr>
              <a:defRPr/>
            </a:pPr>
            <a:endParaRPr lang="en-US" sz="18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9875A9DE-F8BC-89FD-C568-9A0F73FA3F6B}"/>
              </a:ext>
            </a:extLst>
          </p:cNvPr>
          <p:cNvSpPr>
            <a:spLocks noGrp="1" noChangeArrowheads="1"/>
          </p:cNvSpPr>
          <p:nvPr>
            <p:ph type="title"/>
          </p:nvPr>
        </p:nvSpPr>
        <p:spPr>
          <a:xfrm>
            <a:off x="533400" y="457200"/>
            <a:ext cx="6858000" cy="554038"/>
          </a:xfrm>
        </p:spPr>
        <p:txBody>
          <a:bodyPr/>
          <a:lstStyle/>
          <a:p>
            <a:r>
              <a:rPr lang="en-US" altLang="en-US"/>
              <a:t>Typical Household Current</a:t>
            </a:r>
          </a:p>
        </p:txBody>
      </p:sp>
      <p:pic>
        <p:nvPicPr>
          <p:cNvPr id="31747" name="Picture 2">
            <a:extLst>
              <a:ext uri="{FF2B5EF4-FFF2-40B4-BE49-F238E27FC236}">
                <a16:creationId xmlns:a16="http://schemas.microsoft.com/office/drawing/2014/main" id="{BA62CF1B-15A0-92A1-98D7-55B8D4761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38814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7C41AB8A-73B6-901A-394F-22452884DDAC}"/>
              </a:ext>
            </a:extLst>
          </p:cNvPr>
          <p:cNvSpPr>
            <a:spLocks noGrp="1" noChangeArrowheads="1"/>
          </p:cNvSpPr>
          <p:nvPr>
            <p:ph type="title"/>
          </p:nvPr>
        </p:nvSpPr>
        <p:spPr/>
        <p:txBody>
          <a:bodyPr/>
          <a:lstStyle/>
          <a:p>
            <a:r>
              <a:rPr lang="en-US" altLang="en-US"/>
              <a:t>What is a Watt?</a:t>
            </a:r>
          </a:p>
        </p:txBody>
      </p:sp>
      <p:sp>
        <p:nvSpPr>
          <p:cNvPr id="24578" name="Content Placeholder 1">
            <a:extLst>
              <a:ext uri="{FF2B5EF4-FFF2-40B4-BE49-F238E27FC236}">
                <a16:creationId xmlns:a16="http://schemas.microsoft.com/office/drawing/2014/main" id="{B60F12CF-3045-4B59-5D24-7A69E408D3CD}"/>
              </a:ext>
            </a:extLst>
          </p:cNvPr>
          <p:cNvSpPr>
            <a:spLocks noGrp="1"/>
          </p:cNvSpPr>
          <p:nvPr>
            <p:ph idx="1"/>
          </p:nvPr>
        </p:nvSpPr>
        <p:spPr>
          <a:xfrm>
            <a:off x="533400" y="1295400"/>
            <a:ext cx="8077200" cy="4525963"/>
          </a:xfrm>
        </p:spPr>
        <p:txBody>
          <a:bodyPr/>
          <a:lstStyle/>
          <a:p>
            <a:pPr>
              <a:defRPr/>
            </a:pPr>
            <a:r>
              <a:rPr lang="en-US" altLang="en-US" b="1" dirty="0"/>
              <a:t>Watt</a:t>
            </a:r>
            <a:r>
              <a:rPr lang="en-US" altLang="en-US" dirty="0"/>
              <a:t> </a:t>
            </a:r>
          </a:p>
          <a:p>
            <a:pPr lvl="1">
              <a:defRPr/>
            </a:pPr>
            <a:r>
              <a:rPr lang="en-US" dirty="0"/>
              <a:t>A derived unit of power (W) named after Scottish engineer James Watt.</a:t>
            </a:r>
          </a:p>
          <a:p>
            <a:pPr lvl="1">
              <a:defRPr/>
            </a:pPr>
            <a:endParaRPr lang="en-US" dirty="0"/>
          </a:p>
          <a:p>
            <a:pPr lvl="1">
              <a:defRPr/>
            </a:pPr>
            <a:r>
              <a:rPr lang="en-US" dirty="0"/>
              <a:t>A watt is defined as the current flow of one ampere with voltage of one volt.</a:t>
            </a:r>
          </a:p>
          <a:p>
            <a:pPr lvl="2">
              <a:spcBef>
                <a:spcPts val="600"/>
              </a:spcBef>
              <a:defRPr/>
            </a:pPr>
            <a:r>
              <a:rPr lang="en-US" dirty="0"/>
              <a:t>1W = 1V × 1A</a:t>
            </a:r>
          </a:p>
          <a:p>
            <a:pPr marL="457200" lvl="1" indent="0">
              <a:buFont typeface="Symbol" panose="05050102010706020507" pitchFamily="18" charset="2"/>
              <a:buNone/>
              <a:defRPr/>
            </a:pPr>
            <a:endParaRPr lang="en-US" dirty="0"/>
          </a:p>
          <a:p>
            <a:pPr lvl="1">
              <a:defRPr/>
            </a:pPr>
            <a:r>
              <a:rPr lang="en-US" dirty="0"/>
              <a:t>Watts are also expressed as one joule per second and are used to express the rate of energy conversion or transfer. </a:t>
            </a:r>
          </a:p>
          <a:p>
            <a:pPr lvl="2">
              <a:spcBef>
                <a:spcPts val="600"/>
              </a:spcBef>
              <a:defRPr/>
            </a:pPr>
            <a:r>
              <a:rPr lang="en-US" dirty="0"/>
              <a:t>1W = 1J / 1s</a:t>
            </a:r>
          </a:p>
          <a:p>
            <a:pPr lvl="2">
              <a:defRPr/>
            </a:pP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6A4731CF-5540-0F04-C6A9-258F9D8B9080}"/>
              </a:ext>
            </a:extLst>
          </p:cNvPr>
          <p:cNvSpPr>
            <a:spLocks noGrp="1" noChangeArrowheads="1"/>
          </p:cNvSpPr>
          <p:nvPr>
            <p:ph type="title"/>
          </p:nvPr>
        </p:nvSpPr>
        <p:spPr>
          <a:xfrm>
            <a:off x="533400" y="457200"/>
            <a:ext cx="7924800" cy="549275"/>
          </a:xfrm>
        </p:spPr>
        <p:txBody>
          <a:bodyPr/>
          <a:lstStyle/>
          <a:p>
            <a:r>
              <a:rPr lang="en-US" altLang="en-US"/>
              <a:t>Volts, Amps and Watts</a:t>
            </a:r>
          </a:p>
        </p:txBody>
      </p:sp>
      <p:sp>
        <p:nvSpPr>
          <p:cNvPr id="35843" name="Content Placeholder 1">
            <a:extLst>
              <a:ext uri="{FF2B5EF4-FFF2-40B4-BE49-F238E27FC236}">
                <a16:creationId xmlns:a16="http://schemas.microsoft.com/office/drawing/2014/main" id="{83EBC9E4-ACE1-281B-3E0F-2EBE2AAAC8B3}"/>
              </a:ext>
            </a:extLst>
          </p:cNvPr>
          <p:cNvSpPr>
            <a:spLocks noGrp="1" noChangeArrowheads="1"/>
          </p:cNvSpPr>
          <p:nvPr>
            <p:ph idx="1"/>
          </p:nvPr>
        </p:nvSpPr>
        <p:spPr>
          <a:xfrm>
            <a:off x="533400" y="1295400"/>
            <a:ext cx="8077200" cy="4525963"/>
          </a:xfrm>
        </p:spPr>
        <p:txBody>
          <a:bodyPr/>
          <a:lstStyle/>
          <a:p>
            <a:r>
              <a:rPr lang="en-US" altLang="en-US"/>
              <a:t>The relationship is commonly expressed in a simple equation that enables you to make calculations you may need for projects or accident investigations.</a:t>
            </a:r>
          </a:p>
          <a:p>
            <a:endParaRPr lang="en-US" altLang="en-US" sz="1600"/>
          </a:p>
          <a:p>
            <a:pPr lvl="1">
              <a:buFont typeface="Symbol" panose="05050102010706020507" pitchFamily="18" charset="2"/>
              <a:buNone/>
            </a:pPr>
            <a:r>
              <a:rPr lang="en-US" altLang="en-US" sz="2800"/>
              <a:t>               </a:t>
            </a:r>
            <a:r>
              <a:rPr lang="en-US" altLang="en-US" sz="2800" b="1"/>
              <a:t>Volts x Amps = Watts</a:t>
            </a:r>
          </a:p>
          <a:p>
            <a:pPr lvl="1">
              <a:buFont typeface="Symbol" panose="05050102010706020507" pitchFamily="18" charset="2"/>
              <a:buNone/>
            </a:pPr>
            <a:endParaRPr lang="en-US" altLang="en-US" sz="1600" b="1"/>
          </a:p>
          <a:p>
            <a:r>
              <a:rPr lang="en-US" altLang="en-US"/>
              <a:t>If the current is 120 volts and a device requires 4 amps of current, what is the wattage?</a:t>
            </a:r>
          </a:p>
          <a:p>
            <a:endParaRPr lang="en-US" altLang="en-US"/>
          </a:p>
          <a:p>
            <a:pPr lvl="1">
              <a:buFont typeface="Symbol" panose="05050102010706020507" pitchFamily="18" charset="2"/>
              <a:buNone/>
            </a:pPr>
            <a:r>
              <a:rPr lang="en-US" altLang="en-US" sz="2800"/>
              <a:t>         </a:t>
            </a:r>
            <a:r>
              <a:rPr lang="en-US" altLang="en-US" sz="2800" b="1"/>
              <a:t>120 volts x 4 amps = 480 watts</a:t>
            </a:r>
          </a:p>
          <a:p>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D98CBC3A-D05D-2C99-3575-5D45FB088BD8}"/>
              </a:ext>
            </a:extLst>
          </p:cNvPr>
          <p:cNvSpPr>
            <a:spLocks noGrp="1" noChangeArrowheads="1"/>
          </p:cNvSpPr>
          <p:nvPr>
            <p:ph type="title"/>
          </p:nvPr>
        </p:nvSpPr>
        <p:spPr>
          <a:xfrm>
            <a:off x="533400" y="457200"/>
            <a:ext cx="6858000" cy="554038"/>
          </a:xfrm>
        </p:spPr>
        <p:txBody>
          <a:bodyPr/>
          <a:lstStyle/>
          <a:p>
            <a:r>
              <a:rPr lang="en-US" altLang="en-US"/>
              <a:t>Volts, Amps and Watts</a:t>
            </a:r>
            <a:endParaRPr lang="en-US" altLang="en-US" sz="1800"/>
          </a:p>
        </p:txBody>
      </p:sp>
      <p:sp>
        <p:nvSpPr>
          <p:cNvPr id="37891" name="Content Placeholder 1">
            <a:extLst>
              <a:ext uri="{FF2B5EF4-FFF2-40B4-BE49-F238E27FC236}">
                <a16:creationId xmlns:a16="http://schemas.microsoft.com/office/drawing/2014/main" id="{7D3D6CFA-046C-78F7-CD74-7B1E59E9C753}"/>
              </a:ext>
            </a:extLst>
          </p:cNvPr>
          <p:cNvSpPr>
            <a:spLocks noGrp="1" noChangeArrowheads="1"/>
          </p:cNvSpPr>
          <p:nvPr>
            <p:ph idx="1"/>
          </p:nvPr>
        </p:nvSpPr>
        <p:spPr>
          <a:xfrm>
            <a:off x="533400" y="1295400"/>
            <a:ext cx="8077200" cy="4525963"/>
          </a:xfrm>
        </p:spPr>
        <p:txBody>
          <a:bodyPr/>
          <a:lstStyle/>
          <a:p>
            <a:r>
              <a:rPr lang="en-US" altLang="en-US"/>
              <a:t>To figure the current needed for a device rated in watts, turn the equation around:</a:t>
            </a:r>
          </a:p>
          <a:p>
            <a:pPr>
              <a:buFont typeface="Wingdings" panose="05000000000000000000" pitchFamily="2" charset="2"/>
              <a:buNone/>
            </a:pPr>
            <a:r>
              <a:rPr lang="en-US" altLang="en-US"/>
              <a:t>                         </a:t>
            </a:r>
          </a:p>
          <a:p>
            <a:pPr>
              <a:buFont typeface="Wingdings" panose="05000000000000000000" pitchFamily="2" charset="2"/>
              <a:buNone/>
            </a:pPr>
            <a:r>
              <a:rPr lang="en-US" altLang="en-US" b="1"/>
              <a:t>                      Watts ÷</a:t>
            </a:r>
            <a:r>
              <a:rPr lang="en-US" altLang="en-US"/>
              <a:t> </a:t>
            </a:r>
            <a:r>
              <a:rPr lang="en-US" altLang="en-US" b="1"/>
              <a:t>Volts = Amps</a:t>
            </a:r>
          </a:p>
          <a:p>
            <a:endParaRPr lang="en-US" altLang="en-US"/>
          </a:p>
          <a:p>
            <a:r>
              <a:rPr lang="en-US" altLang="en-US"/>
              <a:t>What is the amperage for an appliance that uses 1,200 watts and is supplied by a 120-volt receptacle?</a:t>
            </a:r>
          </a:p>
          <a:p>
            <a:pPr>
              <a:buFont typeface="Wingdings" panose="05000000000000000000" pitchFamily="2" charset="2"/>
              <a:buNone/>
            </a:pPr>
            <a:r>
              <a:rPr lang="en-US" altLang="en-US"/>
              <a:t>                </a:t>
            </a:r>
          </a:p>
          <a:p>
            <a:pPr>
              <a:buFont typeface="Wingdings" panose="05000000000000000000" pitchFamily="2" charset="2"/>
              <a:buNone/>
            </a:pPr>
            <a:r>
              <a:rPr lang="en-US" altLang="en-US" b="1"/>
              <a:t>              1,200 watts ÷ 120 volts = 10 amps</a:t>
            </a:r>
            <a:endParaRPr lang="en-US" altLang="en-US" sz="24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B24F4A55-692B-188B-E746-E7A61C6B17E7}"/>
              </a:ext>
            </a:extLst>
          </p:cNvPr>
          <p:cNvSpPr>
            <a:spLocks noGrp="1" noChangeArrowheads="1"/>
          </p:cNvSpPr>
          <p:nvPr>
            <p:ph type="title"/>
          </p:nvPr>
        </p:nvSpPr>
        <p:spPr>
          <a:xfrm>
            <a:off x="533400" y="249382"/>
            <a:ext cx="8153400" cy="1315893"/>
          </a:xfrm>
        </p:spPr>
        <p:txBody>
          <a:bodyPr/>
          <a:lstStyle/>
          <a:p>
            <a:r>
              <a:rPr lang="en-US" altLang="en-US" dirty="0"/>
              <a:t>Supplying Voltage to Customers</a:t>
            </a:r>
          </a:p>
        </p:txBody>
      </p:sp>
      <p:sp>
        <p:nvSpPr>
          <p:cNvPr id="39939" name="Content Placeholder 1">
            <a:extLst>
              <a:ext uri="{FF2B5EF4-FFF2-40B4-BE49-F238E27FC236}">
                <a16:creationId xmlns:a16="http://schemas.microsoft.com/office/drawing/2014/main" id="{6F065555-561B-9A20-5FEB-5D7156713B25}"/>
              </a:ext>
            </a:extLst>
          </p:cNvPr>
          <p:cNvSpPr>
            <a:spLocks noGrp="1" noChangeArrowheads="1"/>
          </p:cNvSpPr>
          <p:nvPr>
            <p:ph idx="1"/>
          </p:nvPr>
        </p:nvSpPr>
        <p:spPr>
          <a:xfrm>
            <a:off x="533400" y="1396538"/>
            <a:ext cx="8001000" cy="4424825"/>
          </a:xfrm>
        </p:spPr>
        <p:txBody>
          <a:bodyPr/>
          <a:lstStyle/>
          <a:p>
            <a:r>
              <a:rPr lang="en-US" altLang="en-US" dirty="0"/>
              <a:t>Electricity generated from most utility suppliers can run as high as 760,000 volts (V) because less energy is lost when it is transmitted at high voltages.</a:t>
            </a:r>
          </a:p>
          <a:p>
            <a:pPr lvl="1"/>
            <a:endParaRPr lang="en-US" altLang="en-US" sz="800" dirty="0"/>
          </a:p>
          <a:p>
            <a:pPr lvl="1"/>
            <a:r>
              <a:rPr lang="en-US" altLang="en-US" dirty="0"/>
              <a:t>At points along the way, lines branch off to step-down transformers at facilities or companies.</a:t>
            </a:r>
          </a:p>
          <a:p>
            <a:pPr lvl="1"/>
            <a:endParaRPr lang="en-US" altLang="en-US" sz="1000" dirty="0"/>
          </a:p>
          <a:p>
            <a:pPr lvl="2"/>
            <a:r>
              <a:rPr lang="en-US" altLang="en-US" dirty="0"/>
              <a:t>Volts can range between:</a:t>
            </a:r>
          </a:p>
          <a:p>
            <a:pPr lvl="3">
              <a:lnSpc>
                <a:spcPct val="150000"/>
              </a:lnSpc>
            </a:pPr>
            <a:r>
              <a:rPr lang="en-US" altLang="en-US" dirty="0"/>
              <a:t>120 V</a:t>
            </a:r>
          </a:p>
          <a:p>
            <a:pPr lvl="3">
              <a:lnSpc>
                <a:spcPct val="150000"/>
              </a:lnSpc>
            </a:pPr>
            <a:r>
              <a:rPr lang="en-US" altLang="en-US" dirty="0"/>
              <a:t>240 V</a:t>
            </a:r>
          </a:p>
          <a:p>
            <a:pPr lvl="3">
              <a:lnSpc>
                <a:spcPct val="150000"/>
              </a:lnSpc>
            </a:pPr>
            <a:r>
              <a:rPr lang="en-US" altLang="en-US" dirty="0"/>
              <a:t>480 V or higher (depending on your requirements)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247FF6BE-209F-7D6C-AD50-AACD0AEB0383}"/>
              </a:ext>
            </a:extLst>
          </p:cNvPr>
          <p:cNvSpPr>
            <a:spLocks noGrp="1" noChangeArrowheads="1"/>
          </p:cNvSpPr>
          <p:nvPr>
            <p:ph type="title"/>
          </p:nvPr>
        </p:nvSpPr>
        <p:spPr>
          <a:xfrm>
            <a:off x="533400" y="457200"/>
            <a:ext cx="6858000" cy="554038"/>
          </a:xfrm>
        </p:spPr>
        <p:txBody>
          <a:bodyPr/>
          <a:lstStyle/>
          <a:p>
            <a:r>
              <a:rPr lang="en-US" altLang="en-US"/>
              <a:t>3-Phase Power Supply</a:t>
            </a:r>
            <a:endParaRPr lang="en-US" altLang="en-US" sz="1800"/>
          </a:p>
        </p:txBody>
      </p:sp>
      <p:sp>
        <p:nvSpPr>
          <p:cNvPr id="41987" name="Content Placeholder 1">
            <a:extLst>
              <a:ext uri="{FF2B5EF4-FFF2-40B4-BE49-F238E27FC236}">
                <a16:creationId xmlns:a16="http://schemas.microsoft.com/office/drawing/2014/main" id="{43816D38-3EC1-6482-1011-E30960C13AC6}"/>
              </a:ext>
            </a:extLst>
          </p:cNvPr>
          <p:cNvSpPr>
            <a:spLocks noGrp="1" noChangeArrowheads="1"/>
          </p:cNvSpPr>
          <p:nvPr>
            <p:ph idx="1"/>
          </p:nvPr>
        </p:nvSpPr>
        <p:spPr>
          <a:xfrm>
            <a:off x="533400" y="1230284"/>
            <a:ext cx="8077200" cy="4765704"/>
          </a:xfrm>
        </p:spPr>
        <p:txBody>
          <a:bodyPr/>
          <a:lstStyle/>
          <a:p>
            <a:r>
              <a:rPr lang="en-US" altLang="en-US" dirty="0"/>
              <a:t>Why do we use 3-phase power supply for heavy loads?</a:t>
            </a:r>
          </a:p>
          <a:p>
            <a:endParaRPr lang="en-US" altLang="en-US" sz="800" dirty="0"/>
          </a:p>
          <a:p>
            <a:pPr lvl="1"/>
            <a:r>
              <a:rPr lang="en-US" altLang="en-US" sz="2000" dirty="0"/>
              <a:t>With 3-phase power, however, there is never a time when all the voltages go to zero. When extracting power from all 3 phases, the power stays constant throughout the whole cycle. The advantage is a continuous, vibration-free drive.</a:t>
            </a:r>
          </a:p>
        </p:txBody>
      </p:sp>
      <p:pic>
        <p:nvPicPr>
          <p:cNvPr id="41988" name="Picture 2">
            <a:extLst>
              <a:ext uri="{FF2B5EF4-FFF2-40B4-BE49-F238E27FC236}">
                <a16:creationId xmlns:a16="http://schemas.microsoft.com/office/drawing/2014/main" id="{7A94A9F8-DA7E-1AC5-2472-7A03EA626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57588"/>
            <a:ext cx="3967163"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E7790E6-818C-E99F-29A0-1AEDE3329F49}"/>
              </a:ext>
            </a:extLst>
          </p:cNvPr>
          <p:cNvSpPr>
            <a:spLocks noGrp="1" noChangeArrowheads="1"/>
          </p:cNvSpPr>
          <p:nvPr>
            <p:ph type="title"/>
          </p:nvPr>
        </p:nvSpPr>
        <p:spPr/>
        <p:txBody>
          <a:bodyPr/>
          <a:lstStyle/>
          <a:p>
            <a:r>
              <a:rPr lang="en-US" altLang="en-US"/>
              <a:t>Objectives</a:t>
            </a:r>
          </a:p>
        </p:txBody>
      </p:sp>
      <p:sp>
        <p:nvSpPr>
          <p:cNvPr id="3" name="Content Placeholder 2">
            <a:extLst>
              <a:ext uri="{FF2B5EF4-FFF2-40B4-BE49-F238E27FC236}">
                <a16:creationId xmlns:a16="http://schemas.microsoft.com/office/drawing/2014/main" id="{B091F896-F70C-8E1D-6304-8A5470F158A2}"/>
              </a:ext>
            </a:extLst>
          </p:cNvPr>
          <p:cNvSpPr>
            <a:spLocks noGrp="1"/>
          </p:cNvSpPr>
          <p:nvPr>
            <p:ph idx="1"/>
          </p:nvPr>
        </p:nvSpPr>
        <p:spPr>
          <a:xfrm>
            <a:off x="609600" y="1396538"/>
            <a:ext cx="8001000" cy="4547062"/>
          </a:xfrm>
        </p:spPr>
        <p:txBody>
          <a:bodyPr/>
          <a:lstStyle/>
          <a:p>
            <a:pPr>
              <a:defRPr/>
            </a:pPr>
            <a:r>
              <a:rPr lang="en-US" dirty="0"/>
              <a:t>At the end of this course, students will be able to:</a:t>
            </a:r>
          </a:p>
          <a:p>
            <a:pPr marL="457200" lvl="1" indent="0" eaLnBrk="1" hangingPunct="1">
              <a:buFont typeface="Symbol" panose="05050102010706020507" pitchFamily="18" charset="2"/>
              <a:buNone/>
              <a:defRPr/>
            </a:pPr>
            <a:endParaRPr lang="en-US" altLang="en-US" sz="800" dirty="0"/>
          </a:p>
          <a:p>
            <a:pPr lvl="1" eaLnBrk="1" hangingPunct="1">
              <a:defRPr/>
            </a:pPr>
            <a:r>
              <a:rPr lang="en-US" altLang="en-US" dirty="0"/>
              <a:t>Understand the basic principles of electricity </a:t>
            </a:r>
          </a:p>
          <a:p>
            <a:pPr lvl="1" eaLnBrk="1" hangingPunct="1">
              <a:defRPr/>
            </a:pPr>
            <a:endParaRPr lang="en-US" altLang="en-US" sz="800" dirty="0"/>
          </a:p>
          <a:p>
            <a:pPr lvl="1" eaLnBrk="1" hangingPunct="1">
              <a:defRPr/>
            </a:pPr>
            <a:r>
              <a:rPr lang="en-US" altLang="en-US" dirty="0"/>
              <a:t>Know how to work safely with electricity</a:t>
            </a:r>
          </a:p>
          <a:p>
            <a:pPr marL="457200" lvl="1" indent="0" eaLnBrk="1" hangingPunct="1">
              <a:buFont typeface="Symbol" panose="05050102010706020507" pitchFamily="18" charset="2"/>
              <a:buNone/>
              <a:defRPr/>
            </a:pPr>
            <a:endParaRPr lang="en-US" altLang="en-US" sz="800" dirty="0"/>
          </a:p>
          <a:p>
            <a:pPr lvl="1" eaLnBrk="1" hangingPunct="1">
              <a:defRPr/>
            </a:pPr>
            <a:r>
              <a:rPr lang="en-US" altLang="en-US" dirty="0"/>
              <a:t>Understand how to identify safe working loads for equipment, extension cords, receptacles, and circuits</a:t>
            </a:r>
          </a:p>
          <a:p>
            <a:pPr lvl="1" eaLnBrk="1" hangingPunct="1">
              <a:defRPr/>
            </a:pPr>
            <a:endParaRPr lang="en-US" altLang="en-US" sz="800" dirty="0"/>
          </a:p>
          <a:p>
            <a:pPr lvl="1" eaLnBrk="1" hangingPunct="1">
              <a:defRPr/>
            </a:pPr>
            <a:r>
              <a:rPr lang="en-US" altLang="en-US" dirty="0"/>
              <a:t>Understand how loads are calculated on electrical receptacles and circuits</a:t>
            </a:r>
          </a:p>
          <a:p>
            <a:pPr marL="0" indent="0">
              <a:buFont typeface="Wingdings" panose="05000000000000000000" pitchFamily="2" charset="2"/>
              <a:buNone/>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A290CCBF-5649-6F0B-7073-0DDA31389BE3}"/>
              </a:ext>
            </a:extLst>
          </p:cNvPr>
          <p:cNvSpPr>
            <a:spLocks noGrp="1" noChangeArrowheads="1"/>
          </p:cNvSpPr>
          <p:nvPr>
            <p:ph type="title"/>
          </p:nvPr>
        </p:nvSpPr>
        <p:spPr/>
        <p:txBody>
          <a:bodyPr/>
          <a:lstStyle/>
          <a:p>
            <a:r>
              <a:rPr lang="en-US" altLang="en-US"/>
              <a:t>Electrical Wiring</a:t>
            </a:r>
          </a:p>
        </p:txBody>
      </p:sp>
      <p:sp>
        <p:nvSpPr>
          <p:cNvPr id="34818" name="Content Placeholder 1">
            <a:extLst>
              <a:ext uri="{FF2B5EF4-FFF2-40B4-BE49-F238E27FC236}">
                <a16:creationId xmlns:a16="http://schemas.microsoft.com/office/drawing/2014/main" id="{DC4E09D4-22A5-2F07-4C09-FE987212D0F2}"/>
              </a:ext>
            </a:extLst>
          </p:cNvPr>
          <p:cNvSpPr>
            <a:spLocks noGrp="1"/>
          </p:cNvSpPr>
          <p:nvPr>
            <p:ph idx="1"/>
          </p:nvPr>
        </p:nvSpPr>
        <p:spPr>
          <a:xfrm>
            <a:off x="533400" y="1295400"/>
            <a:ext cx="5334000" cy="4525963"/>
          </a:xfrm>
        </p:spPr>
        <p:txBody>
          <a:bodyPr/>
          <a:lstStyle/>
          <a:p>
            <a:pPr>
              <a:defRPr/>
            </a:pPr>
            <a:r>
              <a:rPr lang="en-US" altLang="en-US" dirty="0"/>
              <a:t>In normal electrical circuit:</a:t>
            </a:r>
          </a:p>
          <a:p>
            <a:pPr lvl="1">
              <a:spcBef>
                <a:spcPts val="600"/>
              </a:spcBef>
              <a:defRPr/>
            </a:pPr>
            <a:r>
              <a:rPr lang="en-US" altLang="en-US" dirty="0"/>
              <a:t>Current flows to a machine or piece of equipment through a hot wire (typically black or red).</a:t>
            </a:r>
          </a:p>
          <a:p>
            <a:pPr lvl="1">
              <a:defRPr/>
            </a:pPr>
            <a:endParaRPr lang="en-US" altLang="en-US" sz="1000" dirty="0"/>
          </a:p>
          <a:p>
            <a:pPr lvl="1">
              <a:defRPr/>
            </a:pPr>
            <a:r>
              <a:rPr lang="en-US" altLang="en-US" dirty="0"/>
              <a:t>Current flows back to the service panel through a neutral wire (white).</a:t>
            </a:r>
          </a:p>
          <a:p>
            <a:pPr lvl="1">
              <a:defRPr/>
            </a:pPr>
            <a:endParaRPr lang="en-US" altLang="en-US" sz="1000" dirty="0"/>
          </a:p>
          <a:p>
            <a:pPr lvl="1">
              <a:defRPr/>
            </a:pPr>
            <a:r>
              <a:rPr lang="en-US" altLang="en-US" dirty="0"/>
              <a:t>Any stray current will go to ground (green).</a:t>
            </a:r>
          </a:p>
          <a:p>
            <a:pPr marL="457200" lvl="1" indent="0">
              <a:buFont typeface="Symbol" panose="05050102010706020507" pitchFamily="18" charset="2"/>
              <a:buNone/>
              <a:defRPr/>
            </a:pPr>
            <a:endParaRPr lang="en-US" altLang="en-US" dirty="0"/>
          </a:p>
        </p:txBody>
      </p:sp>
      <p:pic>
        <p:nvPicPr>
          <p:cNvPr id="44036" name="Picture 1">
            <a:extLst>
              <a:ext uri="{FF2B5EF4-FFF2-40B4-BE49-F238E27FC236}">
                <a16:creationId xmlns:a16="http://schemas.microsoft.com/office/drawing/2014/main" id="{3B4F95FA-E2E7-52BB-8CCC-2BC37F162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95425"/>
            <a:ext cx="2433638"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29E317E1-23D2-7E55-2429-D32771B6A348}"/>
              </a:ext>
            </a:extLst>
          </p:cNvPr>
          <p:cNvSpPr>
            <a:spLocks noGrp="1" noChangeArrowheads="1"/>
          </p:cNvSpPr>
          <p:nvPr>
            <p:ph type="title"/>
          </p:nvPr>
        </p:nvSpPr>
        <p:spPr/>
        <p:txBody>
          <a:bodyPr/>
          <a:lstStyle/>
          <a:p>
            <a:r>
              <a:rPr lang="en-US" altLang="en-US"/>
              <a:t>Grounding Safety</a:t>
            </a:r>
          </a:p>
        </p:txBody>
      </p:sp>
      <p:sp>
        <p:nvSpPr>
          <p:cNvPr id="46083" name="Content Placeholder 1">
            <a:extLst>
              <a:ext uri="{FF2B5EF4-FFF2-40B4-BE49-F238E27FC236}">
                <a16:creationId xmlns:a16="http://schemas.microsoft.com/office/drawing/2014/main" id="{EA36C281-F009-1A5F-196E-1FDD800BC4FF}"/>
              </a:ext>
            </a:extLst>
          </p:cNvPr>
          <p:cNvSpPr>
            <a:spLocks noGrp="1" noChangeArrowheads="1"/>
          </p:cNvSpPr>
          <p:nvPr>
            <p:ph idx="1"/>
          </p:nvPr>
        </p:nvSpPr>
        <p:spPr>
          <a:xfrm>
            <a:off x="609600" y="1219200"/>
            <a:ext cx="5791200" cy="4525963"/>
          </a:xfrm>
        </p:spPr>
        <p:txBody>
          <a:bodyPr/>
          <a:lstStyle/>
          <a:p>
            <a:r>
              <a:rPr lang="en-US" altLang="en-US" dirty="0"/>
              <a:t>Grounding guards against </a:t>
            </a:r>
            <a:r>
              <a:rPr lang="en-US" altLang="en-US" b="1" dirty="0"/>
              <a:t>fire</a:t>
            </a:r>
            <a:r>
              <a:rPr lang="en-US" altLang="en-US" dirty="0"/>
              <a:t> and </a:t>
            </a:r>
            <a:r>
              <a:rPr lang="en-US" altLang="en-US" b="1" dirty="0"/>
              <a:t>shock</a:t>
            </a:r>
            <a:r>
              <a:rPr lang="en-US" altLang="en-US" dirty="0"/>
              <a:t> hazards:</a:t>
            </a:r>
          </a:p>
          <a:p>
            <a:pPr lvl="1"/>
            <a:endParaRPr lang="en-US" altLang="en-US" sz="800" dirty="0"/>
          </a:p>
          <a:p>
            <a:pPr lvl="1"/>
            <a:r>
              <a:rPr lang="en-US" altLang="en-US" b="1" dirty="0"/>
              <a:t>Fire hazards</a:t>
            </a:r>
            <a:r>
              <a:rPr lang="en-US" altLang="en-US" dirty="0"/>
              <a:t>: A fire can result from a short circuit, in which current leaks from a broken hot wire or connection and reaches a point of zero voltage by some path other than the normal one, across worn insulation.</a:t>
            </a:r>
          </a:p>
          <a:p>
            <a:pPr lvl="1"/>
            <a:endParaRPr lang="en-US" altLang="en-US" sz="800" dirty="0"/>
          </a:p>
          <a:p>
            <a:pPr lvl="2"/>
            <a:r>
              <a:rPr lang="en-US" altLang="en-US" b="1" i="1" dirty="0"/>
              <a:t>Note</a:t>
            </a:r>
            <a:r>
              <a:rPr lang="en-US" altLang="en-US" i="1" dirty="0"/>
              <a:t>: Such a path offers high resistance, so that the current can generate enough heat to start a fire.</a:t>
            </a:r>
          </a:p>
          <a:p>
            <a:pPr lvl="1"/>
            <a:endParaRPr lang="en-US" altLang="en-US" sz="1000" dirty="0"/>
          </a:p>
        </p:txBody>
      </p:sp>
      <p:pic>
        <p:nvPicPr>
          <p:cNvPr id="46084" name="Picture 1">
            <a:extLst>
              <a:ext uri="{FF2B5EF4-FFF2-40B4-BE49-F238E27FC236}">
                <a16:creationId xmlns:a16="http://schemas.microsoft.com/office/drawing/2014/main" id="{4A50A79B-EA20-8D64-2AEE-FA80CB95B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74838"/>
            <a:ext cx="2014538"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1F113E0B-38D0-7DB5-5D75-8AC034B47DA6}"/>
              </a:ext>
            </a:extLst>
          </p:cNvPr>
          <p:cNvSpPr>
            <a:spLocks noGrp="1" noChangeArrowheads="1"/>
          </p:cNvSpPr>
          <p:nvPr>
            <p:ph type="title"/>
          </p:nvPr>
        </p:nvSpPr>
        <p:spPr/>
        <p:txBody>
          <a:bodyPr/>
          <a:lstStyle/>
          <a:p>
            <a:r>
              <a:rPr lang="en-US" altLang="en-US"/>
              <a:t>Grounding Safety</a:t>
            </a:r>
            <a:endParaRPr lang="en-US" altLang="en-US" sz="1800"/>
          </a:p>
        </p:txBody>
      </p:sp>
      <p:pic>
        <p:nvPicPr>
          <p:cNvPr id="48131" name="Picture 1">
            <a:extLst>
              <a:ext uri="{FF2B5EF4-FFF2-40B4-BE49-F238E27FC236}">
                <a16:creationId xmlns:a16="http://schemas.microsoft.com/office/drawing/2014/main" id="{76CB8ABC-2AC1-49CC-8C7B-FF859F78DB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246909"/>
            <a:ext cx="7248525" cy="442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id="{3A976C61-C2BF-DF5A-C4A8-67FEFED6CE8A}"/>
              </a:ext>
            </a:extLst>
          </p:cNvPr>
          <p:cNvSpPr>
            <a:spLocks noGrp="1" noChangeArrowheads="1"/>
          </p:cNvSpPr>
          <p:nvPr>
            <p:ph type="title"/>
          </p:nvPr>
        </p:nvSpPr>
        <p:spPr/>
        <p:txBody>
          <a:bodyPr/>
          <a:lstStyle/>
          <a:p>
            <a:r>
              <a:rPr lang="en-US" altLang="en-US"/>
              <a:t>Grounding Safety</a:t>
            </a:r>
          </a:p>
        </p:txBody>
      </p:sp>
      <p:sp>
        <p:nvSpPr>
          <p:cNvPr id="50179" name="Content Placeholder 1">
            <a:extLst>
              <a:ext uri="{FF2B5EF4-FFF2-40B4-BE49-F238E27FC236}">
                <a16:creationId xmlns:a16="http://schemas.microsoft.com/office/drawing/2014/main" id="{BD78606B-3ED1-B1B5-9D6D-0F006E4ECBE4}"/>
              </a:ext>
            </a:extLst>
          </p:cNvPr>
          <p:cNvSpPr>
            <a:spLocks noGrp="1" noChangeArrowheads="1"/>
          </p:cNvSpPr>
          <p:nvPr>
            <p:ph idx="1"/>
          </p:nvPr>
        </p:nvSpPr>
        <p:spPr>
          <a:xfrm>
            <a:off x="533400" y="1309688"/>
            <a:ext cx="5257800" cy="4359275"/>
          </a:xfrm>
        </p:spPr>
        <p:txBody>
          <a:bodyPr/>
          <a:lstStyle/>
          <a:p>
            <a:r>
              <a:rPr lang="en-US" altLang="en-US" dirty="0"/>
              <a:t>Grounding wires (green or bare) carry leaking current or abnormal voltage directly to a grounding point (zero voltage).</a:t>
            </a:r>
          </a:p>
          <a:p>
            <a:endParaRPr lang="en-US" altLang="en-US" sz="800" dirty="0"/>
          </a:p>
          <a:p>
            <a:pPr lvl="1"/>
            <a:r>
              <a:rPr lang="en-US" altLang="en-US" dirty="0"/>
              <a:t>If the electricity encounters little resistance, the amperage may be high enough to blow a fuse or trip off a circuit breaker.</a:t>
            </a:r>
          </a:p>
          <a:p>
            <a:pPr lvl="1"/>
            <a:endParaRPr lang="en-US" altLang="en-US" sz="1000" dirty="0"/>
          </a:p>
        </p:txBody>
      </p:sp>
      <p:pic>
        <p:nvPicPr>
          <p:cNvPr id="50180" name="Picture 1">
            <a:extLst>
              <a:ext uri="{FF2B5EF4-FFF2-40B4-BE49-F238E27FC236}">
                <a16:creationId xmlns:a16="http://schemas.microsoft.com/office/drawing/2014/main" id="{BAE1AA3E-2BE3-2087-CAA7-FBDFAA5F1F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71600"/>
            <a:ext cx="245268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29C3DC9D-4225-8341-D524-A2575A084667}"/>
              </a:ext>
            </a:extLst>
          </p:cNvPr>
          <p:cNvSpPr>
            <a:spLocks noGrp="1" noChangeArrowheads="1"/>
          </p:cNvSpPr>
          <p:nvPr>
            <p:ph type="title"/>
          </p:nvPr>
        </p:nvSpPr>
        <p:spPr/>
        <p:txBody>
          <a:bodyPr/>
          <a:lstStyle/>
          <a:p>
            <a:r>
              <a:rPr lang="en-US" altLang="en-US"/>
              <a:t>Grounding Safety</a:t>
            </a:r>
          </a:p>
        </p:txBody>
      </p:sp>
      <p:sp>
        <p:nvSpPr>
          <p:cNvPr id="52227" name="Content Placeholder 1">
            <a:extLst>
              <a:ext uri="{FF2B5EF4-FFF2-40B4-BE49-F238E27FC236}">
                <a16:creationId xmlns:a16="http://schemas.microsoft.com/office/drawing/2014/main" id="{7EDED8E4-2339-B807-C2E2-55E803F4355C}"/>
              </a:ext>
            </a:extLst>
          </p:cNvPr>
          <p:cNvSpPr>
            <a:spLocks noGrp="1" noChangeArrowheads="1"/>
          </p:cNvSpPr>
          <p:nvPr>
            <p:ph idx="1"/>
          </p:nvPr>
        </p:nvSpPr>
        <p:spPr>
          <a:xfrm>
            <a:off x="533400" y="1295400"/>
            <a:ext cx="8001000" cy="4525963"/>
          </a:xfrm>
        </p:spPr>
        <p:txBody>
          <a:bodyPr/>
          <a:lstStyle/>
          <a:p>
            <a:r>
              <a:rPr lang="en-US" altLang="en-US" sz="2400"/>
              <a:t>Wherever electricity is used in a damp location, a minor fault can cause a dangerous shock even though the circuit is properly grounded.</a:t>
            </a:r>
          </a:p>
          <a:p>
            <a:endParaRPr lang="en-US" altLang="en-US" sz="800"/>
          </a:p>
          <a:p>
            <a:pPr lvl="1"/>
            <a:r>
              <a:rPr lang="en-US" altLang="en-US" sz="2000"/>
              <a:t>For this reason, a Ground Fault Circuit Interrupter (GFCI) is required for receptacles in many areas such as bathrooms, outside outlets or near water sources where power cords are used.</a:t>
            </a:r>
            <a:endParaRPr lang="en-US" altLang="en-US"/>
          </a:p>
        </p:txBody>
      </p:sp>
      <p:pic>
        <p:nvPicPr>
          <p:cNvPr id="52228" name="Picture 2">
            <a:extLst>
              <a:ext uri="{FF2B5EF4-FFF2-40B4-BE49-F238E27FC236}">
                <a16:creationId xmlns:a16="http://schemas.microsoft.com/office/drawing/2014/main" id="{CD96E942-F0E6-2BE5-299C-371C096E3E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49650"/>
            <a:ext cx="40386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B0BD9FA2-CA17-85C3-2ADA-3C23A6532009}"/>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Resources and Standards</a:t>
            </a:r>
          </a:p>
        </p:txBody>
      </p:sp>
      <p:sp>
        <p:nvSpPr>
          <p:cNvPr id="20482" name="Content Placeholder 1">
            <a:extLst>
              <a:ext uri="{FF2B5EF4-FFF2-40B4-BE49-F238E27FC236}">
                <a16:creationId xmlns:a16="http://schemas.microsoft.com/office/drawing/2014/main" id="{9423AD5F-2EE7-BCE8-E917-22BD8D4B2825}"/>
              </a:ext>
            </a:extLst>
          </p:cNvPr>
          <p:cNvSpPr>
            <a:spLocks noGrp="1"/>
          </p:cNvSpPr>
          <p:nvPr>
            <p:ph idx="1"/>
          </p:nvPr>
        </p:nvSpPr>
        <p:spPr/>
        <p:txBody>
          <a:bodyPr/>
          <a:lstStyle/>
          <a:p>
            <a:pPr>
              <a:defRPr/>
            </a:pPr>
            <a:r>
              <a:rPr lang="en-US" dirty="0"/>
              <a:t>29 CFR 1910.301</a:t>
            </a:r>
            <a:r>
              <a:rPr lang="en-US" dirty="0">
                <a:cs typeface="Arial"/>
              </a:rPr>
              <a:t>–</a:t>
            </a:r>
            <a:r>
              <a:rPr lang="en-US" dirty="0"/>
              <a:t>399, Subpart S, Electrical</a:t>
            </a:r>
          </a:p>
          <a:p>
            <a:pPr>
              <a:defRPr/>
            </a:pPr>
            <a:endParaRPr lang="en-US" sz="800" dirty="0"/>
          </a:p>
          <a:p>
            <a:pPr lvl="1">
              <a:defRPr/>
            </a:pPr>
            <a:r>
              <a:rPr lang="en-US" dirty="0"/>
              <a:t>The subpart address electrical safety requirements that are necessary for the practical safeguarding of employees in their workplaces.</a:t>
            </a:r>
          </a:p>
          <a:p>
            <a:pPr>
              <a:defRPr/>
            </a:pPr>
            <a:endParaRPr lang="en-US" sz="1200" dirty="0"/>
          </a:p>
          <a:p>
            <a:pPr>
              <a:defRPr/>
            </a:pPr>
            <a:endParaRPr lang="en-US" sz="1200" dirty="0"/>
          </a:p>
          <a:p>
            <a:pPr>
              <a:defRPr/>
            </a:pPr>
            <a:r>
              <a:rPr lang="en-US" kern="1200" dirty="0"/>
              <a:t>National Electrical Codes</a:t>
            </a:r>
          </a:p>
          <a:p>
            <a:pPr>
              <a:defRPr/>
            </a:pPr>
            <a:endParaRPr lang="en-US" kern="1200" dirty="0"/>
          </a:p>
          <a:p>
            <a:pPr>
              <a:defRPr/>
            </a:pPr>
            <a:r>
              <a:rPr lang="en-US" kern="1200" dirty="0"/>
              <a:t>Standard Handbook for Electrical Engineers</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F1851FB8-4507-91DC-1796-585379C4ADDF}"/>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Calculating the Load	</a:t>
            </a:r>
          </a:p>
        </p:txBody>
      </p:sp>
      <p:sp>
        <p:nvSpPr>
          <p:cNvPr id="56323" name="Content Placeholder 1">
            <a:extLst>
              <a:ext uri="{FF2B5EF4-FFF2-40B4-BE49-F238E27FC236}">
                <a16:creationId xmlns:a16="http://schemas.microsoft.com/office/drawing/2014/main" id="{F700BC82-A937-3EF8-EF64-010539445788}"/>
              </a:ext>
            </a:extLst>
          </p:cNvPr>
          <p:cNvSpPr>
            <a:spLocks noGrp="1" noChangeArrowheads="1"/>
          </p:cNvSpPr>
          <p:nvPr>
            <p:ph idx="1"/>
          </p:nvPr>
        </p:nvSpPr>
        <p:spPr>
          <a:xfrm>
            <a:off x="533400" y="1265238"/>
            <a:ext cx="7924800" cy="4525962"/>
          </a:xfrm>
        </p:spPr>
        <p:txBody>
          <a:bodyPr/>
          <a:lstStyle/>
          <a:p>
            <a:r>
              <a:rPr lang="en-US" altLang="en-US" sz="2400" b="1"/>
              <a:t>First</a:t>
            </a:r>
            <a:r>
              <a:rPr lang="en-US" altLang="en-US" sz="2400"/>
              <a:t>: List all devices including any additions that will be </a:t>
            </a:r>
            <a:r>
              <a:rPr lang="en-US" altLang="en-US" sz="2400" b="1"/>
              <a:t>operated simultaneously on the circuit </a:t>
            </a:r>
            <a:r>
              <a:rPr lang="en-US" altLang="en-US" sz="2400"/>
              <a:t>and total the wattage that each consumes.</a:t>
            </a:r>
          </a:p>
          <a:p>
            <a:pPr lvl="1"/>
            <a:endParaRPr lang="en-US" altLang="en-US" sz="800"/>
          </a:p>
          <a:p>
            <a:pPr lvl="2"/>
            <a:r>
              <a:rPr lang="en-US" altLang="en-US"/>
              <a:t>This information is printed on equipment or machine bulbs and data plates.</a:t>
            </a:r>
          </a:p>
          <a:p>
            <a:pPr lvl="2"/>
            <a:endParaRPr lang="en-US" altLang="en-US" sz="800"/>
          </a:p>
        </p:txBody>
      </p:sp>
      <p:pic>
        <p:nvPicPr>
          <p:cNvPr id="56324" name="Picture 2">
            <a:extLst>
              <a:ext uri="{FF2B5EF4-FFF2-40B4-BE49-F238E27FC236}">
                <a16:creationId xmlns:a16="http://schemas.microsoft.com/office/drawing/2014/main" id="{41D8CD60-533A-5154-5BE4-E1424F4BA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33738"/>
            <a:ext cx="347345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a:extLst>
              <a:ext uri="{FF2B5EF4-FFF2-40B4-BE49-F238E27FC236}">
                <a16:creationId xmlns:a16="http://schemas.microsoft.com/office/drawing/2014/main" id="{DC8DB713-C39B-9B0F-32D0-A31B0CBDBE76}"/>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Calculating the Load	</a:t>
            </a:r>
          </a:p>
        </p:txBody>
      </p:sp>
      <p:sp>
        <p:nvSpPr>
          <p:cNvPr id="58371" name="Content Placeholder 1">
            <a:extLst>
              <a:ext uri="{FF2B5EF4-FFF2-40B4-BE49-F238E27FC236}">
                <a16:creationId xmlns:a16="http://schemas.microsoft.com/office/drawing/2014/main" id="{82691352-CE78-B04D-9E2D-29B02ECAB655}"/>
              </a:ext>
            </a:extLst>
          </p:cNvPr>
          <p:cNvSpPr>
            <a:spLocks noGrp="1" noChangeArrowheads="1"/>
          </p:cNvSpPr>
          <p:nvPr>
            <p:ph idx="1"/>
          </p:nvPr>
        </p:nvSpPr>
        <p:spPr>
          <a:xfrm>
            <a:off x="533400" y="1280160"/>
            <a:ext cx="8001000" cy="4582478"/>
          </a:xfrm>
        </p:spPr>
        <p:txBody>
          <a:bodyPr/>
          <a:lstStyle/>
          <a:p>
            <a:r>
              <a:rPr lang="en-US" altLang="en-US" dirty="0"/>
              <a:t>Then divide the total wattage by 120 VAC to calculate the amperage.</a:t>
            </a:r>
          </a:p>
          <a:p>
            <a:pPr lvl="1"/>
            <a:endParaRPr lang="en-US" altLang="en-US" sz="800" dirty="0"/>
          </a:p>
          <a:p>
            <a:pPr lvl="2"/>
            <a:r>
              <a:rPr lang="en-US" altLang="en-US" dirty="0"/>
              <a:t>The total amperage must not exceed the circuit capacity, which is marked on the fuse or circuit breaker.  By OSHA standards, it shouldn’t exceed 80%.</a:t>
            </a:r>
          </a:p>
        </p:txBody>
      </p:sp>
      <p:pic>
        <p:nvPicPr>
          <p:cNvPr id="58372" name="Picture 2">
            <a:extLst>
              <a:ext uri="{FF2B5EF4-FFF2-40B4-BE49-F238E27FC236}">
                <a16:creationId xmlns:a16="http://schemas.microsoft.com/office/drawing/2014/main" id="{E58B2C8A-C119-5267-A93A-7E5D8E87C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40088"/>
            <a:ext cx="34734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a:extLst>
              <a:ext uri="{FF2B5EF4-FFF2-40B4-BE49-F238E27FC236}">
                <a16:creationId xmlns:a16="http://schemas.microsoft.com/office/drawing/2014/main" id="{DFFA1AF4-A3ED-3E15-791C-FE3DF23D6A63}"/>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Predicting Electrical Action</a:t>
            </a:r>
          </a:p>
        </p:txBody>
      </p:sp>
      <p:sp>
        <p:nvSpPr>
          <p:cNvPr id="49154" name="Content Placeholder 1">
            <a:extLst>
              <a:ext uri="{FF2B5EF4-FFF2-40B4-BE49-F238E27FC236}">
                <a16:creationId xmlns:a16="http://schemas.microsoft.com/office/drawing/2014/main" id="{6504BFD6-9C27-7A38-17C9-73B5BFDD84D5}"/>
              </a:ext>
            </a:extLst>
          </p:cNvPr>
          <p:cNvSpPr>
            <a:spLocks noGrp="1"/>
          </p:cNvSpPr>
          <p:nvPr>
            <p:ph idx="1"/>
          </p:nvPr>
        </p:nvSpPr>
        <p:spPr>
          <a:xfrm>
            <a:off x="533400" y="1295400"/>
            <a:ext cx="7924800" cy="4525963"/>
          </a:xfrm>
        </p:spPr>
        <p:txBody>
          <a:bodyPr/>
          <a:lstStyle/>
          <a:p>
            <a:pPr>
              <a:defRPr/>
            </a:pPr>
            <a:r>
              <a:rPr lang="en-US" altLang="en-US" dirty="0"/>
              <a:t>Some basic electrical rules:</a:t>
            </a:r>
          </a:p>
          <a:p>
            <a:pPr lvl="1">
              <a:defRPr/>
            </a:pPr>
            <a:endParaRPr lang="en-US" altLang="en-US" sz="800" dirty="0"/>
          </a:p>
          <a:p>
            <a:pPr lvl="1">
              <a:defRPr/>
            </a:pPr>
            <a:r>
              <a:rPr lang="en-US" altLang="en-US" dirty="0"/>
              <a:t>Nothing happens unless current flows.</a:t>
            </a:r>
          </a:p>
          <a:p>
            <a:pPr lvl="1">
              <a:defRPr/>
            </a:pPr>
            <a:endParaRPr lang="en-US" altLang="en-US" sz="1000" dirty="0"/>
          </a:p>
          <a:p>
            <a:pPr lvl="1">
              <a:defRPr/>
            </a:pPr>
            <a:r>
              <a:rPr lang="en-US" altLang="en-US" dirty="0"/>
              <a:t>No current flows unless there is a complete path (circuit).</a:t>
            </a:r>
          </a:p>
          <a:p>
            <a:pPr lvl="1">
              <a:defRPr/>
            </a:pPr>
            <a:endParaRPr lang="en-US" altLang="en-US" sz="1000" dirty="0"/>
          </a:p>
          <a:p>
            <a:pPr lvl="1">
              <a:defRPr/>
            </a:pPr>
            <a:r>
              <a:rPr lang="en-US" altLang="en-US" dirty="0"/>
              <a:t>The only low reactance path (circuit) has all portions of the path (conductors) close together. </a:t>
            </a:r>
          </a:p>
          <a:p>
            <a:pPr>
              <a:defRPr/>
            </a:pPr>
            <a:endParaRPr lang="en-US" altLang="en-US" sz="1000" b="1" dirty="0"/>
          </a:p>
          <a:p>
            <a:pPr>
              <a:defRPr/>
            </a:pPr>
            <a:endParaRPr lang="en-US" altLang="en-US" sz="1000" b="1" dirty="0"/>
          </a:p>
          <a:p>
            <a:pPr>
              <a:defRPr/>
            </a:pPr>
            <a:r>
              <a:rPr lang="en-US" altLang="en-US" b="1" dirty="0"/>
              <a:t>Ohm’s Law</a:t>
            </a:r>
          </a:p>
          <a:p>
            <a:pPr>
              <a:defRPr/>
            </a:pPr>
            <a:endParaRPr lang="en-US" altLang="en-US" sz="800" dirty="0"/>
          </a:p>
          <a:p>
            <a:pPr lvl="1">
              <a:defRPr/>
            </a:pPr>
            <a:r>
              <a:rPr lang="en-US" altLang="en-US" dirty="0"/>
              <a:t>{Wattage (P)} = {Voltage (E)} x {Amperage (I)}</a:t>
            </a:r>
          </a:p>
          <a:p>
            <a:pPr marL="457200" lvl="1" indent="0">
              <a:buFont typeface="Symbol" panose="05050102010706020507" pitchFamily="18" charset="2"/>
              <a:buNone/>
              <a:defRPr/>
            </a:pPr>
            <a:endParaRPr lang="en-US" altLang="en-US" sz="1000" dirty="0"/>
          </a:p>
          <a:p>
            <a:pPr lvl="1">
              <a:defRPr/>
            </a:pPr>
            <a:r>
              <a:rPr lang="en-US" altLang="en-US" dirty="0"/>
              <a:t>Easier way to remember: West Virginia (W=VA)</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1BB0A99D-21BE-CD34-78D0-69D5F4886F8C}"/>
              </a:ext>
            </a:extLst>
          </p:cNvPr>
          <p:cNvSpPr>
            <a:spLocks noGrp="1" noChangeArrowheads="1"/>
          </p:cNvSpPr>
          <p:nvPr>
            <p:ph type="title"/>
          </p:nvPr>
        </p:nvSpPr>
        <p:spPr/>
        <p:txBody>
          <a:bodyPr/>
          <a:lstStyle/>
          <a:p>
            <a:r>
              <a:rPr lang="en-US" altLang="en-US"/>
              <a:t>Ohm’s Law Formulas</a:t>
            </a:r>
          </a:p>
        </p:txBody>
      </p:sp>
      <p:pic>
        <p:nvPicPr>
          <p:cNvPr id="62467" name="Picture 1">
            <a:extLst>
              <a:ext uri="{FF2B5EF4-FFF2-40B4-BE49-F238E27FC236}">
                <a16:creationId xmlns:a16="http://schemas.microsoft.com/office/drawing/2014/main" id="{1B3EEEC3-5B2F-6393-F0C0-A92F5851AE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295400"/>
            <a:ext cx="56292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078F2BF-7AC0-C9A1-0BBF-D3ADDD1C4B6D}"/>
              </a:ext>
            </a:extLst>
          </p:cNvPr>
          <p:cNvSpPr>
            <a:spLocks noGrp="1" noChangeArrowheads="1"/>
          </p:cNvSpPr>
          <p:nvPr>
            <p:ph type="title"/>
          </p:nvPr>
        </p:nvSpPr>
        <p:spPr>
          <a:xfrm>
            <a:off x="566738" y="457200"/>
            <a:ext cx="7924800" cy="549275"/>
          </a:xfrm>
        </p:spPr>
        <p:txBody>
          <a:bodyPr/>
          <a:lstStyle/>
          <a:p>
            <a:r>
              <a:rPr lang="en-US" altLang="en-US">
                <a:cs typeface="Times New Roman" panose="02020603050405020304" pitchFamily="18" charset="0"/>
              </a:rPr>
              <a:t>Definitions</a:t>
            </a:r>
          </a:p>
        </p:txBody>
      </p:sp>
      <p:sp>
        <p:nvSpPr>
          <p:cNvPr id="9219" name="Rectangle 3">
            <a:extLst>
              <a:ext uri="{FF2B5EF4-FFF2-40B4-BE49-F238E27FC236}">
                <a16:creationId xmlns:a16="http://schemas.microsoft.com/office/drawing/2014/main" id="{30768AA0-6EBF-A5FA-AB38-15E49AF3B8F3}"/>
              </a:ext>
            </a:extLst>
          </p:cNvPr>
          <p:cNvSpPr>
            <a:spLocks noGrp="1" noChangeArrowheads="1"/>
          </p:cNvSpPr>
          <p:nvPr>
            <p:ph idx="1"/>
          </p:nvPr>
        </p:nvSpPr>
        <p:spPr>
          <a:xfrm>
            <a:off x="533400" y="1341438"/>
            <a:ext cx="8077200" cy="4525962"/>
          </a:xfrm>
        </p:spPr>
        <p:txBody>
          <a:bodyPr/>
          <a:lstStyle/>
          <a:p>
            <a:pPr>
              <a:lnSpc>
                <a:spcPct val="90000"/>
              </a:lnSpc>
            </a:pPr>
            <a:r>
              <a:rPr lang="en-US" altLang="en-US" b="1" i="1">
                <a:cs typeface="Times New Roman" panose="02020603050405020304" pitchFamily="18" charset="0"/>
              </a:rPr>
              <a:t>Competent person</a:t>
            </a:r>
          </a:p>
          <a:p>
            <a:pPr>
              <a:lnSpc>
                <a:spcPct val="90000"/>
              </a:lnSpc>
            </a:pPr>
            <a:endParaRPr lang="en-US" altLang="en-US" sz="800" b="1" i="1">
              <a:cs typeface="Times New Roman" panose="02020603050405020304" pitchFamily="18" charset="0"/>
            </a:endParaRPr>
          </a:p>
          <a:p>
            <a:pPr lvl="1">
              <a:lnSpc>
                <a:spcPct val="90000"/>
              </a:lnSpc>
            </a:pPr>
            <a:r>
              <a:rPr lang="en-US" altLang="en-US">
                <a:cs typeface="Times New Roman" panose="02020603050405020304" pitchFamily="18" charset="0"/>
              </a:rPr>
              <a:t>A person who is capable of </a:t>
            </a:r>
            <a:r>
              <a:rPr lang="en-US" altLang="en-US">
                <a:solidFill>
                  <a:srgbClr val="FF0000"/>
                </a:solidFill>
                <a:cs typeface="Times New Roman" panose="02020603050405020304" pitchFamily="18" charset="0"/>
              </a:rPr>
              <a:t>identifying existing and predictable hazards </a:t>
            </a:r>
            <a:r>
              <a:rPr lang="en-US" altLang="en-US">
                <a:cs typeface="Times New Roman" panose="02020603050405020304" pitchFamily="18" charset="0"/>
              </a:rPr>
              <a:t>… and who has </a:t>
            </a:r>
            <a:r>
              <a:rPr lang="en-US" altLang="en-US">
                <a:solidFill>
                  <a:srgbClr val="FF0000"/>
                </a:solidFill>
                <a:cs typeface="Times New Roman" panose="02020603050405020304" pitchFamily="18" charset="0"/>
              </a:rPr>
              <a:t>authorization</a:t>
            </a:r>
            <a:r>
              <a:rPr lang="en-US" altLang="en-US">
                <a:cs typeface="Times New Roman" panose="02020603050405020304" pitchFamily="18" charset="0"/>
              </a:rPr>
              <a:t> to take prompt corrective measures to eliminate them.</a:t>
            </a:r>
          </a:p>
          <a:p>
            <a:pPr>
              <a:lnSpc>
                <a:spcPct val="90000"/>
              </a:lnSpc>
            </a:pPr>
            <a:endParaRPr lang="en-US" altLang="en-US" sz="1000" b="1" i="1">
              <a:cs typeface="Times New Roman" panose="02020603050405020304" pitchFamily="18" charset="0"/>
            </a:endParaRPr>
          </a:p>
          <a:p>
            <a:pPr>
              <a:lnSpc>
                <a:spcPct val="90000"/>
              </a:lnSpc>
            </a:pPr>
            <a:endParaRPr lang="en-US" altLang="en-US" sz="1000" b="1" i="1">
              <a:cs typeface="Times New Roman" panose="02020603050405020304" pitchFamily="18" charset="0"/>
            </a:endParaRPr>
          </a:p>
          <a:p>
            <a:pPr>
              <a:lnSpc>
                <a:spcPct val="90000"/>
              </a:lnSpc>
            </a:pPr>
            <a:endParaRPr lang="en-US" altLang="en-US" sz="1000" b="1" i="1">
              <a:cs typeface="Times New Roman" panose="02020603050405020304" pitchFamily="18" charset="0"/>
            </a:endParaRPr>
          </a:p>
          <a:p>
            <a:pPr>
              <a:lnSpc>
                <a:spcPct val="90000"/>
              </a:lnSpc>
            </a:pPr>
            <a:r>
              <a:rPr lang="en-US" altLang="en-US" b="1" i="1">
                <a:cs typeface="Times New Roman" panose="02020603050405020304" pitchFamily="18" charset="0"/>
              </a:rPr>
              <a:t>Qualified person</a:t>
            </a:r>
            <a:r>
              <a:rPr lang="en-US" altLang="en-US">
                <a:cs typeface="Times New Roman" panose="02020603050405020304" pitchFamily="18" charset="0"/>
              </a:rPr>
              <a:t> </a:t>
            </a:r>
          </a:p>
          <a:p>
            <a:pPr>
              <a:lnSpc>
                <a:spcPct val="90000"/>
              </a:lnSpc>
            </a:pPr>
            <a:endParaRPr lang="en-US" altLang="en-US" sz="800">
              <a:cs typeface="Times New Roman" panose="02020603050405020304" pitchFamily="18" charset="0"/>
            </a:endParaRPr>
          </a:p>
          <a:p>
            <a:pPr lvl="1">
              <a:lnSpc>
                <a:spcPct val="90000"/>
              </a:lnSpc>
            </a:pPr>
            <a:r>
              <a:rPr lang="en-US" altLang="en-US">
                <a:cs typeface="Times New Roman" panose="02020603050405020304" pitchFamily="18" charset="0"/>
              </a:rPr>
              <a:t>A person who, by possession of a recognized degree, certificate, or professional standing, or who by extensive knowledge, training and experience, successfully demonstrated an </a:t>
            </a:r>
            <a:r>
              <a:rPr lang="en-US" altLang="en-US">
                <a:solidFill>
                  <a:srgbClr val="FF0000"/>
                </a:solidFill>
                <a:cs typeface="Times New Roman" panose="02020603050405020304" pitchFamily="18" charset="0"/>
              </a:rPr>
              <a:t>ability to solve/resolve problems</a:t>
            </a:r>
            <a:r>
              <a:rPr lang="en-US" altLang="en-US">
                <a:cs typeface="Times New Roman" panose="02020603050405020304" pitchFamily="18" charset="0"/>
              </a:rPr>
              <a:t> relating to the subject matter, the work, or the project.</a:t>
            </a:r>
          </a:p>
        </p:txBody>
      </p:sp>
      <p:sp>
        <p:nvSpPr>
          <p:cNvPr id="4" name="Text Placeholder 3">
            <a:extLst>
              <a:ext uri="{FF2B5EF4-FFF2-40B4-BE49-F238E27FC236}">
                <a16:creationId xmlns:a16="http://schemas.microsoft.com/office/drawing/2014/main" id="{8D5B61E4-0F1C-47AC-A452-F0AA5C93A79A}"/>
              </a:ext>
            </a:extLst>
          </p:cNvPr>
          <p:cNvSpPr>
            <a:spLocks noGrp="1"/>
          </p:cNvSpPr>
          <p:nvPr>
            <p:ph sz="quarter" idx="10"/>
          </p:nvPr>
        </p:nvSpPr>
        <p:spPr>
          <a:xfrm>
            <a:off x="6096000" y="595313"/>
            <a:ext cx="2514600" cy="381000"/>
          </a:xfrm>
        </p:spPr>
        <p:txBody>
          <a:bodyPr>
            <a:normAutofit fontScale="92500"/>
          </a:bodyPr>
          <a:lstStyle/>
          <a:p>
            <a:pPr>
              <a:defRPr/>
            </a:pPr>
            <a:r>
              <a:rPr lang="en-US" sz="1800" dirty="0">
                <a:solidFill>
                  <a:srgbClr val="000000"/>
                </a:solidFill>
                <a:latin typeface="+mj-lt"/>
                <a:ea typeface="+mj-ea"/>
                <a:cs typeface="+mj-cs"/>
              </a:rPr>
              <a:t>29 CFR 1910.301-399</a:t>
            </a:r>
            <a:endParaRPr lang="en-US" dirty="0">
              <a:latin typeface="+mj-lt"/>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1952CED-0875-3D8D-8250-FC1F3CAABF90}"/>
              </a:ext>
            </a:extLst>
          </p:cNvPr>
          <p:cNvSpPr txBox="1">
            <a:spLocks noChangeArrowheads="1"/>
          </p:cNvSpPr>
          <p:nvPr/>
        </p:nvSpPr>
        <p:spPr bwMode="auto">
          <a:xfrm>
            <a:off x="457200" y="457200"/>
            <a:ext cx="8305800" cy="514350"/>
          </a:xfrm>
          <a:prstGeom prst="rect">
            <a:avLst/>
          </a:prstGeom>
          <a:noFill/>
          <a:ln>
            <a:noFill/>
          </a:ln>
        </p:spPr>
        <p:txBody>
          <a:bodyPr lIns="82550" tIns="41275" rIns="82550" bIns="41275" anchor="ctr">
            <a:spAutoFit/>
          </a:bodyPr>
          <a:lstStyle>
            <a:lvl1pPr algn="l" rtl="0" eaLnBrk="0" fontAlgn="base" hangingPunct="0">
              <a:spcBef>
                <a:spcPct val="0"/>
              </a:spcBef>
              <a:spcAft>
                <a:spcPct val="0"/>
              </a:spcAft>
              <a:defRPr sz="44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sz="2800" kern="0" dirty="0"/>
              <a:t>Examples of Wattage and Amperage Consumed</a:t>
            </a:r>
          </a:p>
        </p:txBody>
      </p:sp>
      <p:graphicFrame>
        <p:nvGraphicFramePr>
          <p:cNvPr id="7" name="Table 6">
            <a:extLst>
              <a:ext uri="{FF2B5EF4-FFF2-40B4-BE49-F238E27FC236}">
                <a16:creationId xmlns:a16="http://schemas.microsoft.com/office/drawing/2014/main" id="{C4533DA8-65A0-EB39-7C4B-DA1CD63890AF}"/>
              </a:ext>
            </a:extLst>
          </p:cNvPr>
          <p:cNvGraphicFramePr>
            <a:graphicFrameLocks noGrp="1"/>
          </p:cNvGraphicFramePr>
          <p:nvPr/>
        </p:nvGraphicFramePr>
        <p:xfrm>
          <a:off x="990600" y="1295400"/>
          <a:ext cx="6705600" cy="4114803"/>
        </p:xfrm>
        <a:graphic>
          <a:graphicData uri="http://schemas.openxmlformats.org/drawingml/2006/table">
            <a:tbl>
              <a:tblPr firstRow="1" bandRow="1">
                <a:tableStyleId>{ED083AE6-46FA-4A59-8FB0-9F97EB10719F}</a:tableStyleId>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662151">
                <a:tc>
                  <a:txBody>
                    <a:bodyPr/>
                    <a:lstStyle/>
                    <a:p>
                      <a:pPr algn="ctr"/>
                      <a:r>
                        <a:rPr lang="en-US" sz="1800" dirty="0"/>
                        <a:t>Appliance</a:t>
                      </a:r>
                    </a:p>
                  </a:txBody>
                  <a:tcPr/>
                </a:tc>
                <a:tc>
                  <a:txBody>
                    <a:bodyPr/>
                    <a:lstStyle/>
                    <a:p>
                      <a:pPr algn="ctr"/>
                      <a:r>
                        <a:rPr lang="en-US" sz="1800" dirty="0"/>
                        <a:t>Estimated Load in Watts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Estimated Load in Amperage</a:t>
                      </a:r>
                    </a:p>
                  </a:txBody>
                  <a:tcPr/>
                </a:tc>
                <a:extLst>
                  <a:ext uri="{0D108BD9-81ED-4DB2-BD59-A6C34878D82A}">
                    <a16:rowId xmlns:a16="http://schemas.microsoft.com/office/drawing/2014/main" val="10000"/>
                  </a:ext>
                </a:extLst>
              </a:tr>
              <a:tr h="383628">
                <a:tc>
                  <a:txBody>
                    <a:bodyPr/>
                    <a:lstStyle/>
                    <a:p>
                      <a:pPr algn="ctr"/>
                      <a:r>
                        <a:rPr lang="en-US" sz="1800" dirty="0"/>
                        <a:t>Blender</a:t>
                      </a:r>
                    </a:p>
                  </a:txBody>
                  <a:tcPr/>
                </a:tc>
                <a:tc>
                  <a:txBody>
                    <a:bodyPr/>
                    <a:lstStyle/>
                    <a:p>
                      <a:pPr algn="ctr"/>
                      <a:r>
                        <a:rPr lang="en-US" sz="1800" dirty="0"/>
                        <a:t>300</a:t>
                      </a:r>
                    </a:p>
                  </a:txBody>
                  <a:tcPr/>
                </a:tc>
                <a:tc>
                  <a:txBody>
                    <a:bodyPr/>
                    <a:lstStyle/>
                    <a:p>
                      <a:pPr algn="ctr"/>
                      <a:r>
                        <a:rPr lang="en-US" sz="1800" dirty="0"/>
                        <a:t>2.7</a:t>
                      </a:r>
                    </a:p>
                  </a:txBody>
                  <a:tcPr/>
                </a:tc>
                <a:extLst>
                  <a:ext uri="{0D108BD9-81ED-4DB2-BD59-A6C34878D82A}">
                    <a16:rowId xmlns:a16="http://schemas.microsoft.com/office/drawing/2014/main" val="10001"/>
                  </a:ext>
                </a:extLst>
              </a:tr>
              <a:tr h="383628">
                <a:tc>
                  <a:txBody>
                    <a:bodyPr/>
                    <a:lstStyle/>
                    <a:p>
                      <a:pPr algn="ctr"/>
                      <a:r>
                        <a:rPr lang="en-US" sz="1800" dirty="0"/>
                        <a:t>Clock Radio</a:t>
                      </a:r>
                    </a:p>
                  </a:txBody>
                  <a:tcPr/>
                </a:tc>
                <a:tc>
                  <a:txBody>
                    <a:bodyPr/>
                    <a:lstStyle/>
                    <a:p>
                      <a:pPr algn="ctr"/>
                      <a:r>
                        <a:rPr lang="en-US" sz="1800" dirty="0"/>
                        <a:t>70</a:t>
                      </a:r>
                    </a:p>
                  </a:txBody>
                  <a:tcPr/>
                </a:tc>
                <a:tc>
                  <a:txBody>
                    <a:bodyPr/>
                    <a:lstStyle/>
                    <a:p>
                      <a:pPr algn="ctr"/>
                      <a:r>
                        <a:rPr lang="en-US" sz="1800" dirty="0"/>
                        <a:t>0.6</a:t>
                      </a:r>
                    </a:p>
                  </a:txBody>
                  <a:tcPr/>
                </a:tc>
                <a:extLst>
                  <a:ext uri="{0D108BD9-81ED-4DB2-BD59-A6C34878D82A}">
                    <a16:rowId xmlns:a16="http://schemas.microsoft.com/office/drawing/2014/main" val="10002"/>
                  </a:ext>
                </a:extLst>
              </a:tr>
              <a:tr h="383628">
                <a:tc>
                  <a:txBody>
                    <a:bodyPr/>
                    <a:lstStyle/>
                    <a:p>
                      <a:pPr algn="ctr"/>
                      <a:r>
                        <a:rPr lang="en-US" sz="1800" dirty="0"/>
                        <a:t>Coffee Maker</a:t>
                      </a:r>
                    </a:p>
                  </a:txBody>
                  <a:tcPr/>
                </a:tc>
                <a:tc>
                  <a:txBody>
                    <a:bodyPr/>
                    <a:lstStyle/>
                    <a:p>
                      <a:pPr algn="ctr"/>
                      <a:r>
                        <a:rPr lang="en-US" sz="1800" dirty="0"/>
                        <a:t>1200</a:t>
                      </a:r>
                    </a:p>
                  </a:txBody>
                  <a:tcPr/>
                </a:tc>
                <a:tc>
                  <a:txBody>
                    <a:bodyPr/>
                    <a:lstStyle/>
                    <a:p>
                      <a:pPr algn="ctr"/>
                      <a:r>
                        <a:rPr lang="en-US" sz="1800" dirty="0"/>
                        <a:t>10.9</a:t>
                      </a:r>
                    </a:p>
                  </a:txBody>
                  <a:tcPr/>
                </a:tc>
                <a:extLst>
                  <a:ext uri="{0D108BD9-81ED-4DB2-BD59-A6C34878D82A}">
                    <a16:rowId xmlns:a16="http://schemas.microsoft.com/office/drawing/2014/main" val="10003"/>
                  </a:ext>
                </a:extLst>
              </a:tr>
              <a:tr h="383628">
                <a:tc>
                  <a:txBody>
                    <a:bodyPr/>
                    <a:lstStyle/>
                    <a:p>
                      <a:pPr algn="ctr"/>
                      <a:r>
                        <a:rPr lang="en-US" sz="1800" dirty="0"/>
                        <a:t>Heating Pad</a:t>
                      </a:r>
                    </a:p>
                  </a:txBody>
                  <a:tcPr/>
                </a:tc>
                <a:tc>
                  <a:txBody>
                    <a:bodyPr/>
                    <a:lstStyle/>
                    <a:p>
                      <a:pPr algn="ctr"/>
                      <a:r>
                        <a:rPr lang="en-US" sz="1800" dirty="0"/>
                        <a:t>65</a:t>
                      </a:r>
                    </a:p>
                  </a:txBody>
                  <a:tcPr/>
                </a:tc>
                <a:tc>
                  <a:txBody>
                    <a:bodyPr/>
                    <a:lstStyle/>
                    <a:p>
                      <a:pPr algn="ctr"/>
                      <a:r>
                        <a:rPr lang="en-US" sz="1800" dirty="0"/>
                        <a:t>0.6</a:t>
                      </a:r>
                    </a:p>
                  </a:txBody>
                  <a:tcPr/>
                </a:tc>
                <a:extLst>
                  <a:ext uri="{0D108BD9-81ED-4DB2-BD59-A6C34878D82A}">
                    <a16:rowId xmlns:a16="http://schemas.microsoft.com/office/drawing/2014/main" val="10004"/>
                  </a:ext>
                </a:extLst>
              </a:tr>
              <a:tr h="383628">
                <a:tc>
                  <a:txBody>
                    <a:bodyPr/>
                    <a:lstStyle/>
                    <a:p>
                      <a:pPr algn="ctr"/>
                      <a:r>
                        <a:rPr lang="en-US" sz="1800" dirty="0"/>
                        <a:t>Microwave Oven</a:t>
                      </a:r>
                    </a:p>
                  </a:txBody>
                  <a:tcPr/>
                </a:tc>
                <a:tc>
                  <a:txBody>
                    <a:bodyPr/>
                    <a:lstStyle/>
                    <a:p>
                      <a:pPr algn="ctr"/>
                      <a:r>
                        <a:rPr lang="en-US" sz="1800" dirty="0"/>
                        <a:t>1450</a:t>
                      </a:r>
                    </a:p>
                  </a:txBody>
                  <a:tcPr/>
                </a:tc>
                <a:tc>
                  <a:txBody>
                    <a:bodyPr/>
                    <a:lstStyle/>
                    <a:p>
                      <a:pPr algn="ctr"/>
                      <a:r>
                        <a:rPr lang="en-US" sz="1800" dirty="0"/>
                        <a:t>13.2</a:t>
                      </a:r>
                    </a:p>
                  </a:txBody>
                  <a:tcPr/>
                </a:tc>
                <a:extLst>
                  <a:ext uri="{0D108BD9-81ED-4DB2-BD59-A6C34878D82A}">
                    <a16:rowId xmlns:a16="http://schemas.microsoft.com/office/drawing/2014/main" val="10005"/>
                  </a:ext>
                </a:extLst>
              </a:tr>
              <a:tr h="383628">
                <a:tc>
                  <a:txBody>
                    <a:bodyPr/>
                    <a:lstStyle/>
                    <a:p>
                      <a:pPr algn="ctr"/>
                      <a:r>
                        <a:rPr lang="en-US" sz="1800" dirty="0"/>
                        <a:t>Toaster</a:t>
                      </a:r>
                    </a:p>
                  </a:txBody>
                  <a:tcPr/>
                </a:tc>
                <a:tc>
                  <a:txBody>
                    <a:bodyPr/>
                    <a:lstStyle/>
                    <a:p>
                      <a:pPr algn="ctr"/>
                      <a:r>
                        <a:rPr lang="en-US" sz="1800" dirty="0"/>
                        <a:t>1150</a:t>
                      </a:r>
                    </a:p>
                  </a:txBody>
                  <a:tcPr/>
                </a:tc>
                <a:tc>
                  <a:txBody>
                    <a:bodyPr/>
                    <a:lstStyle/>
                    <a:p>
                      <a:pPr algn="ctr"/>
                      <a:r>
                        <a:rPr lang="en-US" sz="1800" dirty="0"/>
                        <a:t>10.5</a:t>
                      </a:r>
                    </a:p>
                  </a:txBody>
                  <a:tcPr/>
                </a:tc>
                <a:extLst>
                  <a:ext uri="{0D108BD9-81ED-4DB2-BD59-A6C34878D82A}">
                    <a16:rowId xmlns:a16="http://schemas.microsoft.com/office/drawing/2014/main" val="10006"/>
                  </a:ext>
                </a:extLst>
              </a:tr>
              <a:tr h="383628">
                <a:tc>
                  <a:txBody>
                    <a:bodyPr/>
                    <a:lstStyle/>
                    <a:p>
                      <a:pPr algn="ctr"/>
                      <a:r>
                        <a:rPr lang="en-US" sz="1800" dirty="0"/>
                        <a:t>Vacuum Cleaner</a:t>
                      </a:r>
                    </a:p>
                  </a:txBody>
                  <a:tcPr/>
                </a:tc>
                <a:tc>
                  <a:txBody>
                    <a:bodyPr/>
                    <a:lstStyle/>
                    <a:p>
                      <a:pPr algn="ctr"/>
                      <a:r>
                        <a:rPr lang="en-US" sz="1800" dirty="0"/>
                        <a:t>1350</a:t>
                      </a:r>
                    </a:p>
                  </a:txBody>
                  <a:tcPr/>
                </a:tc>
                <a:tc>
                  <a:txBody>
                    <a:bodyPr/>
                    <a:lstStyle/>
                    <a:p>
                      <a:pPr algn="ctr"/>
                      <a:r>
                        <a:rPr lang="en-US" sz="1800" dirty="0"/>
                        <a:t>12.3</a:t>
                      </a:r>
                    </a:p>
                  </a:txBody>
                  <a:tcPr/>
                </a:tc>
                <a:extLst>
                  <a:ext uri="{0D108BD9-81ED-4DB2-BD59-A6C34878D82A}">
                    <a16:rowId xmlns:a16="http://schemas.microsoft.com/office/drawing/2014/main" val="10007"/>
                  </a:ext>
                </a:extLst>
              </a:tr>
              <a:tr h="383628">
                <a:tc>
                  <a:txBody>
                    <a:bodyPr/>
                    <a:lstStyle/>
                    <a:p>
                      <a:pPr algn="ctr"/>
                      <a:r>
                        <a:rPr lang="en-US" sz="1800" dirty="0"/>
                        <a:t>Circular Saw</a:t>
                      </a:r>
                    </a:p>
                  </a:txBody>
                  <a:tcPr/>
                </a:tc>
                <a:tc>
                  <a:txBody>
                    <a:bodyPr/>
                    <a:lstStyle/>
                    <a:p>
                      <a:pPr algn="ctr"/>
                      <a:r>
                        <a:rPr lang="en-US" sz="1800" dirty="0"/>
                        <a:t>1200</a:t>
                      </a:r>
                    </a:p>
                  </a:txBody>
                  <a:tcPr/>
                </a:tc>
                <a:tc>
                  <a:txBody>
                    <a:bodyPr/>
                    <a:lstStyle/>
                    <a:p>
                      <a:pPr algn="ctr"/>
                      <a:r>
                        <a:rPr lang="en-US" sz="1800" dirty="0"/>
                        <a:t>10.9</a:t>
                      </a:r>
                    </a:p>
                  </a:txBody>
                  <a:tcPr/>
                </a:tc>
                <a:extLst>
                  <a:ext uri="{0D108BD9-81ED-4DB2-BD59-A6C34878D82A}">
                    <a16:rowId xmlns:a16="http://schemas.microsoft.com/office/drawing/2014/main" val="10008"/>
                  </a:ext>
                </a:extLst>
              </a:tr>
              <a:tr h="383628">
                <a:tc>
                  <a:txBody>
                    <a:bodyPr/>
                    <a:lstStyle/>
                    <a:p>
                      <a:pPr algn="ctr"/>
                      <a:r>
                        <a:rPr lang="en-US" sz="1800" dirty="0"/>
                        <a:t>Drill Press</a:t>
                      </a:r>
                    </a:p>
                  </a:txBody>
                  <a:tcPr/>
                </a:tc>
                <a:tc>
                  <a:txBody>
                    <a:bodyPr/>
                    <a:lstStyle/>
                    <a:p>
                      <a:pPr algn="ctr"/>
                      <a:r>
                        <a:rPr lang="en-US" sz="1800" dirty="0"/>
                        <a:t>1100</a:t>
                      </a:r>
                    </a:p>
                  </a:txBody>
                  <a:tcPr/>
                </a:tc>
                <a:tc>
                  <a:txBody>
                    <a:bodyPr/>
                    <a:lstStyle/>
                    <a:p>
                      <a:pPr algn="ctr"/>
                      <a:r>
                        <a:rPr lang="en-US" sz="1800" dirty="0"/>
                        <a:t>10.0</a:t>
                      </a:r>
                    </a:p>
                  </a:txBody>
                  <a:tcPr/>
                </a:tc>
                <a:extLst>
                  <a:ext uri="{0D108BD9-81ED-4DB2-BD59-A6C34878D82A}">
                    <a16:rowId xmlns:a16="http://schemas.microsoft.com/office/drawing/2014/main" val="10009"/>
                  </a:ext>
                </a:extLst>
              </a:tr>
            </a:tbl>
          </a:graphicData>
        </a:graphic>
      </p:graphicFrame>
      <p:sp>
        <p:nvSpPr>
          <p:cNvPr id="64561" name="TextBox 7">
            <a:extLst>
              <a:ext uri="{FF2B5EF4-FFF2-40B4-BE49-F238E27FC236}">
                <a16:creationId xmlns:a16="http://schemas.microsoft.com/office/drawing/2014/main" id="{67F79E2D-C2EF-8AC7-C2C4-BB25783AEB75}"/>
              </a:ext>
            </a:extLst>
          </p:cNvPr>
          <p:cNvSpPr txBox="1">
            <a:spLocks noChangeArrowheads="1"/>
          </p:cNvSpPr>
          <p:nvPr/>
        </p:nvSpPr>
        <p:spPr bwMode="auto">
          <a:xfrm>
            <a:off x="838200" y="5549900"/>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Load in calculated based on typical household current of 110 volts.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a:extLst>
              <a:ext uri="{FF2B5EF4-FFF2-40B4-BE49-F238E27FC236}">
                <a16:creationId xmlns:a16="http://schemas.microsoft.com/office/drawing/2014/main" id="{97529099-1740-67CB-4D1D-A8103A1FBBAA}"/>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Extension Cords</a:t>
            </a:r>
          </a:p>
        </p:txBody>
      </p:sp>
      <p:sp>
        <p:nvSpPr>
          <p:cNvPr id="2" name="Content Placeholder 1">
            <a:extLst>
              <a:ext uri="{FF2B5EF4-FFF2-40B4-BE49-F238E27FC236}">
                <a16:creationId xmlns:a16="http://schemas.microsoft.com/office/drawing/2014/main" id="{8F784199-77C6-34F8-4EE3-1A684D838D05}"/>
              </a:ext>
            </a:extLst>
          </p:cNvPr>
          <p:cNvSpPr>
            <a:spLocks noGrp="1"/>
          </p:cNvSpPr>
          <p:nvPr>
            <p:ph idx="1"/>
          </p:nvPr>
        </p:nvSpPr>
        <p:spPr>
          <a:xfrm>
            <a:off x="533400" y="1230284"/>
            <a:ext cx="8153400" cy="4438679"/>
          </a:xfrm>
        </p:spPr>
        <p:txBody>
          <a:bodyPr>
            <a:normAutofit lnSpcReduction="10000"/>
          </a:bodyPr>
          <a:lstStyle/>
          <a:p>
            <a:pPr>
              <a:defRPr/>
            </a:pPr>
            <a:r>
              <a:rPr lang="en-US" sz="2600" dirty="0"/>
              <a:t>Generally, current delivered to static loads is lowered by increased extension cord length.</a:t>
            </a:r>
          </a:p>
          <a:p>
            <a:pPr>
              <a:defRPr/>
            </a:pPr>
            <a:endParaRPr lang="en-US" sz="800" dirty="0"/>
          </a:p>
          <a:p>
            <a:pPr lvl="1">
              <a:defRPr/>
            </a:pPr>
            <a:r>
              <a:rPr lang="en-US" sz="2200" dirty="0">
                <a:ea typeface="+mn-ea"/>
                <a:cs typeface="+mn-cs"/>
              </a:rPr>
              <a:t>Resistance goes up; current goes down (I = E </a:t>
            </a:r>
            <a:r>
              <a:rPr lang="en-US" sz="2200" dirty="0"/>
              <a:t>÷</a:t>
            </a:r>
            <a:r>
              <a:rPr lang="en-US" sz="2200" b="1" dirty="0"/>
              <a:t> </a:t>
            </a:r>
            <a:r>
              <a:rPr lang="en-US" sz="2200" dirty="0">
                <a:ea typeface="+mn-ea"/>
                <a:cs typeface="+mn-cs"/>
              </a:rPr>
              <a:t>R)</a:t>
            </a:r>
          </a:p>
          <a:p>
            <a:pPr lvl="1">
              <a:defRPr/>
            </a:pPr>
            <a:endParaRPr lang="en-US" sz="800" dirty="0">
              <a:ea typeface="+mn-ea"/>
              <a:cs typeface="+mn-cs"/>
            </a:endParaRPr>
          </a:p>
          <a:p>
            <a:pPr lvl="2">
              <a:defRPr/>
            </a:pPr>
            <a:r>
              <a:rPr lang="en-US" sz="2200" b="1" dirty="0">
                <a:ea typeface="+mn-ea"/>
                <a:cs typeface="+mn-cs"/>
              </a:rPr>
              <a:t>Amperes = I</a:t>
            </a:r>
          </a:p>
          <a:p>
            <a:pPr lvl="2">
              <a:defRPr/>
            </a:pPr>
            <a:r>
              <a:rPr lang="en-US" sz="2200" b="1" dirty="0">
                <a:ea typeface="+mn-ea"/>
                <a:cs typeface="+mn-cs"/>
              </a:rPr>
              <a:t>Volts = E</a:t>
            </a:r>
          </a:p>
          <a:p>
            <a:pPr lvl="2">
              <a:defRPr/>
            </a:pPr>
            <a:r>
              <a:rPr lang="en-US" sz="2200" b="1" dirty="0">
                <a:ea typeface="+mn-ea"/>
                <a:cs typeface="+mn-cs"/>
              </a:rPr>
              <a:t>Ohms = R</a:t>
            </a:r>
          </a:p>
          <a:p>
            <a:pPr lvl="2">
              <a:defRPr/>
            </a:pPr>
            <a:endParaRPr lang="en-US" sz="1800" dirty="0">
              <a:ea typeface="+mn-ea"/>
              <a:cs typeface="+mn-cs"/>
            </a:endParaRPr>
          </a:p>
          <a:p>
            <a:pPr lvl="1">
              <a:defRPr/>
            </a:pPr>
            <a:r>
              <a:rPr lang="en-US" sz="2200" dirty="0">
                <a:ea typeface="+mn-ea"/>
                <a:cs typeface="+mn-cs"/>
              </a:rPr>
              <a:t>Resistance increases with extension cord length, thus voltage drop across the line lowers the voltage available at the end of the cord for use by the equipment.</a:t>
            </a:r>
          </a:p>
          <a:p>
            <a:pPr lvl="1">
              <a:defRPr/>
            </a:pPr>
            <a:endParaRPr lang="en-US" sz="1800" dirty="0">
              <a:ea typeface="+mn-ea"/>
              <a:cs typeface="+mn-cs"/>
            </a:endParaRPr>
          </a:p>
          <a:p>
            <a:pPr lvl="1">
              <a:defRPr/>
            </a:pPr>
            <a:r>
              <a:rPr lang="en-US" sz="2200" dirty="0">
                <a:ea typeface="+mn-ea"/>
                <a:cs typeface="+mn-cs"/>
              </a:rPr>
              <a:t>A heavier extension cord (one with more copper in it) has less resistance than a lighter cord.</a:t>
            </a:r>
            <a:endParaRPr lang="en-US" sz="22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0BCA4411-C90F-48AE-22D3-930197AA340D}"/>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Extension Cords</a:t>
            </a:r>
            <a:endParaRPr lang="en-US" altLang="en-US" sz="1800"/>
          </a:p>
        </p:txBody>
      </p:sp>
      <p:sp>
        <p:nvSpPr>
          <p:cNvPr id="68611" name="Content Placeholder 1">
            <a:extLst>
              <a:ext uri="{FF2B5EF4-FFF2-40B4-BE49-F238E27FC236}">
                <a16:creationId xmlns:a16="http://schemas.microsoft.com/office/drawing/2014/main" id="{52EADAC1-A454-3BEF-3A7A-AF96A0184AFE}"/>
              </a:ext>
            </a:extLst>
          </p:cNvPr>
          <p:cNvSpPr>
            <a:spLocks noGrp="1" noChangeArrowheads="1"/>
          </p:cNvSpPr>
          <p:nvPr>
            <p:ph idx="1"/>
          </p:nvPr>
        </p:nvSpPr>
        <p:spPr>
          <a:xfrm>
            <a:off x="533400" y="1219200"/>
            <a:ext cx="8153400" cy="4525963"/>
          </a:xfrm>
        </p:spPr>
        <p:txBody>
          <a:bodyPr/>
          <a:lstStyle/>
          <a:p>
            <a:r>
              <a:rPr lang="en-US" altLang="en-US" sz="2600"/>
              <a:t>Extension cords are rated by an AWG (American Wire Gauge) number.</a:t>
            </a:r>
          </a:p>
          <a:p>
            <a:endParaRPr lang="en-US" altLang="en-US" sz="800"/>
          </a:p>
          <a:p>
            <a:pPr lvl="1"/>
            <a:r>
              <a:rPr lang="en-US" altLang="en-US" sz="2200"/>
              <a:t>The higher the number, the smaller the cross-section (roughly diameter) of the (usually copper) conductors in the cord.</a:t>
            </a:r>
          </a:p>
          <a:p>
            <a:pPr lvl="1"/>
            <a:endParaRPr lang="en-US" altLang="en-US" sz="2000"/>
          </a:p>
          <a:p>
            <a:pPr lvl="1"/>
            <a:r>
              <a:rPr lang="en-US" altLang="en-US" sz="2200"/>
              <a:t>Stranded wires of the same AWG rating </a:t>
            </a:r>
            <a:r>
              <a:rPr lang="en-US" altLang="en-US" sz="2200">
                <a:solidFill>
                  <a:srgbClr val="FF0000"/>
                </a:solidFill>
              </a:rPr>
              <a:t>have higher resistance per linear foot than do solid wires.</a:t>
            </a:r>
            <a:r>
              <a:rPr lang="en-US" altLang="en-US" sz="2200"/>
              <a:t> Thus, solid copper (such as building wire) drops less voltage over longer runs.</a:t>
            </a:r>
            <a:endParaRPr lang="en-US" altLang="en-US" sz="1000"/>
          </a:p>
        </p:txBody>
      </p:sp>
      <p:pic>
        <p:nvPicPr>
          <p:cNvPr id="68612" name="Picture 2">
            <a:extLst>
              <a:ext uri="{FF2B5EF4-FFF2-40B4-BE49-F238E27FC236}">
                <a16:creationId xmlns:a16="http://schemas.microsoft.com/office/drawing/2014/main" id="{80B44659-1BE9-5722-DA1B-CE9355FA92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62475"/>
            <a:ext cx="24209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a:extLst>
              <a:ext uri="{FF2B5EF4-FFF2-40B4-BE49-F238E27FC236}">
                <a16:creationId xmlns:a16="http://schemas.microsoft.com/office/drawing/2014/main" id="{2EB39DF2-432B-3F00-9E8C-E77D0ACD9076}"/>
              </a:ext>
            </a:extLst>
          </p:cNvPr>
          <p:cNvSpPr>
            <a:spLocks noGrp="1" noChangeArrowheads="1"/>
          </p:cNvSpPr>
          <p:nvPr>
            <p:ph type="title"/>
          </p:nvPr>
        </p:nvSpPr>
        <p:spPr>
          <a:xfrm>
            <a:off x="533400" y="457200"/>
            <a:ext cx="8001000" cy="492125"/>
          </a:xfrm>
        </p:spPr>
        <p:txBody>
          <a:bodyPr>
            <a:normAutofit fontScale="90000"/>
          </a:bodyPr>
          <a:lstStyle/>
          <a:p>
            <a:r>
              <a:rPr lang="en-US" altLang="en-US" sz="3200"/>
              <a:t>Relocatable Power Taps (RPT)/Strips</a:t>
            </a:r>
          </a:p>
        </p:txBody>
      </p:sp>
      <p:sp>
        <p:nvSpPr>
          <p:cNvPr id="70659" name="Content Placeholder 1">
            <a:extLst>
              <a:ext uri="{FF2B5EF4-FFF2-40B4-BE49-F238E27FC236}">
                <a16:creationId xmlns:a16="http://schemas.microsoft.com/office/drawing/2014/main" id="{67C47C9C-648C-0510-4098-A1B1F08F960F}"/>
              </a:ext>
            </a:extLst>
          </p:cNvPr>
          <p:cNvSpPr>
            <a:spLocks noGrp="1" noChangeArrowheads="1"/>
          </p:cNvSpPr>
          <p:nvPr>
            <p:ph idx="1"/>
          </p:nvPr>
        </p:nvSpPr>
        <p:spPr>
          <a:xfrm>
            <a:off x="533400" y="1219200"/>
            <a:ext cx="8001000" cy="3276600"/>
          </a:xfrm>
        </p:spPr>
        <p:txBody>
          <a:bodyPr/>
          <a:lstStyle/>
          <a:p>
            <a:r>
              <a:rPr lang="en-US" altLang="en-US"/>
              <a:t>RPT strips are designed for use with a number of low-powered loads, such as computers, peripherals, or audio/video components.</a:t>
            </a:r>
          </a:p>
          <a:p>
            <a:endParaRPr lang="en-US" altLang="en-US" sz="1000"/>
          </a:p>
          <a:p>
            <a:endParaRPr lang="en-US" altLang="en-US" sz="2000"/>
          </a:p>
        </p:txBody>
      </p:sp>
      <p:pic>
        <p:nvPicPr>
          <p:cNvPr id="70660" name="Picture 2">
            <a:extLst>
              <a:ext uri="{FF2B5EF4-FFF2-40B4-BE49-F238E27FC236}">
                <a16:creationId xmlns:a16="http://schemas.microsoft.com/office/drawing/2014/main" id="{0A21BADE-2EBD-2C59-1B0A-3B8001DAC6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55888"/>
            <a:ext cx="419100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a:extLst>
              <a:ext uri="{FF2B5EF4-FFF2-40B4-BE49-F238E27FC236}">
                <a16:creationId xmlns:a16="http://schemas.microsoft.com/office/drawing/2014/main" id="{8961410A-2272-991A-54F0-B3F4589F8442}"/>
              </a:ext>
            </a:extLst>
          </p:cNvPr>
          <p:cNvSpPr>
            <a:spLocks noGrp="1" noChangeArrowheads="1"/>
          </p:cNvSpPr>
          <p:nvPr>
            <p:ph type="title"/>
          </p:nvPr>
        </p:nvSpPr>
        <p:spPr>
          <a:xfrm>
            <a:off x="533400" y="457200"/>
            <a:ext cx="8001000" cy="492125"/>
          </a:xfrm>
        </p:spPr>
        <p:txBody>
          <a:bodyPr>
            <a:normAutofit fontScale="90000"/>
          </a:bodyPr>
          <a:lstStyle/>
          <a:p>
            <a:r>
              <a:rPr lang="en-US" altLang="en-US" sz="3200"/>
              <a:t>RPT/Strips</a:t>
            </a:r>
          </a:p>
        </p:txBody>
      </p:sp>
      <p:sp>
        <p:nvSpPr>
          <p:cNvPr id="72707" name="Content Placeholder 1">
            <a:extLst>
              <a:ext uri="{FF2B5EF4-FFF2-40B4-BE49-F238E27FC236}">
                <a16:creationId xmlns:a16="http://schemas.microsoft.com/office/drawing/2014/main" id="{98B2A721-8DDB-D6FC-7E02-0FAD8F0FD20F}"/>
              </a:ext>
            </a:extLst>
          </p:cNvPr>
          <p:cNvSpPr>
            <a:spLocks noGrp="1" noChangeArrowheads="1"/>
          </p:cNvSpPr>
          <p:nvPr>
            <p:ph idx="1"/>
          </p:nvPr>
        </p:nvSpPr>
        <p:spPr>
          <a:xfrm>
            <a:off x="533400" y="1246908"/>
            <a:ext cx="8001000" cy="3096492"/>
          </a:xfrm>
        </p:spPr>
        <p:txBody>
          <a:bodyPr>
            <a:normAutofit/>
          </a:bodyPr>
          <a:lstStyle/>
          <a:p>
            <a:r>
              <a:rPr lang="en-US" altLang="en-US" sz="2400" dirty="0"/>
              <a:t>OSHA’s </a:t>
            </a:r>
            <a:r>
              <a:rPr lang="en-US" altLang="en-US" sz="2400" b="1" dirty="0"/>
              <a:t>letter of interpretation, </a:t>
            </a:r>
            <a:r>
              <a:rPr lang="en-US" altLang="en-US" sz="2400" dirty="0"/>
              <a:t>dated 11/18/2002, provides compliance requirements for relocatable power taps or “power strips”.</a:t>
            </a:r>
          </a:p>
          <a:p>
            <a:endParaRPr lang="en-US" altLang="en-US" sz="800" dirty="0"/>
          </a:p>
          <a:p>
            <a:endParaRPr lang="en-US" altLang="en-US" sz="800" dirty="0"/>
          </a:p>
          <a:p>
            <a:pPr lvl="1"/>
            <a:r>
              <a:rPr lang="en-US" altLang="en-US" sz="2000" dirty="0"/>
              <a:t>29 CFR 1910.304(b)(4), “Outlet devices shall have an ampere rating not less than the load to be served.” Power strips are not designed for high power loads such as space heaters, refrigerators and microwave ovens, which can easily exceed the recommended ampere ratings on many power strips.</a:t>
            </a:r>
          </a:p>
          <a:p>
            <a:endParaRPr lang="en-US" altLang="en-US" sz="2000" dirty="0"/>
          </a:p>
        </p:txBody>
      </p:sp>
      <p:pic>
        <p:nvPicPr>
          <p:cNvPr id="72708" name="Picture 2">
            <a:extLst>
              <a:ext uri="{FF2B5EF4-FFF2-40B4-BE49-F238E27FC236}">
                <a16:creationId xmlns:a16="http://schemas.microsoft.com/office/drawing/2014/main" id="{CE93FAC1-28F1-F0ED-1050-ABB416C60C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4343400"/>
            <a:ext cx="19542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a:extLst>
              <a:ext uri="{FF2B5EF4-FFF2-40B4-BE49-F238E27FC236}">
                <a16:creationId xmlns:a16="http://schemas.microsoft.com/office/drawing/2014/main" id="{34D033C6-CA2D-D268-023B-5C5FC98CC977}"/>
              </a:ext>
            </a:extLst>
          </p:cNvPr>
          <p:cNvSpPr>
            <a:spLocks noGrp="1" noChangeArrowheads="1"/>
          </p:cNvSpPr>
          <p:nvPr>
            <p:ph type="title"/>
          </p:nvPr>
        </p:nvSpPr>
        <p:spPr>
          <a:xfrm>
            <a:off x="533400" y="457200"/>
            <a:ext cx="8077200" cy="492125"/>
          </a:xfrm>
        </p:spPr>
        <p:txBody>
          <a:bodyPr>
            <a:normAutofit fontScale="90000"/>
          </a:bodyPr>
          <a:lstStyle/>
          <a:p>
            <a:r>
              <a:rPr lang="en-US" altLang="en-US" sz="3200"/>
              <a:t>RPT/Strips</a:t>
            </a:r>
            <a:endParaRPr lang="en-US" altLang="en-US" sz="1800"/>
          </a:p>
        </p:txBody>
      </p:sp>
      <p:sp>
        <p:nvSpPr>
          <p:cNvPr id="2" name="Content Placeholder 1">
            <a:extLst>
              <a:ext uri="{FF2B5EF4-FFF2-40B4-BE49-F238E27FC236}">
                <a16:creationId xmlns:a16="http://schemas.microsoft.com/office/drawing/2014/main" id="{00409E95-8D42-C1D1-E93F-151ABEE14096}"/>
              </a:ext>
            </a:extLst>
          </p:cNvPr>
          <p:cNvSpPr>
            <a:spLocks noGrp="1"/>
          </p:cNvSpPr>
          <p:nvPr>
            <p:ph idx="1"/>
          </p:nvPr>
        </p:nvSpPr>
        <p:spPr>
          <a:xfrm>
            <a:off x="533400" y="1219200"/>
            <a:ext cx="7848600" cy="4525963"/>
          </a:xfrm>
        </p:spPr>
        <p:txBody>
          <a:bodyPr/>
          <a:lstStyle/>
          <a:p>
            <a:pPr>
              <a:defRPr/>
            </a:pPr>
            <a:r>
              <a:rPr lang="en-US" sz="2400" dirty="0"/>
              <a:t>Manufacturers and nationally recognized testing laboratories determine the proper uses for power strips.</a:t>
            </a:r>
          </a:p>
          <a:p>
            <a:pPr>
              <a:defRPr/>
            </a:pPr>
            <a:endParaRPr lang="en-US" sz="800" dirty="0"/>
          </a:p>
          <a:p>
            <a:pPr lvl="1">
              <a:defRPr/>
            </a:pPr>
            <a:r>
              <a:rPr lang="en-US" sz="2000" dirty="0">
                <a:ea typeface="+mn-ea"/>
                <a:cs typeface="+mn-cs"/>
              </a:rPr>
              <a:t>They are not to be series-connected to other RPTs or connected to extension cords.</a:t>
            </a:r>
          </a:p>
          <a:p>
            <a:pPr lvl="1">
              <a:defRPr/>
            </a:pPr>
            <a:endParaRPr lang="en-US" sz="2000" dirty="0">
              <a:ea typeface="+mn-ea"/>
              <a:cs typeface="+mn-cs"/>
            </a:endParaRPr>
          </a:p>
          <a:p>
            <a:pPr lvl="1">
              <a:defRPr/>
            </a:pPr>
            <a:r>
              <a:rPr lang="en-US" sz="2000" dirty="0">
                <a:ea typeface="+mn-ea"/>
                <a:cs typeface="+mn-cs"/>
              </a:rPr>
              <a:t>UL also specifies that RPTs are not intended for use at construction sites and similar locations.</a:t>
            </a:r>
            <a:endParaRPr lang="en-US" sz="2000" dirty="0"/>
          </a:p>
        </p:txBody>
      </p:sp>
      <p:pic>
        <p:nvPicPr>
          <p:cNvPr id="74756" name="Picture 2">
            <a:extLst>
              <a:ext uri="{FF2B5EF4-FFF2-40B4-BE49-F238E27FC236}">
                <a16:creationId xmlns:a16="http://schemas.microsoft.com/office/drawing/2014/main" id="{DFBCDDEF-A3FF-4EE0-A1AA-7137EC2548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52888"/>
            <a:ext cx="32766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544158AD-E81D-3C95-7518-E0B6DD8FF5A2}"/>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Single Circuit</a:t>
            </a:r>
          </a:p>
        </p:txBody>
      </p:sp>
      <p:pic>
        <p:nvPicPr>
          <p:cNvPr id="76803" name="Picture 4">
            <a:extLst>
              <a:ext uri="{FF2B5EF4-FFF2-40B4-BE49-F238E27FC236}">
                <a16:creationId xmlns:a16="http://schemas.microsoft.com/office/drawing/2014/main" id="{66280352-063D-C034-AF50-42B92F696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72477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a:extLst>
              <a:ext uri="{FF2B5EF4-FFF2-40B4-BE49-F238E27FC236}">
                <a16:creationId xmlns:a16="http://schemas.microsoft.com/office/drawing/2014/main" id="{AAC9CC2A-ABBA-A633-2982-A5CEAD4E2ACA}"/>
              </a:ext>
            </a:extLst>
          </p:cNvPr>
          <p:cNvSpPr>
            <a:spLocks noGrp="1" noChangeArrowheads="1"/>
          </p:cNvSpPr>
          <p:nvPr>
            <p:ph type="title"/>
          </p:nvPr>
        </p:nvSpPr>
        <p:spPr>
          <a:xfrm>
            <a:off x="533400" y="498475"/>
            <a:ext cx="8229600" cy="492125"/>
          </a:xfrm>
        </p:spPr>
        <p:txBody>
          <a:bodyPr>
            <a:normAutofit fontScale="90000"/>
          </a:bodyPr>
          <a:lstStyle/>
          <a:p>
            <a:r>
              <a:rPr lang="en-US" altLang="en-US" sz="3200"/>
              <a:t>Single Circuit 15 Amp 120 VAC Breaker</a:t>
            </a:r>
          </a:p>
        </p:txBody>
      </p:sp>
      <p:pic>
        <p:nvPicPr>
          <p:cNvPr id="78851" name="Picture 3">
            <a:extLst>
              <a:ext uri="{FF2B5EF4-FFF2-40B4-BE49-F238E27FC236}">
                <a16:creationId xmlns:a16="http://schemas.microsoft.com/office/drawing/2014/main" id="{71C16FBB-17CA-C727-E6CC-7D301F25F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20248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a:extLst>
              <a:ext uri="{FF2B5EF4-FFF2-40B4-BE49-F238E27FC236}">
                <a16:creationId xmlns:a16="http://schemas.microsoft.com/office/drawing/2014/main" id="{23D42D8C-8D02-10A5-1A35-628585F81D8B}"/>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Safe Wattage and Amperage</a:t>
            </a:r>
          </a:p>
        </p:txBody>
      </p:sp>
      <p:sp>
        <p:nvSpPr>
          <p:cNvPr id="80899" name="Content Placeholder 6">
            <a:extLst>
              <a:ext uri="{FF2B5EF4-FFF2-40B4-BE49-F238E27FC236}">
                <a16:creationId xmlns:a16="http://schemas.microsoft.com/office/drawing/2014/main" id="{4F0D91EF-24CB-3E9B-5226-31D0AE662A0D}"/>
              </a:ext>
            </a:extLst>
          </p:cNvPr>
          <p:cNvSpPr>
            <a:spLocks noGrp="1" noChangeArrowheads="1"/>
          </p:cNvSpPr>
          <p:nvPr>
            <p:ph idx="1"/>
          </p:nvPr>
        </p:nvSpPr>
        <p:spPr>
          <a:xfrm>
            <a:off x="533400" y="1265238"/>
            <a:ext cx="8305800" cy="4525962"/>
          </a:xfrm>
        </p:spPr>
        <p:txBody>
          <a:bodyPr>
            <a:normAutofit lnSpcReduction="10000"/>
          </a:bodyPr>
          <a:lstStyle/>
          <a:p>
            <a:r>
              <a:rPr lang="en-US" altLang="en-US" sz="2600" b="1"/>
              <a:t>15 Amp Circuit</a:t>
            </a:r>
          </a:p>
          <a:p>
            <a:pPr lvl="1"/>
            <a:r>
              <a:rPr lang="en-US" altLang="en-US" sz="2200"/>
              <a:t>Total Wattage Capacity: 15 amps x 120 volts = 1,800 watts</a:t>
            </a:r>
          </a:p>
          <a:p>
            <a:pPr lvl="2"/>
            <a:r>
              <a:rPr lang="en-US" altLang="en-US"/>
              <a:t>Safe Wattage Capacity: 1,800 watts x 80% = 1,440 watts</a:t>
            </a:r>
          </a:p>
          <a:p>
            <a:pPr lvl="3"/>
            <a:r>
              <a:rPr lang="en-US" altLang="en-US" sz="1800"/>
              <a:t>Safe Amperage Capacity: 15 amps x 80% = 12 amps</a:t>
            </a:r>
          </a:p>
          <a:p>
            <a:endParaRPr lang="en-US" altLang="en-US" sz="1600" b="1"/>
          </a:p>
          <a:p>
            <a:r>
              <a:rPr lang="en-US" altLang="en-US" sz="2600" b="1"/>
              <a:t>20 Amp Circuit</a:t>
            </a:r>
          </a:p>
          <a:p>
            <a:pPr lvl="1"/>
            <a:r>
              <a:rPr lang="en-US" altLang="en-US" sz="2200"/>
              <a:t>Total Wattage Capacity: 20 amps x 120 volts = 2,400 watts </a:t>
            </a:r>
          </a:p>
          <a:p>
            <a:pPr lvl="2"/>
            <a:r>
              <a:rPr lang="en-US" altLang="en-US"/>
              <a:t>Safe Wattage Capacity: 2,400 watts x 80% = 1,920 watts</a:t>
            </a:r>
          </a:p>
          <a:p>
            <a:pPr lvl="3"/>
            <a:r>
              <a:rPr lang="en-US" altLang="en-US" sz="1800"/>
              <a:t>Safe Amperage Capacity: 20 amps x 80% = 16 amps</a:t>
            </a:r>
          </a:p>
          <a:p>
            <a:pPr lvl="3"/>
            <a:endParaRPr lang="en-US" altLang="en-US" sz="1600"/>
          </a:p>
          <a:p>
            <a:r>
              <a:rPr lang="en-US" altLang="en-US" sz="2600" b="1"/>
              <a:t>30 Amp Circuit</a:t>
            </a:r>
          </a:p>
          <a:p>
            <a:pPr lvl="1"/>
            <a:r>
              <a:rPr lang="en-US" altLang="en-US" sz="2200"/>
              <a:t>Total Wattage Capacity: 30 amps x 120 volts = 3,600 watts</a:t>
            </a:r>
          </a:p>
          <a:p>
            <a:pPr lvl="2"/>
            <a:r>
              <a:rPr lang="en-US" altLang="en-US"/>
              <a:t>Safe Wattage Capacity: 3,600 watts x 80% = 2,880 watts</a:t>
            </a:r>
          </a:p>
          <a:p>
            <a:pPr lvl="3"/>
            <a:r>
              <a:rPr lang="en-US" altLang="en-US" sz="1800"/>
              <a:t>Safe Amperage Capacity: 30 amps x 80% = 24 amps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82DB7992-3172-41B4-10E0-47CBEC787B70}"/>
              </a:ext>
            </a:extLst>
          </p:cNvPr>
          <p:cNvSpPr>
            <a:spLocks noGrp="1" noChangeArrowheads="1"/>
          </p:cNvSpPr>
          <p:nvPr>
            <p:ph type="title"/>
          </p:nvPr>
        </p:nvSpPr>
        <p:spPr>
          <a:xfrm>
            <a:off x="533400" y="457200"/>
            <a:ext cx="8001000" cy="533400"/>
          </a:xfrm>
        </p:spPr>
        <p:txBody>
          <a:bodyPr/>
          <a:lstStyle/>
          <a:p>
            <a:r>
              <a:rPr lang="en-US" altLang="en-US" sz="3200"/>
              <a:t>Frayed or Underground Power Lines</a:t>
            </a:r>
          </a:p>
        </p:txBody>
      </p:sp>
      <p:sp>
        <p:nvSpPr>
          <p:cNvPr id="76803" name="Content Placeholder 1">
            <a:extLst>
              <a:ext uri="{FF2B5EF4-FFF2-40B4-BE49-F238E27FC236}">
                <a16:creationId xmlns:a16="http://schemas.microsoft.com/office/drawing/2014/main" id="{F3D67AB2-B87C-DBD9-BDE1-C9B858C34301}"/>
              </a:ext>
            </a:extLst>
          </p:cNvPr>
          <p:cNvSpPr>
            <a:spLocks noGrp="1" noChangeArrowheads="1"/>
          </p:cNvSpPr>
          <p:nvPr>
            <p:ph idx="1"/>
          </p:nvPr>
        </p:nvSpPr>
        <p:spPr>
          <a:xfrm>
            <a:off x="533400" y="1189038"/>
            <a:ext cx="8001000" cy="4712998"/>
          </a:xfrm>
        </p:spPr>
        <p:txBody>
          <a:bodyPr/>
          <a:lstStyle/>
          <a:p>
            <a:pPr>
              <a:defRPr/>
            </a:pPr>
            <a:r>
              <a:rPr lang="en-US" altLang="en-US" dirty="0"/>
              <a:t>Underground electric power lines</a:t>
            </a:r>
          </a:p>
          <a:p>
            <a:pPr marL="0" indent="0">
              <a:buFont typeface="Wingdings" panose="05000000000000000000" pitchFamily="2" charset="2"/>
              <a:buNone/>
              <a:defRPr/>
            </a:pPr>
            <a:endParaRPr lang="en-US" altLang="en-US" sz="800" dirty="0"/>
          </a:p>
          <a:p>
            <a:pPr>
              <a:defRPr/>
            </a:pPr>
            <a:endParaRPr lang="en-US" altLang="en-US" sz="800" dirty="0"/>
          </a:p>
          <a:p>
            <a:pPr lvl="1">
              <a:defRPr/>
            </a:pPr>
            <a:r>
              <a:rPr lang="en-US" altLang="en-US" dirty="0"/>
              <a:t>Locate underground facilities before digging. </a:t>
            </a:r>
          </a:p>
          <a:p>
            <a:pPr lvl="1">
              <a:defRPr/>
            </a:pPr>
            <a:endParaRPr lang="en-US" altLang="en-US" sz="800" dirty="0"/>
          </a:p>
          <a:p>
            <a:pPr lvl="1">
              <a:defRPr/>
            </a:pPr>
            <a:r>
              <a:rPr lang="en-US" altLang="en-US" dirty="0"/>
              <a:t>It is a free service that will mark underground lines and pipes of participating utility services to ensure you are digging in accordance with the law.</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87D30B53-E89F-CD5C-A163-F0C7B0740D44}"/>
              </a:ext>
            </a:extLst>
          </p:cNvPr>
          <p:cNvSpPr>
            <a:spLocks noGrp="1" noChangeArrowheads="1"/>
          </p:cNvSpPr>
          <p:nvPr>
            <p:ph type="title"/>
          </p:nvPr>
        </p:nvSpPr>
        <p:spPr>
          <a:xfrm>
            <a:off x="533400" y="457200"/>
            <a:ext cx="8458200" cy="554038"/>
          </a:xfrm>
        </p:spPr>
        <p:txBody>
          <a:bodyPr/>
          <a:lstStyle/>
          <a:p>
            <a:r>
              <a:rPr lang="en-US" altLang="en-US"/>
              <a:t>Working with Electricity </a:t>
            </a:r>
          </a:p>
        </p:txBody>
      </p:sp>
      <p:sp>
        <p:nvSpPr>
          <p:cNvPr id="2" name="Content Placeholder 1">
            <a:extLst>
              <a:ext uri="{FF2B5EF4-FFF2-40B4-BE49-F238E27FC236}">
                <a16:creationId xmlns:a16="http://schemas.microsoft.com/office/drawing/2014/main" id="{EF219F99-40F8-9F7E-E487-941AE4D14E77}"/>
              </a:ext>
            </a:extLst>
          </p:cNvPr>
          <p:cNvSpPr>
            <a:spLocks noGrp="1"/>
          </p:cNvSpPr>
          <p:nvPr>
            <p:ph sz="half" idx="1"/>
          </p:nvPr>
        </p:nvSpPr>
        <p:spPr>
          <a:xfrm>
            <a:off x="504825" y="1295400"/>
            <a:ext cx="5591175" cy="4525963"/>
          </a:xfrm>
        </p:spPr>
        <p:txBody>
          <a:bodyPr/>
          <a:lstStyle/>
          <a:p>
            <a:pPr>
              <a:defRPr/>
            </a:pPr>
            <a:r>
              <a:rPr lang="en-US" sz="2400" dirty="0"/>
              <a:t>Working with electricity can be dangerous due to potential exposure to electrical hazards.</a:t>
            </a:r>
          </a:p>
          <a:p>
            <a:pPr>
              <a:defRPr/>
            </a:pPr>
            <a:endParaRPr lang="en-US" sz="800" dirty="0"/>
          </a:p>
          <a:p>
            <a:pPr lvl="1">
              <a:defRPr/>
            </a:pPr>
            <a:r>
              <a:rPr lang="en-US" sz="2000" dirty="0">
                <a:ea typeface="+mn-ea"/>
                <a:cs typeface="+mn-cs"/>
              </a:rPr>
              <a:t>Engineers, linemen, electricians, and others work with electricity </a:t>
            </a:r>
            <a:r>
              <a:rPr lang="en-US" sz="2000" b="1" dirty="0">
                <a:ea typeface="+mn-ea"/>
                <a:cs typeface="+mn-cs"/>
              </a:rPr>
              <a:t>directly </a:t>
            </a:r>
            <a:r>
              <a:rPr lang="en-US" sz="2000" dirty="0">
                <a:ea typeface="+mn-ea"/>
                <a:cs typeface="+mn-cs"/>
              </a:rPr>
              <a:t>(including work with overhead lines, cable harnesses, and circuit assemblies).</a:t>
            </a:r>
          </a:p>
          <a:p>
            <a:pPr lvl="1">
              <a:defRPr/>
            </a:pPr>
            <a:endParaRPr lang="en-US" sz="2000" dirty="0">
              <a:ea typeface="+mn-ea"/>
              <a:cs typeface="+mn-cs"/>
            </a:endParaRPr>
          </a:p>
          <a:p>
            <a:pPr lvl="1">
              <a:defRPr/>
            </a:pPr>
            <a:r>
              <a:rPr lang="en-US" sz="2000" dirty="0">
                <a:ea typeface="+mn-ea"/>
                <a:cs typeface="+mn-cs"/>
              </a:rPr>
              <a:t>Office workers and numerous other trades work with electricity </a:t>
            </a:r>
            <a:r>
              <a:rPr lang="en-US" sz="2000" b="1" dirty="0">
                <a:ea typeface="+mn-ea"/>
                <a:cs typeface="+mn-cs"/>
              </a:rPr>
              <a:t>indirectly.</a:t>
            </a:r>
            <a:endParaRPr lang="en-US" sz="2000" dirty="0"/>
          </a:p>
        </p:txBody>
      </p:sp>
      <p:pic>
        <p:nvPicPr>
          <p:cNvPr id="11268" name="Picture 3">
            <a:extLst>
              <a:ext uri="{FF2B5EF4-FFF2-40B4-BE49-F238E27FC236}">
                <a16:creationId xmlns:a16="http://schemas.microsoft.com/office/drawing/2014/main" id="{0E82EDEE-769A-671B-277E-5AE44C85D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60538"/>
            <a:ext cx="2352675"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8">
            <a:extLst>
              <a:ext uri="{FF2B5EF4-FFF2-40B4-BE49-F238E27FC236}">
                <a16:creationId xmlns:a16="http://schemas.microsoft.com/office/drawing/2014/main" id="{0E3944A5-391D-39E3-752F-FE485A6D04BB}"/>
              </a:ext>
            </a:extLst>
          </p:cNvPr>
          <p:cNvSpPr>
            <a:spLocks noGrp="1" noChangeArrowheads="1"/>
          </p:cNvSpPr>
          <p:nvPr>
            <p:ph type="title"/>
          </p:nvPr>
        </p:nvSpPr>
        <p:spPr>
          <a:xfrm>
            <a:off x="533400" y="457200"/>
            <a:ext cx="8458200" cy="492125"/>
          </a:xfrm>
        </p:spPr>
        <p:txBody>
          <a:bodyPr>
            <a:normAutofit fontScale="90000"/>
          </a:bodyPr>
          <a:lstStyle/>
          <a:p>
            <a:r>
              <a:rPr lang="en-US" altLang="en-US" sz="3200"/>
              <a:t>What is the Difference?</a:t>
            </a:r>
          </a:p>
        </p:txBody>
      </p:sp>
      <p:sp>
        <p:nvSpPr>
          <p:cNvPr id="84995" name="Content Placeholder 11">
            <a:extLst>
              <a:ext uri="{FF2B5EF4-FFF2-40B4-BE49-F238E27FC236}">
                <a16:creationId xmlns:a16="http://schemas.microsoft.com/office/drawing/2014/main" id="{E98E363A-9DB2-D3C8-2AE9-62BC155B1EE5}"/>
              </a:ext>
            </a:extLst>
          </p:cNvPr>
          <p:cNvSpPr>
            <a:spLocks noGrp="1" noChangeArrowheads="1"/>
          </p:cNvSpPr>
          <p:nvPr>
            <p:ph sz="half" idx="1"/>
          </p:nvPr>
        </p:nvSpPr>
        <p:spPr>
          <a:xfrm>
            <a:off x="533400" y="1219200"/>
            <a:ext cx="7924800" cy="4038600"/>
          </a:xfrm>
        </p:spPr>
        <p:txBody>
          <a:bodyPr/>
          <a:lstStyle/>
          <a:p>
            <a:r>
              <a:rPr lang="en-US" altLang="en-US"/>
              <a:t>GFCI protects from ground faults (such as an electrical short), whereas a surge protector protects against surges (such as a lightning strike or a power outage).</a:t>
            </a:r>
            <a:endParaRPr lang="en-US" altLang="en-US" sz="1000"/>
          </a:p>
        </p:txBody>
      </p:sp>
      <p:pic>
        <p:nvPicPr>
          <p:cNvPr id="84996" name="Picture 4">
            <a:extLst>
              <a:ext uri="{FF2B5EF4-FFF2-40B4-BE49-F238E27FC236}">
                <a16:creationId xmlns:a16="http://schemas.microsoft.com/office/drawing/2014/main" id="{61DB9CD6-80F9-ED77-790F-0ABF1C721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0275"/>
            <a:ext cx="3048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
            <a:extLst>
              <a:ext uri="{FF2B5EF4-FFF2-40B4-BE49-F238E27FC236}">
                <a16:creationId xmlns:a16="http://schemas.microsoft.com/office/drawing/2014/main" id="{0C71559E-64A1-33ED-F03C-09287E2F98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165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E9C9388-7697-508F-7105-9902A888B888}"/>
              </a:ext>
            </a:extLst>
          </p:cNvPr>
          <p:cNvSpPr>
            <a:spLocks noGrp="1" noChangeArrowheads="1"/>
          </p:cNvSpPr>
          <p:nvPr>
            <p:ph type="title"/>
          </p:nvPr>
        </p:nvSpPr>
        <p:spPr>
          <a:xfrm>
            <a:off x="533400" y="457200"/>
            <a:ext cx="8458200" cy="492125"/>
          </a:xfrm>
        </p:spPr>
        <p:txBody>
          <a:bodyPr>
            <a:normAutofit fontScale="90000"/>
          </a:bodyPr>
          <a:lstStyle/>
          <a:p>
            <a:r>
              <a:rPr lang="en-US" altLang="en-US" sz="3200"/>
              <a:t>Extension Cords</a:t>
            </a:r>
          </a:p>
        </p:txBody>
      </p:sp>
      <p:sp>
        <p:nvSpPr>
          <p:cNvPr id="87043" name="Content Placeholder 2">
            <a:extLst>
              <a:ext uri="{FF2B5EF4-FFF2-40B4-BE49-F238E27FC236}">
                <a16:creationId xmlns:a16="http://schemas.microsoft.com/office/drawing/2014/main" id="{31639A7E-DCB2-813E-BECB-1942167BB42D}"/>
              </a:ext>
            </a:extLst>
          </p:cNvPr>
          <p:cNvSpPr>
            <a:spLocks noGrp="1" noChangeArrowheads="1"/>
          </p:cNvSpPr>
          <p:nvPr>
            <p:ph sz="half" idx="1"/>
          </p:nvPr>
        </p:nvSpPr>
        <p:spPr>
          <a:xfrm>
            <a:off x="533400" y="1295400"/>
            <a:ext cx="4724400" cy="4525963"/>
          </a:xfrm>
        </p:spPr>
        <p:txBody>
          <a:bodyPr/>
          <a:lstStyle/>
          <a:p>
            <a:r>
              <a:rPr lang="en-US" altLang="en-US" sz="2400"/>
              <a:t>Look up the amp rating on the power tool or appliance.</a:t>
            </a:r>
          </a:p>
          <a:p>
            <a:endParaRPr lang="en-US" altLang="en-US" sz="2400"/>
          </a:p>
          <a:p>
            <a:r>
              <a:rPr lang="en-US" altLang="en-US" sz="2400"/>
              <a:t>Determine the maximum distance the tool or appliance will be from the electrical outlet.</a:t>
            </a:r>
          </a:p>
          <a:p>
            <a:endParaRPr lang="en-US" altLang="en-US" sz="2400"/>
          </a:p>
          <a:p>
            <a:r>
              <a:rPr lang="en-US" altLang="en-US" sz="2400"/>
              <a:t>Use the extension cord selection chart to identify the</a:t>
            </a:r>
          </a:p>
          <a:p>
            <a:pPr>
              <a:buFont typeface="Wingdings" panose="05000000000000000000" pitchFamily="2" charset="2"/>
              <a:buNone/>
            </a:pPr>
            <a:r>
              <a:rPr lang="en-US" altLang="en-US" sz="2400"/>
              <a:t>	proper gauge.</a:t>
            </a:r>
          </a:p>
        </p:txBody>
      </p:sp>
      <p:pic>
        <p:nvPicPr>
          <p:cNvPr id="87044" name="Picture 5">
            <a:extLst>
              <a:ext uri="{FF2B5EF4-FFF2-40B4-BE49-F238E27FC236}">
                <a16:creationId xmlns:a16="http://schemas.microsoft.com/office/drawing/2014/main" id="{F68BAFF2-11B8-0B06-4DB0-F45F316FC3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704975"/>
            <a:ext cx="3001963" cy="3552825"/>
          </a:xfrm>
          <a:noFill/>
          <a:ln w="50800">
            <a:solidFill>
              <a:schemeClr val="tx2"/>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a:extLst>
              <a:ext uri="{FF2B5EF4-FFF2-40B4-BE49-F238E27FC236}">
                <a16:creationId xmlns:a16="http://schemas.microsoft.com/office/drawing/2014/main" id="{C501A6DA-F8A4-DD1E-4036-59F8E628AC93}"/>
              </a:ext>
            </a:extLst>
          </p:cNvPr>
          <p:cNvSpPr>
            <a:spLocks noGrp="1" noChangeArrowheads="1"/>
          </p:cNvSpPr>
          <p:nvPr>
            <p:ph type="title"/>
          </p:nvPr>
        </p:nvSpPr>
        <p:spPr>
          <a:xfrm>
            <a:off x="533400" y="457200"/>
            <a:ext cx="6858000" cy="492125"/>
          </a:xfrm>
        </p:spPr>
        <p:txBody>
          <a:bodyPr>
            <a:normAutofit fontScale="90000"/>
          </a:bodyPr>
          <a:lstStyle/>
          <a:p>
            <a:r>
              <a:rPr lang="en-US" altLang="en-US" sz="3200"/>
              <a:t>Test Question</a:t>
            </a:r>
          </a:p>
        </p:txBody>
      </p:sp>
      <p:sp>
        <p:nvSpPr>
          <p:cNvPr id="89091" name="Content Placeholder 1">
            <a:extLst>
              <a:ext uri="{FF2B5EF4-FFF2-40B4-BE49-F238E27FC236}">
                <a16:creationId xmlns:a16="http://schemas.microsoft.com/office/drawing/2014/main" id="{BB6E14E5-DB90-D4A2-525F-F7844010CFB0}"/>
              </a:ext>
            </a:extLst>
          </p:cNvPr>
          <p:cNvSpPr>
            <a:spLocks noGrp="1" noChangeArrowheads="1"/>
          </p:cNvSpPr>
          <p:nvPr>
            <p:ph idx="1"/>
          </p:nvPr>
        </p:nvSpPr>
        <p:spPr>
          <a:xfrm>
            <a:off x="533400" y="1295400"/>
            <a:ext cx="8001000" cy="4525963"/>
          </a:xfrm>
        </p:spPr>
        <p:txBody>
          <a:bodyPr/>
          <a:lstStyle/>
          <a:p>
            <a:r>
              <a:rPr lang="en-US" altLang="en-US"/>
              <a:t>What is the resistance (in ohms) for a </a:t>
            </a:r>
            <a:r>
              <a:rPr lang="en-US" altLang="en-US" b="1"/>
              <a:t>10 Amp </a:t>
            </a:r>
            <a:r>
              <a:rPr lang="en-US" altLang="en-US"/>
              <a:t>7¼″ circular saw?  </a:t>
            </a:r>
          </a:p>
          <a:p>
            <a:endParaRPr lang="en-US" altLang="en-US" sz="800"/>
          </a:p>
          <a:p>
            <a:pPr lvl="1"/>
            <a:r>
              <a:rPr lang="en-US" altLang="en-US"/>
              <a:t>Volts (E)  ÷  Amps (I) = Ohms (R)</a:t>
            </a:r>
          </a:p>
          <a:p>
            <a:pPr lvl="1"/>
            <a:endParaRPr lang="en-US" altLang="en-US" sz="1000"/>
          </a:p>
          <a:p>
            <a:pPr lvl="1"/>
            <a:r>
              <a:rPr lang="en-US" altLang="en-US"/>
              <a:t>120 Volts ÷ 10 Amps = </a:t>
            </a:r>
            <a:r>
              <a:rPr lang="en-US" altLang="en-US" b="1"/>
              <a:t>12 Ohms</a:t>
            </a:r>
          </a:p>
          <a:p>
            <a:endParaRPr lang="en-US" altLang="en-US" sz="2400" b="1"/>
          </a:p>
          <a:p>
            <a:r>
              <a:rPr lang="en-US" altLang="en-US"/>
              <a:t>From the chart on the previous page, can a </a:t>
            </a:r>
            <a:r>
              <a:rPr lang="en-US" altLang="en-US" b="1"/>
              <a:t>100-foot</a:t>
            </a:r>
            <a:r>
              <a:rPr lang="en-US" altLang="en-US"/>
              <a:t> extension cord be used </a:t>
            </a:r>
          </a:p>
          <a:p>
            <a:pPr>
              <a:buFont typeface="Wingdings" panose="05000000000000000000" pitchFamily="2" charset="2"/>
              <a:buNone/>
            </a:pPr>
            <a:r>
              <a:rPr lang="en-US" altLang="en-US"/>
              <a:t>    with this saw?</a:t>
            </a:r>
            <a:endParaRPr lang="en-US" altLang="en-US" b="1"/>
          </a:p>
          <a:p>
            <a:pPr lvl="1"/>
            <a:endParaRPr lang="en-US" altLang="en-US" sz="1000"/>
          </a:p>
          <a:p>
            <a:pPr lvl="1">
              <a:buFont typeface="Symbol" panose="05050102010706020507" pitchFamily="18" charset="2"/>
              <a:buNone/>
            </a:pPr>
            <a:endParaRPr lang="en-US" altLang="en-US" sz="800"/>
          </a:p>
        </p:txBody>
      </p:sp>
      <p:pic>
        <p:nvPicPr>
          <p:cNvPr id="89092" name="Picture 1">
            <a:extLst>
              <a:ext uri="{FF2B5EF4-FFF2-40B4-BE49-F238E27FC236}">
                <a16:creationId xmlns:a16="http://schemas.microsoft.com/office/drawing/2014/main" id="{7E5202B6-6096-FE60-E843-1CD41F153C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a:extLst>
              <a:ext uri="{FF2B5EF4-FFF2-40B4-BE49-F238E27FC236}">
                <a16:creationId xmlns:a16="http://schemas.microsoft.com/office/drawing/2014/main" id="{A55D51AF-A486-769A-CBF3-16C6A539646C}"/>
              </a:ext>
            </a:extLst>
          </p:cNvPr>
          <p:cNvSpPr>
            <a:spLocks noGrp="1" noChangeArrowheads="1"/>
          </p:cNvSpPr>
          <p:nvPr>
            <p:ph type="title"/>
          </p:nvPr>
        </p:nvSpPr>
        <p:spPr>
          <a:xfrm>
            <a:off x="533400" y="228599"/>
            <a:ext cx="8001000" cy="966787"/>
          </a:xfrm>
        </p:spPr>
        <p:txBody>
          <a:bodyPr>
            <a:normAutofit/>
          </a:bodyPr>
          <a:lstStyle/>
          <a:p>
            <a:r>
              <a:rPr lang="en-US" altLang="en-US" sz="2800" dirty="0"/>
              <a:t>Electrical Exercise 1: Power Tools</a:t>
            </a:r>
            <a:br>
              <a:rPr lang="en-US" altLang="en-US" sz="2800" dirty="0"/>
            </a:br>
            <a:r>
              <a:rPr lang="en-US" altLang="en-US" sz="2400" dirty="0"/>
              <a:t>Power Source: 120 VAC – 15 Amp Breaker</a:t>
            </a:r>
          </a:p>
        </p:txBody>
      </p:sp>
      <p:sp>
        <p:nvSpPr>
          <p:cNvPr id="17" name="TextBox 16">
            <a:extLst>
              <a:ext uri="{FF2B5EF4-FFF2-40B4-BE49-F238E27FC236}">
                <a16:creationId xmlns:a16="http://schemas.microsoft.com/office/drawing/2014/main" id="{C9E5DE4C-688D-559C-5C82-C918CC83B736}"/>
              </a:ext>
            </a:extLst>
          </p:cNvPr>
          <p:cNvSpPr txBox="1"/>
          <p:nvPr/>
        </p:nvSpPr>
        <p:spPr>
          <a:xfrm>
            <a:off x="5453063" y="3378200"/>
            <a:ext cx="2286000" cy="830263"/>
          </a:xfrm>
          <a:prstGeom prst="rect">
            <a:avLst/>
          </a:prstGeom>
          <a:noFill/>
        </p:spPr>
        <p:txBody>
          <a:bodyPr>
            <a:spAutoFit/>
          </a:bodyPr>
          <a:lstStyle/>
          <a:p>
            <a:pPr>
              <a:defRPr/>
            </a:pPr>
            <a:r>
              <a:rPr lang="en-US" sz="1200" dirty="0">
                <a:latin typeface="+mn-lt"/>
              </a:rPr>
              <a:t>Volts: 120 VAC</a:t>
            </a:r>
          </a:p>
          <a:p>
            <a:pPr>
              <a:defRPr/>
            </a:pPr>
            <a:r>
              <a:rPr lang="en-US" sz="1200" dirty="0">
                <a:latin typeface="+mn-lt"/>
              </a:rPr>
              <a:t>Watts : 1000</a:t>
            </a:r>
          </a:p>
          <a:p>
            <a:pPr>
              <a:defRPr/>
            </a:pPr>
            <a:r>
              <a:rPr lang="en-US" sz="1200" dirty="0">
                <a:latin typeface="+mn-lt"/>
              </a:rPr>
              <a:t>Amps : 8.3</a:t>
            </a:r>
          </a:p>
          <a:p>
            <a:pPr>
              <a:defRPr/>
            </a:pPr>
            <a:endParaRPr lang="en-US" sz="1200" dirty="0">
              <a:latin typeface="+mn-lt"/>
            </a:endParaRPr>
          </a:p>
        </p:txBody>
      </p:sp>
      <p:sp>
        <p:nvSpPr>
          <p:cNvPr id="18" name="TextBox 17">
            <a:extLst>
              <a:ext uri="{FF2B5EF4-FFF2-40B4-BE49-F238E27FC236}">
                <a16:creationId xmlns:a16="http://schemas.microsoft.com/office/drawing/2014/main" id="{A171C7ED-9166-F27C-E86E-788889AE735C}"/>
              </a:ext>
            </a:extLst>
          </p:cNvPr>
          <p:cNvSpPr txBox="1"/>
          <p:nvPr/>
        </p:nvSpPr>
        <p:spPr>
          <a:xfrm>
            <a:off x="5410200" y="4521200"/>
            <a:ext cx="2209800" cy="646113"/>
          </a:xfrm>
          <a:prstGeom prst="rect">
            <a:avLst/>
          </a:prstGeom>
          <a:noFill/>
        </p:spPr>
        <p:txBody>
          <a:bodyPr>
            <a:spAutoFit/>
          </a:bodyPr>
          <a:lstStyle/>
          <a:p>
            <a:pPr>
              <a:defRPr/>
            </a:pPr>
            <a:r>
              <a:rPr lang="en-US" sz="1200" dirty="0">
                <a:latin typeface="+mn-lt"/>
              </a:rPr>
              <a:t>Volts:120 VAC</a:t>
            </a:r>
          </a:p>
          <a:p>
            <a:pPr>
              <a:defRPr/>
            </a:pPr>
            <a:r>
              <a:rPr lang="en-US" sz="1200" dirty="0">
                <a:latin typeface="+mn-lt"/>
              </a:rPr>
              <a:t>Watts: 720</a:t>
            </a:r>
          </a:p>
          <a:p>
            <a:pPr>
              <a:defRPr/>
            </a:pPr>
            <a:r>
              <a:rPr lang="en-US" sz="1200" dirty="0">
                <a:latin typeface="+mn-lt"/>
              </a:rPr>
              <a:t>Amps: </a:t>
            </a:r>
          </a:p>
        </p:txBody>
      </p:sp>
      <p:sp>
        <p:nvSpPr>
          <p:cNvPr id="23" name="TextBox 22">
            <a:extLst>
              <a:ext uri="{FF2B5EF4-FFF2-40B4-BE49-F238E27FC236}">
                <a16:creationId xmlns:a16="http://schemas.microsoft.com/office/drawing/2014/main" id="{813AD4D7-1F83-F108-88F8-461EC3B5E907}"/>
              </a:ext>
            </a:extLst>
          </p:cNvPr>
          <p:cNvSpPr txBox="1"/>
          <p:nvPr/>
        </p:nvSpPr>
        <p:spPr>
          <a:xfrm>
            <a:off x="533400" y="1109663"/>
            <a:ext cx="8001000" cy="400050"/>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What is the safe (amperage) capacity for this receptacle?</a:t>
            </a:r>
          </a:p>
        </p:txBody>
      </p:sp>
      <p:cxnSp>
        <p:nvCxnSpPr>
          <p:cNvPr id="91142" name="Curved Connector 36">
            <a:extLst>
              <a:ext uri="{FF2B5EF4-FFF2-40B4-BE49-F238E27FC236}">
                <a16:creationId xmlns:a16="http://schemas.microsoft.com/office/drawing/2014/main" id="{0574B206-B383-285D-22F0-4A8DABDBD712}"/>
              </a:ext>
            </a:extLst>
          </p:cNvPr>
          <p:cNvCxnSpPr>
            <a:cxnSpLocks noChangeShapeType="1"/>
            <a:stCxn id="91143" idx="3"/>
          </p:cNvCxnSpPr>
          <p:nvPr/>
        </p:nvCxnSpPr>
        <p:spPr bwMode="auto">
          <a:xfrm flipV="1">
            <a:off x="2917825" y="5284788"/>
            <a:ext cx="2189163" cy="323850"/>
          </a:xfrm>
          <a:prstGeom prst="curvedConnector3">
            <a:avLst>
              <a:gd name="adj1" fmla="val 65236"/>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1143" name="Rectangle 46">
            <a:extLst>
              <a:ext uri="{FF2B5EF4-FFF2-40B4-BE49-F238E27FC236}">
                <a16:creationId xmlns:a16="http://schemas.microsoft.com/office/drawing/2014/main" id="{3400001E-939A-F098-1054-2ADC296FD88F}"/>
              </a:ext>
            </a:extLst>
          </p:cNvPr>
          <p:cNvSpPr>
            <a:spLocks noChangeArrowheads="1"/>
          </p:cNvSpPr>
          <p:nvPr/>
        </p:nvSpPr>
        <p:spPr bwMode="auto">
          <a:xfrm>
            <a:off x="2728913" y="5554663"/>
            <a:ext cx="188912" cy="10795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pSp>
        <p:nvGrpSpPr>
          <p:cNvPr id="4" name="Group 32">
            <a:extLst>
              <a:ext uri="{FF2B5EF4-FFF2-40B4-BE49-F238E27FC236}">
                <a16:creationId xmlns:a16="http://schemas.microsoft.com/office/drawing/2014/main" id="{B53FCBE7-8706-B3AC-381D-BFF84D9A7741}"/>
              </a:ext>
            </a:extLst>
          </p:cNvPr>
          <p:cNvGrpSpPr>
            <a:grpSpLocks/>
          </p:cNvGrpSpPr>
          <p:nvPr/>
        </p:nvGrpSpPr>
        <p:grpSpPr bwMode="auto">
          <a:xfrm>
            <a:off x="2667000" y="3613150"/>
            <a:ext cx="1627188" cy="1489075"/>
            <a:chOff x="3200400" y="2133600"/>
            <a:chExt cx="1981200" cy="2057400"/>
          </a:xfrm>
        </p:grpSpPr>
        <p:cxnSp>
          <p:nvCxnSpPr>
            <p:cNvPr id="91154" name="Curved Connector 35">
              <a:extLst>
                <a:ext uri="{FF2B5EF4-FFF2-40B4-BE49-F238E27FC236}">
                  <a16:creationId xmlns:a16="http://schemas.microsoft.com/office/drawing/2014/main" id="{BC8B25CA-8380-DBF3-C73F-5F4CA437C930}"/>
                </a:ext>
              </a:extLst>
            </p:cNvPr>
            <p:cNvCxnSpPr>
              <a:cxnSpLocks noChangeShapeType="1"/>
            </p:cNvCxnSpPr>
            <p:nvPr/>
          </p:nvCxnSpPr>
          <p:spPr bwMode="auto">
            <a:xfrm rot="5400000" flipH="1" flipV="1">
              <a:off x="3238500" y="2171700"/>
              <a:ext cx="1981200" cy="1905000"/>
            </a:xfrm>
            <a:prstGeom prst="curvedConnector3">
              <a:avLst>
                <a:gd name="adj1" fmla="val 50000"/>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1155" name="Rectangle 47">
              <a:extLst>
                <a:ext uri="{FF2B5EF4-FFF2-40B4-BE49-F238E27FC236}">
                  <a16:creationId xmlns:a16="http://schemas.microsoft.com/office/drawing/2014/main" id="{413A0D80-0917-C5D9-5695-1E589BDA9BEC}"/>
                </a:ext>
              </a:extLst>
            </p:cNvPr>
            <p:cNvSpPr>
              <a:spLocks noChangeArrowheads="1"/>
            </p:cNvSpPr>
            <p:nvPr/>
          </p:nvSpPr>
          <p:spPr bwMode="auto">
            <a:xfrm>
              <a:off x="3200400" y="40386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pSp>
      <p:sp>
        <p:nvSpPr>
          <p:cNvPr id="38" name="TextBox 37">
            <a:extLst>
              <a:ext uri="{FF2B5EF4-FFF2-40B4-BE49-F238E27FC236}">
                <a16:creationId xmlns:a16="http://schemas.microsoft.com/office/drawing/2014/main" id="{CAFCAAB2-433E-CE5B-0877-1A9EF8D0A95D}"/>
              </a:ext>
            </a:extLst>
          </p:cNvPr>
          <p:cNvSpPr txBox="1"/>
          <p:nvPr/>
        </p:nvSpPr>
        <p:spPr>
          <a:xfrm>
            <a:off x="5915025" y="4887913"/>
            <a:ext cx="381000" cy="276225"/>
          </a:xfrm>
          <a:prstGeom prst="rect">
            <a:avLst/>
          </a:prstGeom>
          <a:noFill/>
        </p:spPr>
        <p:txBody>
          <a:bodyPr>
            <a:spAutoFit/>
          </a:bodyPr>
          <a:lstStyle/>
          <a:p>
            <a:pPr>
              <a:defRPr/>
            </a:pPr>
            <a:r>
              <a:rPr lang="en-US" sz="1200" dirty="0">
                <a:latin typeface="+mn-lt"/>
              </a:rPr>
              <a:t>6</a:t>
            </a:r>
          </a:p>
        </p:txBody>
      </p:sp>
      <p:sp>
        <p:nvSpPr>
          <p:cNvPr id="39" name="TextBox 38">
            <a:extLst>
              <a:ext uri="{FF2B5EF4-FFF2-40B4-BE49-F238E27FC236}">
                <a16:creationId xmlns:a16="http://schemas.microsoft.com/office/drawing/2014/main" id="{270471E8-4793-CA00-BE75-4A588042F1D1}"/>
              </a:ext>
            </a:extLst>
          </p:cNvPr>
          <p:cNvSpPr txBox="1"/>
          <p:nvPr/>
        </p:nvSpPr>
        <p:spPr>
          <a:xfrm>
            <a:off x="5410200" y="5486400"/>
            <a:ext cx="1447800" cy="276225"/>
          </a:xfrm>
          <a:prstGeom prst="rect">
            <a:avLst/>
          </a:prstGeom>
          <a:noFill/>
        </p:spPr>
        <p:txBody>
          <a:bodyPr>
            <a:spAutoFit/>
          </a:bodyPr>
          <a:lstStyle/>
          <a:p>
            <a:pPr>
              <a:defRPr/>
            </a:pPr>
            <a:r>
              <a:rPr lang="en-US" sz="1200" dirty="0">
                <a:latin typeface="+mn-lt"/>
              </a:rPr>
              <a:t>Total Amps: 14.3</a:t>
            </a:r>
          </a:p>
        </p:txBody>
      </p:sp>
      <p:sp>
        <p:nvSpPr>
          <p:cNvPr id="19" name="TextBox 18">
            <a:extLst>
              <a:ext uri="{FF2B5EF4-FFF2-40B4-BE49-F238E27FC236}">
                <a16:creationId xmlns:a16="http://schemas.microsoft.com/office/drawing/2014/main" id="{29823904-B0F1-F118-63E9-ED76FDFBBDEC}"/>
              </a:ext>
            </a:extLst>
          </p:cNvPr>
          <p:cNvSpPr txBox="1"/>
          <p:nvPr/>
        </p:nvSpPr>
        <p:spPr>
          <a:xfrm>
            <a:off x="533400" y="1585913"/>
            <a:ext cx="8153400" cy="708025"/>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What is the safe (amperage) load for this receptacle when cord- and</a:t>
            </a:r>
          </a:p>
          <a:p>
            <a:pPr>
              <a:buClr>
                <a:srgbClr val="910046"/>
              </a:buClr>
              <a:buSzPct val="85000"/>
              <a:defRPr/>
            </a:pPr>
            <a:r>
              <a:rPr lang="en-US" sz="1900" dirty="0">
                <a:latin typeface="+mn-lt"/>
              </a:rPr>
              <a:t>   plug-connected equipment is attached?</a:t>
            </a:r>
          </a:p>
        </p:txBody>
      </p:sp>
      <p:sp>
        <p:nvSpPr>
          <p:cNvPr id="21" name="TextBox 20">
            <a:extLst>
              <a:ext uri="{FF2B5EF4-FFF2-40B4-BE49-F238E27FC236}">
                <a16:creationId xmlns:a16="http://schemas.microsoft.com/office/drawing/2014/main" id="{0F5EBB4C-3FE0-C550-FB72-57B85501D71F}"/>
              </a:ext>
            </a:extLst>
          </p:cNvPr>
          <p:cNvSpPr txBox="1"/>
          <p:nvPr/>
        </p:nvSpPr>
        <p:spPr>
          <a:xfrm>
            <a:off x="533400" y="2328863"/>
            <a:ext cx="8001000" cy="400050"/>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Can we plug this belt sander into this outlet?</a:t>
            </a:r>
          </a:p>
        </p:txBody>
      </p:sp>
      <p:sp>
        <p:nvSpPr>
          <p:cNvPr id="22" name="TextBox 21">
            <a:extLst>
              <a:ext uri="{FF2B5EF4-FFF2-40B4-BE49-F238E27FC236}">
                <a16:creationId xmlns:a16="http://schemas.microsoft.com/office/drawing/2014/main" id="{E9C14189-55C8-EA1A-B1E8-D9922278E48C}"/>
              </a:ext>
            </a:extLst>
          </p:cNvPr>
          <p:cNvSpPr txBox="1"/>
          <p:nvPr/>
        </p:nvSpPr>
        <p:spPr>
          <a:xfrm>
            <a:off x="533400" y="2786063"/>
            <a:ext cx="8001000" cy="400050"/>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Can we also plug this hammer drill into this outlet?</a:t>
            </a:r>
          </a:p>
        </p:txBody>
      </p:sp>
      <p:pic>
        <p:nvPicPr>
          <p:cNvPr id="91150" name="Picture 5">
            <a:extLst>
              <a:ext uri="{FF2B5EF4-FFF2-40B4-BE49-F238E27FC236}">
                <a16:creationId xmlns:a16="http://schemas.microsoft.com/office/drawing/2014/main" id="{D2CC17A7-A1DE-40FB-28AD-4A9A30B39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4619625"/>
            <a:ext cx="1049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Picture 6">
            <a:extLst>
              <a:ext uri="{FF2B5EF4-FFF2-40B4-BE49-F238E27FC236}">
                <a16:creationId xmlns:a16="http://schemas.microsoft.com/office/drawing/2014/main" id="{40AD234E-6C83-654F-B180-BDA63AD634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2263" y="3340100"/>
            <a:ext cx="12096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2" name="Picture 5">
            <a:extLst>
              <a:ext uri="{FF2B5EF4-FFF2-40B4-BE49-F238E27FC236}">
                <a16:creationId xmlns:a16="http://schemas.microsoft.com/office/drawing/2014/main" id="{6FE3F304-23DD-046D-0750-5FA8929212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8663" y="3335338"/>
            <a:ext cx="6683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3" name="Picture 4">
            <a:extLst>
              <a:ext uri="{FF2B5EF4-FFF2-40B4-BE49-F238E27FC236}">
                <a16:creationId xmlns:a16="http://schemas.microsoft.com/office/drawing/2014/main" id="{80BEA332-8AB5-D32D-6E90-4265200F02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8663" y="4743450"/>
            <a:ext cx="6683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 calcmode="lin" valueType="num">
                                      <p:cBhvr additive="base">
                                        <p:cTn id="4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p:bldP spid="38" grpId="0" build="allAtOnce"/>
      <p:bldP spid="39" grpId="0"/>
      <p:bldP spid="19"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a:extLst>
              <a:ext uri="{FF2B5EF4-FFF2-40B4-BE49-F238E27FC236}">
                <a16:creationId xmlns:a16="http://schemas.microsoft.com/office/drawing/2014/main" id="{33B34606-4446-973D-5304-7C7394A8C402}"/>
              </a:ext>
            </a:extLst>
          </p:cNvPr>
          <p:cNvSpPr>
            <a:spLocks noGrp="1" noChangeArrowheads="1"/>
          </p:cNvSpPr>
          <p:nvPr>
            <p:ph type="title"/>
          </p:nvPr>
        </p:nvSpPr>
        <p:spPr>
          <a:xfrm>
            <a:off x="533400" y="228599"/>
            <a:ext cx="8001000" cy="987425"/>
          </a:xfrm>
        </p:spPr>
        <p:txBody>
          <a:bodyPr>
            <a:normAutofit/>
          </a:bodyPr>
          <a:lstStyle/>
          <a:p>
            <a:r>
              <a:rPr lang="en-US" altLang="en-US" sz="2800"/>
              <a:t>Electrical Exercise 2: Office Equipment</a:t>
            </a:r>
            <a:br>
              <a:rPr lang="en-US" altLang="en-US" sz="2800"/>
            </a:br>
            <a:r>
              <a:rPr lang="en-US" altLang="en-US" sz="2400"/>
              <a:t>Power Source: 120 VAC – 20 Amp Breaker</a:t>
            </a:r>
          </a:p>
        </p:txBody>
      </p:sp>
      <p:sp>
        <p:nvSpPr>
          <p:cNvPr id="17" name="TextBox 16">
            <a:extLst>
              <a:ext uri="{FF2B5EF4-FFF2-40B4-BE49-F238E27FC236}">
                <a16:creationId xmlns:a16="http://schemas.microsoft.com/office/drawing/2014/main" id="{EC4B41BD-94A5-AA2A-504A-46C77C817864}"/>
              </a:ext>
            </a:extLst>
          </p:cNvPr>
          <p:cNvSpPr txBox="1"/>
          <p:nvPr/>
        </p:nvSpPr>
        <p:spPr>
          <a:xfrm>
            <a:off x="5562600" y="3352800"/>
            <a:ext cx="2286000" cy="646113"/>
          </a:xfrm>
          <a:prstGeom prst="rect">
            <a:avLst/>
          </a:prstGeom>
          <a:noFill/>
        </p:spPr>
        <p:txBody>
          <a:bodyPr>
            <a:spAutoFit/>
          </a:bodyPr>
          <a:lstStyle/>
          <a:p>
            <a:pPr>
              <a:defRPr/>
            </a:pPr>
            <a:r>
              <a:rPr lang="en-US" sz="1200" dirty="0">
                <a:latin typeface="+mn-lt"/>
              </a:rPr>
              <a:t>Volts: 120 VAC</a:t>
            </a:r>
          </a:p>
          <a:p>
            <a:pPr>
              <a:defRPr/>
            </a:pPr>
            <a:r>
              <a:rPr lang="en-US" sz="1200" dirty="0">
                <a:latin typeface="+mn-lt"/>
              </a:rPr>
              <a:t>Watts:1,020</a:t>
            </a:r>
          </a:p>
          <a:p>
            <a:pPr>
              <a:defRPr/>
            </a:pPr>
            <a:r>
              <a:rPr lang="en-US" sz="1200" dirty="0">
                <a:latin typeface="+mn-lt"/>
              </a:rPr>
              <a:t>Amps:</a:t>
            </a:r>
          </a:p>
        </p:txBody>
      </p:sp>
      <p:sp>
        <p:nvSpPr>
          <p:cNvPr id="18" name="TextBox 17">
            <a:extLst>
              <a:ext uri="{FF2B5EF4-FFF2-40B4-BE49-F238E27FC236}">
                <a16:creationId xmlns:a16="http://schemas.microsoft.com/office/drawing/2014/main" id="{E4CA9FC0-8F32-FC42-9643-98C6437FBF36}"/>
              </a:ext>
            </a:extLst>
          </p:cNvPr>
          <p:cNvSpPr txBox="1"/>
          <p:nvPr/>
        </p:nvSpPr>
        <p:spPr>
          <a:xfrm>
            <a:off x="5565775" y="4343400"/>
            <a:ext cx="2209800" cy="646113"/>
          </a:xfrm>
          <a:prstGeom prst="rect">
            <a:avLst/>
          </a:prstGeom>
          <a:noFill/>
        </p:spPr>
        <p:txBody>
          <a:bodyPr>
            <a:spAutoFit/>
          </a:bodyPr>
          <a:lstStyle/>
          <a:p>
            <a:pPr>
              <a:defRPr/>
            </a:pPr>
            <a:r>
              <a:rPr lang="en-US" sz="1200" dirty="0">
                <a:latin typeface="+mn-lt"/>
              </a:rPr>
              <a:t>Volts:120 VAC</a:t>
            </a:r>
          </a:p>
          <a:p>
            <a:pPr>
              <a:defRPr/>
            </a:pPr>
            <a:r>
              <a:rPr lang="en-US" sz="1200" dirty="0">
                <a:latin typeface="+mn-lt"/>
              </a:rPr>
              <a:t>Watts: </a:t>
            </a:r>
          </a:p>
          <a:p>
            <a:pPr>
              <a:defRPr/>
            </a:pPr>
            <a:r>
              <a:rPr lang="en-US" sz="1200" dirty="0">
                <a:latin typeface="+mn-lt"/>
              </a:rPr>
              <a:t>Amps: 3.3</a:t>
            </a:r>
          </a:p>
        </p:txBody>
      </p:sp>
      <p:cxnSp>
        <p:nvCxnSpPr>
          <p:cNvPr id="38924" name="Curved Connector 35">
            <a:extLst>
              <a:ext uri="{FF2B5EF4-FFF2-40B4-BE49-F238E27FC236}">
                <a16:creationId xmlns:a16="http://schemas.microsoft.com/office/drawing/2014/main" id="{DB35AE1B-5F28-C7AB-3E8D-1C75B5ACEDF7}"/>
              </a:ext>
            </a:extLst>
          </p:cNvPr>
          <p:cNvCxnSpPr>
            <a:cxnSpLocks noChangeShapeType="1"/>
          </p:cNvCxnSpPr>
          <p:nvPr/>
        </p:nvCxnSpPr>
        <p:spPr bwMode="auto">
          <a:xfrm rot="5400000" flipH="1" flipV="1">
            <a:off x="2419350" y="2990850"/>
            <a:ext cx="1371600" cy="2705100"/>
          </a:xfrm>
          <a:prstGeom prst="curvedConnector2">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8925" name="Curved Connector 36">
            <a:extLst>
              <a:ext uri="{FF2B5EF4-FFF2-40B4-BE49-F238E27FC236}">
                <a16:creationId xmlns:a16="http://schemas.microsoft.com/office/drawing/2014/main" id="{F3A703FA-4FBD-DE14-534A-4D55E4322D87}"/>
              </a:ext>
            </a:extLst>
          </p:cNvPr>
          <p:cNvCxnSpPr>
            <a:cxnSpLocks noChangeShapeType="1"/>
          </p:cNvCxnSpPr>
          <p:nvPr/>
        </p:nvCxnSpPr>
        <p:spPr bwMode="auto">
          <a:xfrm flipV="1">
            <a:off x="1752600" y="4495800"/>
            <a:ext cx="2895600" cy="914400"/>
          </a:xfrm>
          <a:prstGeom prst="curvedConnector3">
            <a:avLst>
              <a:gd name="adj1" fmla="val 50000"/>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8926" name="Rectangle 20">
            <a:extLst>
              <a:ext uri="{FF2B5EF4-FFF2-40B4-BE49-F238E27FC236}">
                <a16:creationId xmlns:a16="http://schemas.microsoft.com/office/drawing/2014/main" id="{574D9762-047B-C1F6-E4B2-50AD177EE399}"/>
              </a:ext>
            </a:extLst>
          </p:cNvPr>
          <p:cNvSpPr>
            <a:spLocks noChangeArrowheads="1"/>
          </p:cNvSpPr>
          <p:nvPr/>
        </p:nvSpPr>
        <p:spPr bwMode="auto">
          <a:xfrm>
            <a:off x="1676400" y="53340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8927" name="Rectangle 21">
            <a:extLst>
              <a:ext uri="{FF2B5EF4-FFF2-40B4-BE49-F238E27FC236}">
                <a16:creationId xmlns:a16="http://schemas.microsoft.com/office/drawing/2014/main" id="{41E03159-CC99-EFB0-0F21-BC408817A7DC}"/>
              </a:ext>
            </a:extLst>
          </p:cNvPr>
          <p:cNvSpPr>
            <a:spLocks noChangeArrowheads="1"/>
          </p:cNvSpPr>
          <p:nvPr/>
        </p:nvSpPr>
        <p:spPr bwMode="auto">
          <a:xfrm>
            <a:off x="1676400" y="49530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27" name="TextBox 26">
            <a:extLst>
              <a:ext uri="{FF2B5EF4-FFF2-40B4-BE49-F238E27FC236}">
                <a16:creationId xmlns:a16="http://schemas.microsoft.com/office/drawing/2014/main" id="{89BCDEE6-6EF8-547D-FA7B-DE984B7B2088}"/>
              </a:ext>
            </a:extLst>
          </p:cNvPr>
          <p:cNvSpPr txBox="1"/>
          <p:nvPr/>
        </p:nvSpPr>
        <p:spPr>
          <a:xfrm>
            <a:off x="5562600" y="3124200"/>
            <a:ext cx="1447800" cy="276225"/>
          </a:xfrm>
          <a:prstGeom prst="rect">
            <a:avLst/>
          </a:prstGeom>
          <a:noFill/>
        </p:spPr>
        <p:txBody>
          <a:bodyPr>
            <a:spAutoFit/>
          </a:bodyPr>
          <a:lstStyle/>
          <a:p>
            <a:pPr>
              <a:defRPr/>
            </a:pPr>
            <a:r>
              <a:rPr lang="en-US" sz="1200" dirty="0">
                <a:latin typeface="+mn-lt"/>
              </a:rPr>
              <a:t>Microwave Oven</a:t>
            </a:r>
          </a:p>
        </p:txBody>
      </p:sp>
      <p:sp>
        <p:nvSpPr>
          <p:cNvPr id="28" name="TextBox 27">
            <a:extLst>
              <a:ext uri="{FF2B5EF4-FFF2-40B4-BE49-F238E27FC236}">
                <a16:creationId xmlns:a16="http://schemas.microsoft.com/office/drawing/2014/main" id="{BD0E080F-5B0B-7248-FE66-ECD577D7090D}"/>
              </a:ext>
            </a:extLst>
          </p:cNvPr>
          <p:cNvSpPr txBox="1"/>
          <p:nvPr/>
        </p:nvSpPr>
        <p:spPr>
          <a:xfrm>
            <a:off x="5562600" y="4100513"/>
            <a:ext cx="1219200" cy="276225"/>
          </a:xfrm>
          <a:prstGeom prst="rect">
            <a:avLst/>
          </a:prstGeom>
          <a:noFill/>
        </p:spPr>
        <p:txBody>
          <a:bodyPr>
            <a:spAutoFit/>
          </a:bodyPr>
          <a:lstStyle/>
          <a:p>
            <a:pPr>
              <a:defRPr/>
            </a:pPr>
            <a:r>
              <a:rPr lang="en-US" sz="1200" dirty="0">
                <a:latin typeface="+mn-lt"/>
              </a:rPr>
              <a:t>Office printer</a:t>
            </a:r>
          </a:p>
        </p:txBody>
      </p:sp>
      <p:sp>
        <p:nvSpPr>
          <p:cNvPr id="30" name="TextBox 29">
            <a:extLst>
              <a:ext uri="{FF2B5EF4-FFF2-40B4-BE49-F238E27FC236}">
                <a16:creationId xmlns:a16="http://schemas.microsoft.com/office/drawing/2014/main" id="{AF60D2F1-DD19-D5F2-94AF-2F0D14CB2214}"/>
              </a:ext>
            </a:extLst>
          </p:cNvPr>
          <p:cNvSpPr txBox="1"/>
          <p:nvPr/>
        </p:nvSpPr>
        <p:spPr>
          <a:xfrm>
            <a:off x="5562600" y="5105400"/>
            <a:ext cx="1447800" cy="276225"/>
          </a:xfrm>
          <a:prstGeom prst="rect">
            <a:avLst/>
          </a:prstGeom>
          <a:noFill/>
        </p:spPr>
        <p:txBody>
          <a:bodyPr>
            <a:spAutoFit/>
          </a:bodyPr>
          <a:lstStyle/>
          <a:p>
            <a:pPr>
              <a:defRPr/>
            </a:pPr>
            <a:r>
              <a:rPr lang="en-US" sz="1200" dirty="0">
                <a:latin typeface="+mn-lt"/>
              </a:rPr>
              <a:t>Coffee maker</a:t>
            </a:r>
          </a:p>
        </p:txBody>
      </p:sp>
      <p:sp>
        <p:nvSpPr>
          <p:cNvPr id="38931" name="Rectangle 34">
            <a:extLst>
              <a:ext uri="{FF2B5EF4-FFF2-40B4-BE49-F238E27FC236}">
                <a16:creationId xmlns:a16="http://schemas.microsoft.com/office/drawing/2014/main" id="{13B698DA-544E-0D05-C04E-FEDEE1D6F9C1}"/>
              </a:ext>
            </a:extLst>
          </p:cNvPr>
          <p:cNvSpPr>
            <a:spLocks noChangeArrowheads="1"/>
          </p:cNvSpPr>
          <p:nvPr/>
        </p:nvSpPr>
        <p:spPr bwMode="auto">
          <a:xfrm>
            <a:off x="3200400" y="50292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cxnSp>
        <p:nvCxnSpPr>
          <p:cNvPr id="38932" name="Curved Connector 40">
            <a:extLst>
              <a:ext uri="{FF2B5EF4-FFF2-40B4-BE49-F238E27FC236}">
                <a16:creationId xmlns:a16="http://schemas.microsoft.com/office/drawing/2014/main" id="{C8456A71-FF13-87C2-D578-1B5595DD773B}"/>
              </a:ext>
            </a:extLst>
          </p:cNvPr>
          <p:cNvCxnSpPr>
            <a:cxnSpLocks noChangeShapeType="1"/>
          </p:cNvCxnSpPr>
          <p:nvPr/>
        </p:nvCxnSpPr>
        <p:spPr bwMode="auto">
          <a:xfrm>
            <a:off x="3276600" y="5105400"/>
            <a:ext cx="1447800" cy="685800"/>
          </a:xfrm>
          <a:prstGeom prst="curvedConnector3">
            <a:avLst>
              <a:gd name="adj1" fmla="val 50000"/>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622810AF-9EED-04D1-D784-B3D363AF3D3A}"/>
              </a:ext>
            </a:extLst>
          </p:cNvPr>
          <p:cNvSpPr/>
          <p:nvPr/>
        </p:nvSpPr>
        <p:spPr>
          <a:xfrm>
            <a:off x="5562600" y="5334000"/>
            <a:ext cx="1981200" cy="646113"/>
          </a:xfrm>
          <a:prstGeom prst="rect">
            <a:avLst/>
          </a:prstGeom>
        </p:spPr>
        <p:txBody>
          <a:bodyPr>
            <a:spAutoFit/>
          </a:bodyPr>
          <a:lstStyle/>
          <a:p>
            <a:pPr>
              <a:defRPr/>
            </a:pPr>
            <a:r>
              <a:rPr lang="en-US" sz="1200" dirty="0">
                <a:latin typeface="+mn-lt"/>
              </a:rPr>
              <a:t>Voltage:120 VAC</a:t>
            </a:r>
          </a:p>
          <a:p>
            <a:pPr>
              <a:defRPr/>
            </a:pPr>
            <a:r>
              <a:rPr lang="en-US" sz="1200" dirty="0">
                <a:latin typeface="+mn-lt"/>
              </a:rPr>
              <a:t>Watts: 480</a:t>
            </a:r>
          </a:p>
          <a:p>
            <a:pPr>
              <a:defRPr/>
            </a:pPr>
            <a:r>
              <a:rPr lang="en-US" sz="1200" dirty="0">
                <a:latin typeface="+mn-lt"/>
              </a:rPr>
              <a:t>Amps:</a:t>
            </a:r>
          </a:p>
        </p:txBody>
      </p:sp>
      <p:cxnSp>
        <p:nvCxnSpPr>
          <p:cNvPr id="31" name="Curved Connector 35">
            <a:extLst>
              <a:ext uri="{FF2B5EF4-FFF2-40B4-BE49-F238E27FC236}">
                <a16:creationId xmlns:a16="http://schemas.microsoft.com/office/drawing/2014/main" id="{3381BE98-8398-F934-7184-8BF5C47C9078}"/>
              </a:ext>
            </a:extLst>
          </p:cNvPr>
          <p:cNvCxnSpPr>
            <a:cxnSpLocks noChangeShapeType="1"/>
          </p:cNvCxnSpPr>
          <p:nvPr/>
        </p:nvCxnSpPr>
        <p:spPr bwMode="auto">
          <a:xfrm flipV="1">
            <a:off x="3276600" y="3657600"/>
            <a:ext cx="1181100" cy="533400"/>
          </a:xfrm>
          <a:prstGeom prst="curvedConnector3">
            <a:avLst>
              <a:gd name="adj1" fmla="val 50000"/>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2" name="Rectangle 21">
            <a:extLst>
              <a:ext uri="{FF2B5EF4-FFF2-40B4-BE49-F238E27FC236}">
                <a16:creationId xmlns:a16="http://schemas.microsoft.com/office/drawing/2014/main" id="{942E972F-3557-EE20-0CDD-3C552EA2F6A3}"/>
              </a:ext>
            </a:extLst>
          </p:cNvPr>
          <p:cNvSpPr>
            <a:spLocks noChangeArrowheads="1"/>
          </p:cNvSpPr>
          <p:nvPr/>
        </p:nvSpPr>
        <p:spPr bwMode="auto">
          <a:xfrm>
            <a:off x="3200400" y="41148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3" name="Rectangle 20">
            <a:extLst>
              <a:ext uri="{FF2B5EF4-FFF2-40B4-BE49-F238E27FC236}">
                <a16:creationId xmlns:a16="http://schemas.microsoft.com/office/drawing/2014/main" id="{67E4B2FC-5599-B655-72F2-EF68800BFBEA}"/>
              </a:ext>
            </a:extLst>
          </p:cNvPr>
          <p:cNvSpPr>
            <a:spLocks noChangeArrowheads="1"/>
          </p:cNvSpPr>
          <p:nvPr/>
        </p:nvSpPr>
        <p:spPr bwMode="auto">
          <a:xfrm>
            <a:off x="3200400" y="4800600"/>
            <a:ext cx="228600" cy="152400"/>
          </a:xfrm>
          <a:prstGeom prst="rect">
            <a:avLst/>
          </a:prstGeom>
          <a:solidFill>
            <a:schemeClr val="tx1"/>
          </a:solidFill>
          <a:ln w="12700" algn="ctr">
            <a:solidFill>
              <a:schemeClr val="tx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cxnSp>
        <p:nvCxnSpPr>
          <p:cNvPr id="34" name="Curved Connector 36">
            <a:extLst>
              <a:ext uri="{FF2B5EF4-FFF2-40B4-BE49-F238E27FC236}">
                <a16:creationId xmlns:a16="http://schemas.microsoft.com/office/drawing/2014/main" id="{1779D088-1FD5-DDAC-01F9-C7D38CCB493D}"/>
              </a:ext>
            </a:extLst>
          </p:cNvPr>
          <p:cNvCxnSpPr>
            <a:cxnSpLocks noChangeShapeType="1"/>
          </p:cNvCxnSpPr>
          <p:nvPr/>
        </p:nvCxnSpPr>
        <p:spPr bwMode="auto">
          <a:xfrm flipV="1">
            <a:off x="3276600" y="4495800"/>
            <a:ext cx="1295400" cy="381000"/>
          </a:xfrm>
          <a:prstGeom prst="curvedConnector3">
            <a:avLst>
              <a:gd name="adj1" fmla="val 50000"/>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2" name="TextBox 51">
            <a:extLst>
              <a:ext uri="{FF2B5EF4-FFF2-40B4-BE49-F238E27FC236}">
                <a16:creationId xmlns:a16="http://schemas.microsoft.com/office/drawing/2014/main" id="{589C0580-58A5-F10D-4C43-4A0CC68681A6}"/>
              </a:ext>
            </a:extLst>
          </p:cNvPr>
          <p:cNvSpPr txBox="1"/>
          <p:nvPr/>
        </p:nvSpPr>
        <p:spPr>
          <a:xfrm>
            <a:off x="6067425" y="3716338"/>
            <a:ext cx="457200" cy="276225"/>
          </a:xfrm>
          <a:prstGeom prst="rect">
            <a:avLst/>
          </a:prstGeom>
          <a:noFill/>
        </p:spPr>
        <p:txBody>
          <a:bodyPr>
            <a:spAutoFit/>
          </a:bodyPr>
          <a:lstStyle/>
          <a:p>
            <a:pPr>
              <a:defRPr/>
            </a:pPr>
            <a:r>
              <a:rPr lang="en-US" sz="1200" dirty="0">
                <a:latin typeface="+mn-lt"/>
              </a:rPr>
              <a:t>8.5</a:t>
            </a:r>
          </a:p>
        </p:txBody>
      </p:sp>
      <p:sp>
        <p:nvSpPr>
          <p:cNvPr id="53" name="TextBox 52">
            <a:extLst>
              <a:ext uri="{FF2B5EF4-FFF2-40B4-BE49-F238E27FC236}">
                <a16:creationId xmlns:a16="http://schemas.microsoft.com/office/drawing/2014/main" id="{ACB70C2F-F4A5-9A02-1545-97C43FFD3993}"/>
              </a:ext>
            </a:extLst>
          </p:cNvPr>
          <p:cNvSpPr txBox="1"/>
          <p:nvPr/>
        </p:nvSpPr>
        <p:spPr>
          <a:xfrm>
            <a:off x="6053138" y="4524375"/>
            <a:ext cx="457200" cy="277813"/>
          </a:xfrm>
          <a:prstGeom prst="rect">
            <a:avLst/>
          </a:prstGeom>
          <a:noFill/>
        </p:spPr>
        <p:txBody>
          <a:bodyPr>
            <a:spAutoFit/>
          </a:bodyPr>
          <a:lstStyle/>
          <a:p>
            <a:pPr>
              <a:defRPr/>
            </a:pPr>
            <a:r>
              <a:rPr lang="en-US" sz="1200" dirty="0">
                <a:latin typeface="+mn-lt"/>
              </a:rPr>
              <a:t>396</a:t>
            </a:r>
          </a:p>
        </p:txBody>
      </p:sp>
      <p:sp>
        <p:nvSpPr>
          <p:cNvPr id="54" name="Rectangle 53">
            <a:extLst>
              <a:ext uri="{FF2B5EF4-FFF2-40B4-BE49-F238E27FC236}">
                <a16:creationId xmlns:a16="http://schemas.microsoft.com/office/drawing/2014/main" id="{E5930C03-4460-9FB3-78C9-F4076D74B29F}"/>
              </a:ext>
            </a:extLst>
          </p:cNvPr>
          <p:cNvSpPr/>
          <p:nvPr/>
        </p:nvSpPr>
        <p:spPr>
          <a:xfrm>
            <a:off x="6067425" y="5700713"/>
            <a:ext cx="457200" cy="276225"/>
          </a:xfrm>
          <a:prstGeom prst="rect">
            <a:avLst/>
          </a:prstGeom>
        </p:spPr>
        <p:txBody>
          <a:bodyPr>
            <a:spAutoFit/>
          </a:bodyPr>
          <a:lstStyle/>
          <a:p>
            <a:pPr>
              <a:defRPr/>
            </a:pPr>
            <a:r>
              <a:rPr lang="en-US" sz="1200" dirty="0">
                <a:latin typeface="+mn-lt"/>
              </a:rPr>
              <a:t>4</a:t>
            </a:r>
          </a:p>
        </p:txBody>
      </p:sp>
      <p:sp>
        <p:nvSpPr>
          <p:cNvPr id="55" name="TextBox 54">
            <a:extLst>
              <a:ext uri="{FF2B5EF4-FFF2-40B4-BE49-F238E27FC236}">
                <a16:creationId xmlns:a16="http://schemas.microsoft.com/office/drawing/2014/main" id="{A20B6678-F544-0C20-8B3E-D0975595E8A5}"/>
              </a:ext>
            </a:extLst>
          </p:cNvPr>
          <p:cNvSpPr txBox="1"/>
          <p:nvPr/>
        </p:nvSpPr>
        <p:spPr>
          <a:xfrm>
            <a:off x="7162800" y="5257800"/>
            <a:ext cx="1447800" cy="276225"/>
          </a:xfrm>
          <a:prstGeom prst="rect">
            <a:avLst/>
          </a:prstGeom>
          <a:noFill/>
        </p:spPr>
        <p:txBody>
          <a:bodyPr>
            <a:spAutoFit/>
          </a:bodyPr>
          <a:lstStyle/>
          <a:p>
            <a:pPr>
              <a:defRPr/>
            </a:pPr>
            <a:r>
              <a:rPr lang="en-US" sz="1200" dirty="0">
                <a:latin typeface="+mn-lt"/>
              </a:rPr>
              <a:t>Total Amps: 15.8</a:t>
            </a:r>
          </a:p>
        </p:txBody>
      </p:sp>
      <p:sp>
        <p:nvSpPr>
          <p:cNvPr id="56" name="TextBox 55">
            <a:extLst>
              <a:ext uri="{FF2B5EF4-FFF2-40B4-BE49-F238E27FC236}">
                <a16:creationId xmlns:a16="http://schemas.microsoft.com/office/drawing/2014/main" id="{4CDC0BA8-1871-66A4-A47B-98742CB531FC}"/>
              </a:ext>
            </a:extLst>
          </p:cNvPr>
          <p:cNvSpPr txBox="1"/>
          <p:nvPr/>
        </p:nvSpPr>
        <p:spPr>
          <a:xfrm>
            <a:off x="7162800" y="4648200"/>
            <a:ext cx="1447800" cy="276225"/>
          </a:xfrm>
          <a:prstGeom prst="rect">
            <a:avLst/>
          </a:prstGeom>
          <a:noFill/>
        </p:spPr>
        <p:txBody>
          <a:bodyPr>
            <a:spAutoFit/>
          </a:bodyPr>
          <a:lstStyle/>
          <a:p>
            <a:pPr>
              <a:defRPr/>
            </a:pPr>
            <a:r>
              <a:rPr lang="en-US" sz="1200" dirty="0">
                <a:latin typeface="+mn-lt"/>
              </a:rPr>
              <a:t>Total Amps: 11.8</a:t>
            </a:r>
          </a:p>
        </p:txBody>
      </p:sp>
      <p:grpSp>
        <p:nvGrpSpPr>
          <p:cNvPr id="2" name="Group 47">
            <a:extLst>
              <a:ext uri="{FF2B5EF4-FFF2-40B4-BE49-F238E27FC236}">
                <a16:creationId xmlns:a16="http://schemas.microsoft.com/office/drawing/2014/main" id="{5DC97421-D517-3982-49EA-3846E8D14036}"/>
              </a:ext>
            </a:extLst>
          </p:cNvPr>
          <p:cNvGrpSpPr>
            <a:grpSpLocks/>
          </p:cNvGrpSpPr>
          <p:nvPr/>
        </p:nvGrpSpPr>
        <p:grpSpPr bwMode="auto">
          <a:xfrm>
            <a:off x="1676400" y="3443288"/>
            <a:ext cx="1371600" cy="1606550"/>
            <a:chOff x="1600200" y="3931356"/>
            <a:chExt cx="1371600" cy="1066718"/>
          </a:xfrm>
        </p:grpSpPr>
        <p:cxnSp>
          <p:nvCxnSpPr>
            <p:cNvPr id="93220" name="Shape 38">
              <a:extLst>
                <a:ext uri="{FF2B5EF4-FFF2-40B4-BE49-F238E27FC236}">
                  <a16:creationId xmlns:a16="http://schemas.microsoft.com/office/drawing/2014/main" id="{E52C329B-43E3-7A21-F5B9-F974D7DEC284}"/>
                </a:ext>
              </a:extLst>
            </p:cNvPr>
            <p:cNvCxnSpPr>
              <a:cxnSpLocks noChangeShapeType="1"/>
              <a:endCxn id="40" idx="3"/>
            </p:cNvCxnSpPr>
            <p:nvPr/>
          </p:nvCxnSpPr>
          <p:spPr bwMode="auto">
            <a:xfrm rot="-5400000" flipH="1" flipV="1">
              <a:off x="1943100" y="3893256"/>
              <a:ext cx="990600" cy="1066800"/>
            </a:xfrm>
            <a:prstGeom prst="curvedConnector4">
              <a:avLst>
                <a:gd name="adj1" fmla="val -23079"/>
                <a:gd name="adj2" fmla="val 64287"/>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0" name="Rectangle 39">
              <a:extLst>
                <a:ext uri="{FF2B5EF4-FFF2-40B4-BE49-F238E27FC236}">
                  <a16:creationId xmlns:a16="http://schemas.microsoft.com/office/drawing/2014/main" id="{7E01C788-5CDF-DC0F-8D23-0C96D07DCF18}"/>
                </a:ext>
              </a:extLst>
            </p:cNvPr>
            <p:cNvSpPr/>
            <p:nvPr/>
          </p:nvSpPr>
          <p:spPr bwMode="auto">
            <a:xfrm>
              <a:off x="1600200" y="4846288"/>
              <a:ext cx="304800" cy="151786"/>
            </a:xfrm>
            <a:prstGeom prst="rect">
              <a:avLst/>
            </a:prstGeom>
            <a:solidFill>
              <a:schemeClr val="tx1"/>
            </a:solidFill>
            <a:ln w="12700" cap="flat" cmpd="sng" algn="ctr">
              <a:solidFill>
                <a:schemeClr val="tx1"/>
              </a:solidFill>
              <a:prstDash val="solid"/>
              <a:round/>
              <a:headEnd type="none" w="sm" len="sm"/>
              <a:tailEnd type="none" w="sm" len="sm"/>
            </a:ln>
            <a:effectLst/>
          </p:spPr>
          <p:txBody>
            <a:bodyPr/>
            <a:lstStyle/>
            <a:p>
              <a:pPr>
                <a:defRPr/>
              </a:pPr>
              <a:endParaRPr lang="en-US">
                <a:ln>
                  <a:solidFill>
                    <a:schemeClr val="tx1"/>
                  </a:solidFill>
                </a:ln>
              </a:endParaRPr>
            </a:p>
          </p:txBody>
        </p:sp>
      </p:grpSp>
      <p:sp>
        <p:nvSpPr>
          <p:cNvPr id="57" name="TextBox 56">
            <a:extLst>
              <a:ext uri="{FF2B5EF4-FFF2-40B4-BE49-F238E27FC236}">
                <a16:creationId xmlns:a16="http://schemas.microsoft.com/office/drawing/2014/main" id="{799F4620-3EC5-666F-8D1D-0CF584DBC571}"/>
              </a:ext>
            </a:extLst>
          </p:cNvPr>
          <p:cNvSpPr txBox="1"/>
          <p:nvPr/>
        </p:nvSpPr>
        <p:spPr bwMode="auto">
          <a:xfrm>
            <a:off x="2286000" y="5514975"/>
            <a:ext cx="1981200" cy="523875"/>
          </a:xfrm>
          <a:prstGeom prst="rect">
            <a:avLst/>
          </a:prstGeom>
          <a:noFill/>
        </p:spPr>
        <p:txBody>
          <a:bodyPr>
            <a:spAutoFit/>
          </a:bodyPr>
          <a:lstStyle/>
          <a:p>
            <a:pPr algn="ctr">
              <a:defRPr/>
            </a:pPr>
            <a:r>
              <a:rPr lang="en-US" sz="1400" dirty="0">
                <a:latin typeface="+mj-lt"/>
              </a:rPr>
              <a:t>Surge Protector</a:t>
            </a:r>
          </a:p>
          <a:p>
            <a:pPr algn="ctr">
              <a:defRPr/>
            </a:pPr>
            <a:r>
              <a:rPr lang="en-US" sz="1400" dirty="0">
                <a:latin typeface="+mj-lt"/>
              </a:rPr>
              <a:t>Rated for 15 Amps</a:t>
            </a:r>
          </a:p>
        </p:txBody>
      </p:sp>
      <p:sp>
        <p:nvSpPr>
          <p:cNvPr id="36" name="TextBox 35">
            <a:extLst>
              <a:ext uri="{FF2B5EF4-FFF2-40B4-BE49-F238E27FC236}">
                <a16:creationId xmlns:a16="http://schemas.microsoft.com/office/drawing/2014/main" id="{05653410-02E1-78E2-D76E-E3B48B74C87D}"/>
              </a:ext>
            </a:extLst>
          </p:cNvPr>
          <p:cNvSpPr txBox="1"/>
          <p:nvPr/>
        </p:nvSpPr>
        <p:spPr>
          <a:xfrm>
            <a:off x="533400" y="1219200"/>
            <a:ext cx="8001000" cy="708025"/>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What is the safe (amperage) load for this receptacle when cord- and</a:t>
            </a:r>
          </a:p>
          <a:p>
            <a:pPr>
              <a:buClr>
                <a:srgbClr val="910046"/>
              </a:buClr>
              <a:buSzPct val="85000"/>
              <a:defRPr/>
            </a:pPr>
            <a:r>
              <a:rPr lang="en-US" sz="1900" dirty="0">
                <a:latin typeface="+mn-lt"/>
              </a:rPr>
              <a:t>   plug-connected equipment is attached?</a:t>
            </a:r>
          </a:p>
        </p:txBody>
      </p:sp>
      <p:sp>
        <p:nvSpPr>
          <p:cNvPr id="37" name="TextBox 36">
            <a:extLst>
              <a:ext uri="{FF2B5EF4-FFF2-40B4-BE49-F238E27FC236}">
                <a16:creationId xmlns:a16="http://schemas.microsoft.com/office/drawing/2014/main" id="{F5A9B995-1395-FB0C-6569-A78FCD235370}"/>
              </a:ext>
            </a:extLst>
          </p:cNvPr>
          <p:cNvSpPr txBox="1"/>
          <p:nvPr/>
        </p:nvSpPr>
        <p:spPr>
          <a:xfrm>
            <a:off x="609600" y="5722938"/>
            <a:ext cx="1828800" cy="306387"/>
          </a:xfrm>
          <a:prstGeom prst="rect">
            <a:avLst/>
          </a:prstGeom>
          <a:noFill/>
        </p:spPr>
        <p:txBody>
          <a:bodyPr>
            <a:spAutoFit/>
          </a:bodyPr>
          <a:lstStyle/>
          <a:p>
            <a:pPr algn="ctr">
              <a:defRPr/>
            </a:pPr>
            <a:r>
              <a:rPr lang="en-US" sz="1400" dirty="0">
                <a:latin typeface="+mj-lt"/>
              </a:rPr>
              <a:t>20 Amp Receptacle</a:t>
            </a:r>
          </a:p>
        </p:txBody>
      </p:sp>
      <p:sp>
        <p:nvSpPr>
          <p:cNvPr id="43" name="TextBox 42">
            <a:extLst>
              <a:ext uri="{FF2B5EF4-FFF2-40B4-BE49-F238E27FC236}">
                <a16:creationId xmlns:a16="http://schemas.microsoft.com/office/drawing/2014/main" id="{7764EB60-ACF5-B321-B678-705B27EB8383}"/>
              </a:ext>
            </a:extLst>
          </p:cNvPr>
          <p:cNvSpPr txBox="1"/>
          <p:nvPr/>
        </p:nvSpPr>
        <p:spPr>
          <a:xfrm>
            <a:off x="533400" y="1978025"/>
            <a:ext cx="8001000" cy="400050"/>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Can we plug the microwave and office printer into this receptacle?</a:t>
            </a:r>
          </a:p>
        </p:txBody>
      </p:sp>
      <p:sp>
        <p:nvSpPr>
          <p:cNvPr id="45" name="TextBox 44">
            <a:extLst>
              <a:ext uri="{FF2B5EF4-FFF2-40B4-BE49-F238E27FC236}">
                <a16:creationId xmlns:a16="http://schemas.microsoft.com/office/drawing/2014/main" id="{442ECB87-57B9-DBA4-FA41-2572E81726C6}"/>
              </a:ext>
            </a:extLst>
          </p:cNvPr>
          <p:cNvSpPr txBox="1"/>
          <p:nvPr/>
        </p:nvSpPr>
        <p:spPr>
          <a:xfrm>
            <a:off x="533400" y="2435225"/>
            <a:ext cx="8001000" cy="400050"/>
          </a:xfrm>
          <a:prstGeom prst="rect">
            <a:avLst/>
          </a:prstGeom>
          <a:noFill/>
        </p:spPr>
        <p:txBody>
          <a:bodyPr>
            <a:spAutoFit/>
          </a:bodyPr>
          <a:lstStyle/>
          <a:p>
            <a:pPr>
              <a:buClr>
                <a:srgbClr val="910046"/>
              </a:buClr>
              <a:buSzPct val="85000"/>
              <a:buFont typeface="Wingdings" pitchFamily="2" charset="2"/>
              <a:buChar char="l"/>
              <a:defRPr/>
            </a:pPr>
            <a:r>
              <a:rPr lang="en-US" sz="2000" dirty="0">
                <a:latin typeface="+mn-lt"/>
              </a:rPr>
              <a:t> </a:t>
            </a:r>
            <a:r>
              <a:rPr lang="en-US" sz="1900" dirty="0">
                <a:latin typeface="+mn-lt"/>
              </a:rPr>
              <a:t>If we add a surge protector, can we plug in the coffee maker?</a:t>
            </a:r>
          </a:p>
        </p:txBody>
      </p:sp>
      <p:pic>
        <p:nvPicPr>
          <p:cNvPr id="93214" name="Picture 3">
            <a:extLst>
              <a:ext uri="{FF2B5EF4-FFF2-40B4-BE49-F238E27FC236}">
                <a16:creationId xmlns:a16="http://schemas.microsoft.com/office/drawing/2014/main" id="{693551B9-D58C-2E23-E04D-167A2CEBD4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3454400"/>
            <a:ext cx="6080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5" name="Picture 4">
            <a:extLst>
              <a:ext uri="{FF2B5EF4-FFF2-40B4-BE49-F238E27FC236}">
                <a16:creationId xmlns:a16="http://schemas.microsoft.com/office/drawing/2014/main" id="{BAC14B2E-73B1-4781-DDE4-764474373F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0763" y="4716463"/>
            <a:ext cx="6683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6" name="Picture 5">
            <a:extLst>
              <a:ext uri="{FF2B5EF4-FFF2-40B4-BE49-F238E27FC236}">
                <a16:creationId xmlns:a16="http://schemas.microsoft.com/office/drawing/2014/main" id="{7572D3B6-73D2-5518-CBFC-2E622F4363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994025"/>
            <a:ext cx="8636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Picture 6">
            <a:extLst>
              <a:ext uri="{FF2B5EF4-FFF2-40B4-BE49-F238E27FC236}">
                <a16:creationId xmlns:a16="http://schemas.microsoft.com/office/drawing/2014/main" id="{7532C76F-4E65-03AA-A38B-07AC07F556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3225800"/>
            <a:ext cx="10969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Picture 7">
            <a:extLst>
              <a:ext uri="{FF2B5EF4-FFF2-40B4-BE49-F238E27FC236}">
                <a16:creationId xmlns:a16="http://schemas.microsoft.com/office/drawing/2014/main" id="{1F3FE4F7-D959-3DC0-9D5C-C28CA76DA24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37063" y="4191000"/>
            <a:ext cx="11001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9" name="Picture 8">
            <a:extLst>
              <a:ext uri="{FF2B5EF4-FFF2-40B4-BE49-F238E27FC236}">
                <a16:creationId xmlns:a16="http://schemas.microsoft.com/office/drawing/2014/main" id="{BDD1DB89-9056-FC78-D1B9-C606D20F694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41863" y="4975225"/>
            <a:ext cx="5667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24"/>
                                        </p:tgtEl>
                                        <p:attrNameLst>
                                          <p:attrName>style.visibility</p:attrName>
                                        </p:attrNameLst>
                                      </p:cBhvr>
                                      <p:to>
                                        <p:strVal val="visible"/>
                                      </p:to>
                                    </p:set>
                                    <p:anim calcmode="lin" valueType="num">
                                      <p:cBhvr additive="base">
                                        <p:cTn id="15" dur="500" fill="hold"/>
                                        <p:tgtEl>
                                          <p:spTgt spid="38924"/>
                                        </p:tgtEl>
                                        <p:attrNameLst>
                                          <p:attrName>ppt_x</p:attrName>
                                        </p:attrNameLst>
                                      </p:cBhvr>
                                      <p:tavLst>
                                        <p:tav tm="0">
                                          <p:val>
                                            <p:strVal val="#ppt_x"/>
                                          </p:val>
                                        </p:tav>
                                        <p:tav tm="100000">
                                          <p:val>
                                            <p:strVal val="#ppt_x"/>
                                          </p:val>
                                        </p:tav>
                                      </p:tavLst>
                                    </p:anim>
                                    <p:anim calcmode="lin" valueType="num">
                                      <p:cBhvr additive="base">
                                        <p:cTn id="16" dur="500" fill="hold"/>
                                        <p:tgtEl>
                                          <p:spTgt spid="389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27"/>
                                        </p:tgtEl>
                                        <p:attrNameLst>
                                          <p:attrName>style.visibility</p:attrName>
                                        </p:attrNameLst>
                                      </p:cBhvr>
                                      <p:to>
                                        <p:strVal val="visible"/>
                                      </p:to>
                                    </p:set>
                                    <p:anim calcmode="lin" valueType="num">
                                      <p:cBhvr additive="base">
                                        <p:cTn id="19" dur="500" fill="hold"/>
                                        <p:tgtEl>
                                          <p:spTgt spid="38927"/>
                                        </p:tgtEl>
                                        <p:attrNameLst>
                                          <p:attrName>ppt_x</p:attrName>
                                        </p:attrNameLst>
                                      </p:cBhvr>
                                      <p:tavLst>
                                        <p:tav tm="0">
                                          <p:val>
                                            <p:strVal val="#ppt_x"/>
                                          </p:val>
                                        </p:tav>
                                        <p:tav tm="100000">
                                          <p:val>
                                            <p:strVal val="#ppt_x"/>
                                          </p:val>
                                        </p:tav>
                                      </p:tavLst>
                                    </p:anim>
                                    <p:anim calcmode="lin" valueType="num">
                                      <p:cBhvr additive="base">
                                        <p:cTn id="20" dur="500" fill="hold"/>
                                        <p:tgtEl>
                                          <p:spTgt spid="389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925"/>
                                        </p:tgtEl>
                                        <p:attrNameLst>
                                          <p:attrName>style.visibility</p:attrName>
                                        </p:attrNameLst>
                                      </p:cBhvr>
                                      <p:to>
                                        <p:strVal val="visible"/>
                                      </p:to>
                                    </p:set>
                                    <p:anim calcmode="lin" valueType="num">
                                      <p:cBhvr additive="base">
                                        <p:cTn id="39" dur="500" fill="hold"/>
                                        <p:tgtEl>
                                          <p:spTgt spid="38925"/>
                                        </p:tgtEl>
                                        <p:attrNameLst>
                                          <p:attrName>ppt_x</p:attrName>
                                        </p:attrNameLst>
                                      </p:cBhvr>
                                      <p:tavLst>
                                        <p:tav tm="0">
                                          <p:val>
                                            <p:strVal val="#ppt_x"/>
                                          </p:val>
                                        </p:tav>
                                        <p:tav tm="100000">
                                          <p:val>
                                            <p:strVal val="#ppt_x"/>
                                          </p:val>
                                        </p:tav>
                                      </p:tavLst>
                                    </p:anim>
                                    <p:anim calcmode="lin" valueType="num">
                                      <p:cBhvr additive="base">
                                        <p:cTn id="40" dur="500" fill="hold"/>
                                        <p:tgtEl>
                                          <p:spTgt spid="389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926"/>
                                        </p:tgtEl>
                                        <p:attrNameLst>
                                          <p:attrName>style.visibility</p:attrName>
                                        </p:attrNameLst>
                                      </p:cBhvr>
                                      <p:to>
                                        <p:strVal val="visible"/>
                                      </p:to>
                                    </p:set>
                                    <p:anim calcmode="lin" valueType="num">
                                      <p:cBhvr additive="base">
                                        <p:cTn id="43" dur="500" fill="hold"/>
                                        <p:tgtEl>
                                          <p:spTgt spid="38926"/>
                                        </p:tgtEl>
                                        <p:attrNameLst>
                                          <p:attrName>ppt_x</p:attrName>
                                        </p:attrNameLst>
                                      </p:cBhvr>
                                      <p:tavLst>
                                        <p:tav tm="0">
                                          <p:val>
                                            <p:strVal val="#ppt_x"/>
                                          </p:val>
                                        </p:tav>
                                        <p:tav tm="100000">
                                          <p:val>
                                            <p:strVal val="#ppt_x"/>
                                          </p:val>
                                        </p:tav>
                                      </p:tavLst>
                                    </p:anim>
                                    <p:anim calcmode="lin" valueType="num">
                                      <p:cBhvr additive="base">
                                        <p:cTn id="44" dur="500" fill="hold"/>
                                        <p:tgtEl>
                                          <p:spTgt spid="389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ppt_x"/>
                                          </p:val>
                                        </p:tav>
                                        <p:tav tm="100000">
                                          <p:val>
                                            <p:strVal val="#ppt_x"/>
                                          </p:val>
                                        </p:tav>
                                      </p:tavLst>
                                    </p:anim>
                                    <p:anim calcmode="lin" valueType="num">
                                      <p:cBhvr additive="base">
                                        <p:cTn id="60" dur="5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38924"/>
                                        </p:tgtEl>
                                        <p:attrNameLst>
                                          <p:attrName>ppt_x</p:attrName>
                                        </p:attrNameLst>
                                      </p:cBhvr>
                                      <p:tavLst>
                                        <p:tav tm="0">
                                          <p:val>
                                            <p:strVal val="ppt_x"/>
                                          </p:val>
                                        </p:tav>
                                        <p:tav tm="100000">
                                          <p:val>
                                            <p:strVal val="ppt_x"/>
                                          </p:val>
                                        </p:tav>
                                      </p:tavLst>
                                    </p:anim>
                                    <p:anim calcmode="lin" valueType="num">
                                      <p:cBhvr additive="base">
                                        <p:cTn id="69" dur="500"/>
                                        <p:tgtEl>
                                          <p:spTgt spid="38924"/>
                                        </p:tgtEl>
                                        <p:attrNameLst>
                                          <p:attrName>ppt_y</p:attrName>
                                        </p:attrNameLst>
                                      </p:cBhvr>
                                      <p:tavLst>
                                        <p:tav tm="0">
                                          <p:val>
                                            <p:strVal val="ppt_y"/>
                                          </p:val>
                                        </p:tav>
                                        <p:tav tm="100000">
                                          <p:val>
                                            <p:strVal val="1+ppt_h/2"/>
                                          </p:val>
                                        </p:tav>
                                      </p:tavLst>
                                    </p:anim>
                                    <p:set>
                                      <p:cBhvr>
                                        <p:cTn id="70" dur="1" fill="hold">
                                          <p:stCondLst>
                                            <p:cond delay="499"/>
                                          </p:stCondLst>
                                        </p:cTn>
                                        <p:tgtEl>
                                          <p:spTgt spid="38924"/>
                                        </p:tgtEl>
                                        <p:attrNameLst>
                                          <p:attrName>style.visibility</p:attrName>
                                        </p:attrNameLst>
                                      </p:cBhvr>
                                      <p:to>
                                        <p:strVal val="hidden"/>
                                      </p:to>
                                    </p:set>
                                  </p:childTnLst>
                                </p:cTn>
                              </p:par>
                              <p:par>
                                <p:cTn id="71" presetID="2" presetClass="entr" presetSubtype="4" fill="hold" grpId="1"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xit" presetSubtype="4" fill="hold" grpId="1" nodeType="withEffect">
                                  <p:stCondLst>
                                    <p:cond delay="0"/>
                                  </p:stCondLst>
                                  <p:childTnLst>
                                    <p:anim calcmode="lin" valueType="num">
                                      <p:cBhvr additive="base">
                                        <p:cTn id="76" dur="500"/>
                                        <p:tgtEl>
                                          <p:spTgt spid="38927"/>
                                        </p:tgtEl>
                                        <p:attrNameLst>
                                          <p:attrName>ppt_x</p:attrName>
                                        </p:attrNameLst>
                                      </p:cBhvr>
                                      <p:tavLst>
                                        <p:tav tm="0">
                                          <p:val>
                                            <p:strVal val="ppt_x"/>
                                          </p:val>
                                        </p:tav>
                                        <p:tav tm="100000">
                                          <p:val>
                                            <p:strVal val="ppt_x"/>
                                          </p:val>
                                        </p:tav>
                                      </p:tavLst>
                                    </p:anim>
                                    <p:anim calcmode="lin" valueType="num">
                                      <p:cBhvr additive="base">
                                        <p:cTn id="77" dur="500"/>
                                        <p:tgtEl>
                                          <p:spTgt spid="38927"/>
                                        </p:tgtEl>
                                        <p:attrNameLst>
                                          <p:attrName>ppt_y</p:attrName>
                                        </p:attrNameLst>
                                      </p:cBhvr>
                                      <p:tavLst>
                                        <p:tav tm="0">
                                          <p:val>
                                            <p:strVal val="ppt_y"/>
                                          </p:val>
                                        </p:tav>
                                        <p:tav tm="100000">
                                          <p:val>
                                            <p:strVal val="1+ppt_h/2"/>
                                          </p:val>
                                        </p:tav>
                                      </p:tavLst>
                                    </p:anim>
                                    <p:set>
                                      <p:cBhvr>
                                        <p:cTn id="78" dur="1" fill="hold">
                                          <p:stCondLst>
                                            <p:cond delay="499"/>
                                          </p:stCondLst>
                                        </p:cTn>
                                        <p:tgtEl>
                                          <p:spTgt spid="3892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8926"/>
                                        </p:tgtEl>
                                        <p:attrNameLst>
                                          <p:attrName>ppt_x</p:attrName>
                                        </p:attrNameLst>
                                      </p:cBhvr>
                                      <p:tavLst>
                                        <p:tav tm="0">
                                          <p:val>
                                            <p:strVal val="ppt_x"/>
                                          </p:val>
                                        </p:tav>
                                        <p:tav tm="100000">
                                          <p:val>
                                            <p:strVal val="ppt_x"/>
                                          </p:val>
                                        </p:tav>
                                      </p:tavLst>
                                    </p:anim>
                                    <p:anim calcmode="lin" valueType="num">
                                      <p:cBhvr additive="base">
                                        <p:cTn id="81" dur="500"/>
                                        <p:tgtEl>
                                          <p:spTgt spid="38926"/>
                                        </p:tgtEl>
                                        <p:attrNameLst>
                                          <p:attrName>ppt_y</p:attrName>
                                        </p:attrNameLst>
                                      </p:cBhvr>
                                      <p:tavLst>
                                        <p:tav tm="0">
                                          <p:val>
                                            <p:strVal val="ppt_y"/>
                                          </p:val>
                                        </p:tav>
                                        <p:tav tm="100000">
                                          <p:val>
                                            <p:strVal val="1+ppt_h/2"/>
                                          </p:val>
                                        </p:tav>
                                      </p:tavLst>
                                    </p:anim>
                                    <p:set>
                                      <p:cBhvr>
                                        <p:cTn id="82" dur="1" fill="hold">
                                          <p:stCondLst>
                                            <p:cond delay="499"/>
                                          </p:stCondLst>
                                        </p:cTn>
                                        <p:tgtEl>
                                          <p:spTgt spid="38926"/>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38925"/>
                                        </p:tgtEl>
                                        <p:attrNameLst>
                                          <p:attrName>ppt_x</p:attrName>
                                        </p:attrNameLst>
                                      </p:cBhvr>
                                      <p:tavLst>
                                        <p:tav tm="0">
                                          <p:val>
                                            <p:strVal val="ppt_x"/>
                                          </p:val>
                                        </p:tav>
                                        <p:tav tm="100000">
                                          <p:val>
                                            <p:strVal val="ppt_x"/>
                                          </p:val>
                                        </p:tav>
                                      </p:tavLst>
                                    </p:anim>
                                    <p:anim calcmode="lin" valueType="num">
                                      <p:cBhvr additive="base">
                                        <p:cTn id="85" dur="500"/>
                                        <p:tgtEl>
                                          <p:spTgt spid="38925"/>
                                        </p:tgtEl>
                                        <p:attrNameLst>
                                          <p:attrName>ppt_y</p:attrName>
                                        </p:attrNameLst>
                                      </p:cBhvr>
                                      <p:tavLst>
                                        <p:tav tm="0">
                                          <p:val>
                                            <p:strVal val="ppt_y"/>
                                          </p:val>
                                        </p:tav>
                                        <p:tav tm="100000">
                                          <p:val>
                                            <p:strVal val="1+ppt_h/2"/>
                                          </p:val>
                                        </p:tav>
                                      </p:tavLst>
                                    </p:anim>
                                    <p:set>
                                      <p:cBhvr>
                                        <p:cTn id="86" dur="1" fill="hold">
                                          <p:stCondLst>
                                            <p:cond delay="499"/>
                                          </p:stCondLst>
                                        </p:cTn>
                                        <p:tgtEl>
                                          <p:spTgt spid="38925"/>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56"/>
                                        </p:tgtEl>
                                        <p:attrNameLst>
                                          <p:attrName>ppt_x</p:attrName>
                                        </p:attrNameLst>
                                      </p:cBhvr>
                                      <p:tavLst>
                                        <p:tav tm="0">
                                          <p:val>
                                            <p:strVal val="ppt_x"/>
                                          </p:val>
                                        </p:tav>
                                        <p:tav tm="100000">
                                          <p:val>
                                            <p:strVal val="ppt_x"/>
                                          </p:val>
                                        </p:tav>
                                      </p:tavLst>
                                    </p:anim>
                                    <p:anim calcmode="lin" valueType="num">
                                      <p:cBhvr additive="base">
                                        <p:cTn id="89" dur="500"/>
                                        <p:tgtEl>
                                          <p:spTgt spid="56"/>
                                        </p:tgtEl>
                                        <p:attrNameLst>
                                          <p:attrName>ppt_y</p:attrName>
                                        </p:attrNameLst>
                                      </p:cBhvr>
                                      <p:tavLst>
                                        <p:tav tm="0">
                                          <p:val>
                                            <p:strVal val="ppt_y"/>
                                          </p:val>
                                        </p:tav>
                                        <p:tav tm="100000">
                                          <p:val>
                                            <p:strVal val="1+ppt_h/2"/>
                                          </p:val>
                                        </p:tav>
                                      </p:tavLst>
                                    </p:anim>
                                    <p:set>
                                      <p:cBhvr>
                                        <p:cTn id="90" dur="1" fill="hold">
                                          <p:stCondLst>
                                            <p:cond delay="499"/>
                                          </p:stCondLst>
                                        </p:cTn>
                                        <p:tgtEl>
                                          <p:spTgt spid="56"/>
                                        </p:tgtEl>
                                        <p:attrNameLst>
                                          <p:attrName>style.visibility</p:attrName>
                                        </p:attrNameLst>
                                      </p:cBhvr>
                                      <p:to>
                                        <p:strVal val="hidden"/>
                                      </p:to>
                                    </p:set>
                                  </p:childTnLst>
                                </p:cTn>
                              </p:par>
                              <p:par>
                                <p:cTn id="91" presetID="2" presetClass="entr" presetSubtype="4"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8932"/>
                                        </p:tgtEl>
                                        <p:attrNameLst>
                                          <p:attrName>style.visibility</p:attrName>
                                        </p:attrNameLst>
                                      </p:cBhvr>
                                      <p:to>
                                        <p:strVal val="visible"/>
                                      </p:to>
                                    </p:set>
                                    <p:anim calcmode="lin" valueType="num">
                                      <p:cBhvr additive="base">
                                        <p:cTn id="97" dur="500" fill="hold"/>
                                        <p:tgtEl>
                                          <p:spTgt spid="38932"/>
                                        </p:tgtEl>
                                        <p:attrNameLst>
                                          <p:attrName>ppt_x</p:attrName>
                                        </p:attrNameLst>
                                      </p:cBhvr>
                                      <p:tavLst>
                                        <p:tav tm="0">
                                          <p:val>
                                            <p:strVal val="#ppt_x"/>
                                          </p:val>
                                        </p:tav>
                                        <p:tav tm="100000">
                                          <p:val>
                                            <p:strVal val="#ppt_x"/>
                                          </p:val>
                                        </p:tav>
                                      </p:tavLst>
                                    </p:anim>
                                    <p:anim calcmode="lin" valueType="num">
                                      <p:cBhvr additive="base">
                                        <p:cTn id="98" dur="500" fill="hold"/>
                                        <p:tgtEl>
                                          <p:spTgt spid="3893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8931"/>
                                        </p:tgtEl>
                                        <p:attrNameLst>
                                          <p:attrName>style.visibility</p:attrName>
                                        </p:attrNameLst>
                                      </p:cBhvr>
                                      <p:to>
                                        <p:strVal val="visible"/>
                                      </p:to>
                                    </p:set>
                                    <p:anim calcmode="lin" valueType="num">
                                      <p:cBhvr additive="base">
                                        <p:cTn id="101" dur="500" fill="hold"/>
                                        <p:tgtEl>
                                          <p:spTgt spid="38931"/>
                                        </p:tgtEl>
                                        <p:attrNameLst>
                                          <p:attrName>ppt_x</p:attrName>
                                        </p:attrNameLst>
                                      </p:cBhvr>
                                      <p:tavLst>
                                        <p:tav tm="0">
                                          <p:val>
                                            <p:strVal val="#ppt_x"/>
                                          </p:val>
                                        </p:tav>
                                        <p:tav tm="100000">
                                          <p:val>
                                            <p:strVal val="#ppt_x"/>
                                          </p:val>
                                        </p:tav>
                                      </p:tavLst>
                                    </p:anim>
                                    <p:anim calcmode="lin" valueType="num">
                                      <p:cBhvr additive="base">
                                        <p:cTn id="102" dur="500" fill="hold"/>
                                        <p:tgtEl>
                                          <p:spTgt spid="3893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ppt_x"/>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
                                        </p:tgtEl>
                                        <p:attrNameLst>
                                          <p:attrName>style.visibility</p:attrName>
                                        </p:attrNameLst>
                                      </p:cBhvr>
                                      <p:to>
                                        <p:strVal val="visible"/>
                                      </p:to>
                                    </p:set>
                                    <p:anim calcmode="lin" valueType="num">
                                      <p:cBhvr additive="base">
                                        <p:cTn id="117" dur="500" fill="hold"/>
                                        <p:tgtEl>
                                          <p:spTgt spid="2"/>
                                        </p:tgtEl>
                                        <p:attrNameLst>
                                          <p:attrName>ppt_x</p:attrName>
                                        </p:attrNameLst>
                                      </p:cBhvr>
                                      <p:tavLst>
                                        <p:tav tm="0">
                                          <p:val>
                                            <p:strVal val="#ppt_x"/>
                                          </p:val>
                                        </p:tav>
                                        <p:tav tm="100000">
                                          <p:val>
                                            <p:strVal val="#ppt_x"/>
                                          </p:val>
                                        </p:tav>
                                      </p:tavLst>
                                    </p:anim>
                                    <p:anim calcmode="lin" valueType="num">
                                      <p:cBhvr additive="base">
                                        <p:cTn id="118" dur="500" fill="hold"/>
                                        <p:tgtEl>
                                          <p:spTgt spid="2"/>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ppt_x"/>
                                          </p:val>
                                        </p:tav>
                                        <p:tav tm="100000">
                                          <p:val>
                                            <p:strVal val="#ppt_x"/>
                                          </p:val>
                                        </p:tav>
                                      </p:tavLst>
                                    </p:anim>
                                    <p:anim calcmode="lin" valueType="num">
                                      <p:cBhvr additive="base">
                                        <p:cTn id="126" dur="500" fill="hold"/>
                                        <p:tgtEl>
                                          <p:spTgt spid="4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 calcmode="lin" valueType="num">
                                      <p:cBhvr additive="base">
                                        <p:cTn id="129" dur="500" fill="hold"/>
                                        <p:tgtEl>
                                          <p:spTgt spid="57"/>
                                        </p:tgtEl>
                                        <p:attrNameLst>
                                          <p:attrName>ppt_x</p:attrName>
                                        </p:attrNameLst>
                                      </p:cBhvr>
                                      <p:tavLst>
                                        <p:tav tm="0">
                                          <p:val>
                                            <p:strVal val="#ppt_x"/>
                                          </p:val>
                                        </p:tav>
                                        <p:tav tm="100000">
                                          <p:val>
                                            <p:strVal val="#ppt_x"/>
                                          </p:val>
                                        </p:tav>
                                      </p:tavLst>
                                    </p:anim>
                                    <p:anim calcmode="lin" valueType="num">
                                      <p:cBhvr additive="base">
                                        <p:cTn id="1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4"/>
                                        </p:tgtEl>
                                        <p:attrNameLst>
                                          <p:attrName>style.visibility</p:attrName>
                                        </p:attrNameLst>
                                      </p:cBhvr>
                                      <p:to>
                                        <p:strVal val="visible"/>
                                      </p:to>
                                    </p:set>
                                    <p:anim calcmode="lin" valueType="num">
                                      <p:cBhvr additive="base">
                                        <p:cTn id="135" dur="500" fill="hold"/>
                                        <p:tgtEl>
                                          <p:spTgt spid="54"/>
                                        </p:tgtEl>
                                        <p:attrNameLst>
                                          <p:attrName>ppt_x</p:attrName>
                                        </p:attrNameLst>
                                      </p:cBhvr>
                                      <p:tavLst>
                                        <p:tav tm="0">
                                          <p:val>
                                            <p:strVal val="#ppt_x"/>
                                          </p:val>
                                        </p:tav>
                                        <p:tav tm="100000">
                                          <p:val>
                                            <p:strVal val="#ppt_x"/>
                                          </p:val>
                                        </p:tav>
                                      </p:tavLst>
                                    </p:anim>
                                    <p:anim calcmode="lin" valueType="num">
                                      <p:cBhvr additive="base">
                                        <p:cTn id="1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additive="base">
                                        <p:cTn id="141" dur="500" fill="hold"/>
                                        <p:tgtEl>
                                          <p:spTgt spid="55"/>
                                        </p:tgtEl>
                                        <p:attrNameLst>
                                          <p:attrName>ppt_x</p:attrName>
                                        </p:attrNameLst>
                                      </p:cBhvr>
                                      <p:tavLst>
                                        <p:tav tm="0">
                                          <p:val>
                                            <p:strVal val="#ppt_x"/>
                                          </p:val>
                                        </p:tav>
                                        <p:tav tm="100000">
                                          <p:val>
                                            <p:strVal val="#ppt_x"/>
                                          </p:val>
                                        </p:tav>
                                      </p:tavLst>
                                    </p:anim>
                                    <p:anim calcmode="lin" valueType="num">
                                      <p:cBhvr additive="base">
                                        <p:cTn id="14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8926" grpId="0" animBg="1"/>
      <p:bldP spid="38926" grpId="1" animBg="1"/>
      <p:bldP spid="38927" grpId="0" animBg="1"/>
      <p:bldP spid="38927" grpId="1" animBg="1"/>
      <p:bldP spid="27" grpId="0"/>
      <p:bldP spid="28" grpId="0"/>
      <p:bldP spid="30" grpId="0"/>
      <p:bldP spid="30" grpId="1"/>
      <p:bldP spid="38931" grpId="0" animBg="1"/>
      <p:bldP spid="44" grpId="0"/>
      <p:bldP spid="32" grpId="0" animBg="1"/>
      <p:bldP spid="33" grpId="0" animBg="1"/>
      <p:bldP spid="52" grpId="0"/>
      <p:bldP spid="53" grpId="0"/>
      <p:bldP spid="54" grpId="0"/>
      <p:bldP spid="55" grpId="0"/>
      <p:bldP spid="56" grpId="0"/>
      <p:bldP spid="56" grpId="1"/>
      <p:bldP spid="57" grpId="0"/>
      <p:bldP spid="43" grpId="0"/>
      <p:bldP spid="4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3EBD324-84CD-9E7E-9386-21B46C807698}"/>
              </a:ext>
            </a:extLst>
          </p:cNvPr>
          <p:cNvSpPr>
            <a:spLocks noGrp="1" noChangeArrowheads="1"/>
          </p:cNvSpPr>
          <p:nvPr>
            <p:ph type="title"/>
          </p:nvPr>
        </p:nvSpPr>
        <p:spPr>
          <a:xfrm>
            <a:off x="533400" y="457200"/>
            <a:ext cx="8458200" cy="549275"/>
          </a:xfrm>
        </p:spPr>
        <p:txBody>
          <a:bodyPr/>
          <a:lstStyle/>
          <a:p>
            <a:pPr eaLnBrk="1" hangingPunct="1"/>
            <a:r>
              <a:rPr lang="en-US" altLang="en-US"/>
              <a:t>Summary</a:t>
            </a:r>
          </a:p>
        </p:txBody>
      </p:sp>
      <p:sp>
        <p:nvSpPr>
          <p:cNvPr id="89091" name="Rectangle 3">
            <a:extLst>
              <a:ext uri="{FF2B5EF4-FFF2-40B4-BE49-F238E27FC236}">
                <a16:creationId xmlns:a16="http://schemas.microsoft.com/office/drawing/2014/main" id="{EA48228F-F2B6-816F-1DBA-C624E7FB19B3}"/>
              </a:ext>
            </a:extLst>
          </p:cNvPr>
          <p:cNvSpPr>
            <a:spLocks noGrp="1" noChangeArrowheads="1"/>
          </p:cNvSpPr>
          <p:nvPr>
            <p:ph idx="1"/>
          </p:nvPr>
        </p:nvSpPr>
        <p:spPr>
          <a:xfrm>
            <a:off x="533400" y="1296784"/>
            <a:ext cx="8077200" cy="4723015"/>
          </a:xfrm>
        </p:spPr>
        <p:txBody>
          <a:bodyPr/>
          <a:lstStyle/>
          <a:p>
            <a:pPr eaLnBrk="1" hangingPunct="1">
              <a:defRPr/>
            </a:pPr>
            <a:r>
              <a:rPr lang="en-US" altLang="en-US" dirty="0"/>
              <a:t>In this course, we covered:</a:t>
            </a:r>
          </a:p>
          <a:p>
            <a:pPr marL="457200" lvl="1" indent="0" eaLnBrk="1" hangingPunct="1">
              <a:buFont typeface="Symbol" panose="05050102010706020507" pitchFamily="18" charset="2"/>
              <a:buNone/>
              <a:defRPr/>
            </a:pPr>
            <a:endParaRPr lang="en-US" altLang="en-US" dirty="0"/>
          </a:p>
          <a:p>
            <a:pPr lvl="1" eaLnBrk="1" hangingPunct="1">
              <a:defRPr/>
            </a:pPr>
            <a:r>
              <a:rPr lang="en-US" altLang="en-US" dirty="0"/>
              <a:t>The basic principles of electricity. </a:t>
            </a:r>
          </a:p>
          <a:p>
            <a:pPr lvl="1" eaLnBrk="1" hangingPunct="1">
              <a:defRPr/>
            </a:pPr>
            <a:endParaRPr lang="en-US" altLang="en-US" dirty="0"/>
          </a:p>
          <a:p>
            <a:pPr lvl="1" eaLnBrk="1" hangingPunct="1">
              <a:defRPr/>
            </a:pPr>
            <a:r>
              <a:rPr lang="en-US" altLang="en-US" dirty="0"/>
              <a:t>How to work safely with electricity.</a:t>
            </a:r>
          </a:p>
          <a:p>
            <a:pPr marL="457200" lvl="1" indent="0" eaLnBrk="1" hangingPunct="1">
              <a:buFont typeface="Symbol" panose="05050102010706020507" pitchFamily="18" charset="2"/>
              <a:buNone/>
              <a:defRPr/>
            </a:pPr>
            <a:endParaRPr lang="en-US" altLang="en-US" dirty="0"/>
          </a:p>
          <a:p>
            <a:pPr lvl="1" eaLnBrk="1" hangingPunct="1">
              <a:defRPr/>
            </a:pPr>
            <a:r>
              <a:rPr lang="en-US" altLang="en-US" dirty="0"/>
              <a:t>How to identify safe working loads for equipment, extension cords, receptacles, and circuits.</a:t>
            </a:r>
          </a:p>
          <a:p>
            <a:pPr lvl="1" eaLnBrk="1" hangingPunct="1">
              <a:defRPr/>
            </a:pPr>
            <a:endParaRPr lang="en-US" altLang="en-US" dirty="0"/>
          </a:p>
          <a:p>
            <a:pPr lvl="1" eaLnBrk="1" hangingPunct="1">
              <a:defRPr/>
            </a:pPr>
            <a:r>
              <a:rPr lang="en-US" altLang="en-US" dirty="0"/>
              <a:t>How to calculate loads on electrical receptacles and circuits.</a:t>
            </a:r>
          </a:p>
          <a:p>
            <a:pPr marL="457200" lvl="1" indent="0" eaLnBrk="1" hangingPunct="1">
              <a:buFont typeface="Symbol" panose="05050102010706020507" pitchFamily="18" charset="2"/>
              <a:buNone/>
              <a:defRPr/>
            </a:pPr>
            <a:endParaRPr lang="en-US" alt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7105FE0-6A9F-26AD-5E54-FC471BA8A0C8}"/>
              </a:ext>
            </a:extLst>
          </p:cNvPr>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97283" name="Rectangle 3">
            <a:extLst>
              <a:ext uri="{FF2B5EF4-FFF2-40B4-BE49-F238E27FC236}">
                <a16:creationId xmlns:a16="http://schemas.microsoft.com/office/drawing/2014/main" id="{67B13752-A9D1-A485-35DC-619A0B93F844}"/>
              </a:ext>
            </a:extLst>
          </p:cNvPr>
          <p:cNvSpPr>
            <a:spLocks noGrp="1" noChangeArrowheads="1"/>
          </p:cNvSpPr>
          <p:nvPr>
            <p:ph idx="1"/>
          </p:nvPr>
        </p:nvSpPr>
        <p:spPr>
          <a:xfrm>
            <a:off x="1333500" y="3009900"/>
            <a:ext cx="6705600" cy="838200"/>
          </a:xfrm>
        </p:spPr>
        <p:txBody>
          <a:bodyPr>
            <a:normAutofit lnSpcReduction="10000"/>
          </a:bodyPr>
          <a:lstStyle/>
          <a:p>
            <a:pPr algn="ctr">
              <a:buFont typeface="Wingdings" panose="05000000000000000000" pitchFamily="2" charset="2"/>
              <a:buNone/>
            </a:pPr>
            <a:r>
              <a:rPr lang="en-US" altLang="en-US" sz="6000">
                <a:solidFill>
                  <a:srgbClr val="000000"/>
                </a:solidFill>
              </a:rPr>
              <a:t>Final Questions?</a:t>
            </a:r>
            <a:endParaRPr lang="en-US" altLang="en-US" sz="6000"/>
          </a:p>
        </p:txBody>
      </p:sp>
      <p:sp>
        <p:nvSpPr>
          <p:cNvPr id="97284" name="Text Box 5">
            <a:extLst>
              <a:ext uri="{FF2B5EF4-FFF2-40B4-BE49-F238E27FC236}">
                <a16:creationId xmlns:a16="http://schemas.microsoft.com/office/drawing/2014/main" id="{17139FF6-085B-7F31-4068-96BF02F039AB}"/>
              </a:ext>
            </a:extLst>
          </p:cNvPr>
          <p:cNvSpPr txBox="1">
            <a:spLocks noChangeArrowheads="1"/>
          </p:cNvSpPr>
          <p:nvPr/>
        </p:nvSpPr>
        <p:spPr bwMode="auto">
          <a:xfrm>
            <a:off x="1447800" y="32004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b="1">
              <a:solidFill>
                <a:srgbClr val="FF0000"/>
              </a:solidFill>
            </a:endParaRPr>
          </a:p>
          <a:p>
            <a:pPr algn="ctr"/>
            <a:endParaRPr lang="en-US" altLang="en-US" sz="2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11E7FB0E-908D-D7BA-917A-6B69718BFF31}"/>
              </a:ext>
            </a:extLst>
          </p:cNvPr>
          <p:cNvSpPr>
            <a:spLocks noGrp="1" noChangeArrowheads="1"/>
          </p:cNvSpPr>
          <p:nvPr>
            <p:ph type="title"/>
          </p:nvPr>
        </p:nvSpPr>
        <p:spPr/>
        <p:txBody>
          <a:bodyPr/>
          <a:lstStyle/>
          <a:p>
            <a:r>
              <a:rPr lang="en-US" altLang="en-US"/>
              <a:t>Electrical Safety Tips</a:t>
            </a:r>
          </a:p>
        </p:txBody>
      </p:sp>
      <p:sp>
        <p:nvSpPr>
          <p:cNvPr id="13315" name="Content Placeholder 1">
            <a:extLst>
              <a:ext uri="{FF2B5EF4-FFF2-40B4-BE49-F238E27FC236}">
                <a16:creationId xmlns:a16="http://schemas.microsoft.com/office/drawing/2014/main" id="{91978006-6CF2-E754-F692-BF2FDCC9665E}"/>
              </a:ext>
            </a:extLst>
          </p:cNvPr>
          <p:cNvSpPr>
            <a:spLocks noGrp="1" noChangeArrowheads="1"/>
          </p:cNvSpPr>
          <p:nvPr>
            <p:ph idx="1"/>
          </p:nvPr>
        </p:nvSpPr>
        <p:spPr>
          <a:xfrm>
            <a:off x="533400" y="1295400"/>
            <a:ext cx="8001000" cy="4648200"/>
          </a:xfrm>
        </p:spPr>
        <p:txBody>
          <a:bodyPr/>
          <a:lstStyle/>
          <a:p>
            <a:r>
              <a:rPr lang="en-US" altLang="en-US"/>
              <a:t>General</a:t>
            </a:r>
          </a:p>
          <a:p>
            <a:endParaRPr lang="en-US" altLang="en-US" sz="800"/>
          </a:p>
          <a:p>
            <a:pPr lvl="1"/>
            <a:r>
              <a:rPr lang="en-US" altLang="en-US"/>
              <a:t>Use caution when working near electricity</a:t>
            </a:r>
          </a:p>
          <a:p>
            <a:pPr lvl="1"/>
            <a:endParaRPr lang="en-US" altLang="en-US"/>
          </a:p>
          <a:p>
            <a:pPr lvl="1"/>
            <a:r>
              <a:rPr lang="en-US" altLang="en-US"/>
              <a:t>Assume that all electrical wires are energized at lethal voltages</a:t>
            </a:r>
          </a:p>
          <a:p>
            <a:pPr lvl="1"/>
            <a:endParaRPr lang="en-US" altLang="en-US"/>
          </a:p>
          <a:p>
            <a:pPr lvl="1"/>
            <a:r>
              <a:rPr lang="en-US" altLang="en-US"/>
              <a:t>Never repair electrical cords or equipment unless qualified and authorized </a:t>
            </a:r>
            <a:endParaRPr lang="en-US" altLang="en-US" sz="1000"/>
          </a:p>
        </p:txBody>
      </p:sp>
      <p:pic>
        <p:nvPicPr>
          <p:cNvPr id="13316" name="Picture 1">
            <a:extLst>
              <a:ext uri="{FF2B5EF4-FFF2-40B4-BE49-F238E27FC236}">
                <a16:creationId xmlns:a16="http://schemas.microsoft.com/office/drawing/2014/main" id="{9CE1D9BB-A49F-07C4-87D2-B6B90CBE5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92575"/>
            <a:ext cx="16986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8DF91175-15F6-B4B2-86E0-24BB0DEC1C97}"/>
              </a:ext>
            </a:extLst>
          </p:cNvPr>
          <p:cNvSpPr>
            <a:spLocks noGrp="1" noChangeArrowheads="1"/>
          </p:cNvSpPr>
          <p:nvPr>
            <p:ph type="title"/>
          </p:nvPr>
        </p:nvSpPr>
        <p:spPr/>
        <p:txBody>
          <a:bodyPr/>
          <a:lstStyle/>
          <a:p>
            <a:r>
              <a:rPr lang="en-US" altLang="en-US"/>
              <a:t>Electrical Safety Tips </a:t>
            </a:r>
          </a:p>
        </p:txBody>
      </p:sp>
      <p:sp>
        <p:nvSpPr>
          <p:cNvPr id="15363" name="Content Placeholder 1">
            <a:extLst>
              <a:ext uri="{FF2B5EF4-FFF2-40B4-BE49-F238E27FC236}">
                <a16:creationId xmlns:a16="http://schemas.microsoft.com/office/drawing/2014/main" id="{A37E057D-D194-6225-70AF-9EADFEB21DFF}"/>
              </a:ext>
            </a:extLst>
          </p:cNvPr>
          <p:cNvSpPr>
            <a:spLocks noGrp="1" noChangeArrowheads="1"/>
          </p:cNvSpPr>
          <p:nvPr>
            <p:ph idx="1"/>
          </p:nvPr>
        </p:nvSpPr>
        <p:spPr>
          <a:xfrm>
            <a:off x="533400" y="1143000"/>
            <a:ext cx="7848600" cy="4648200"/>
          </a:xfrm>
        </p:spPr>
        <p:txBody>
          <a:bodyPr/>
          <a:lstStyle/>
          <a:p>
            <a:pPr lvl="1"/>
            <a:endParaRPr lang="en-US" altLang="en-US" sz="1000"/>
          </a:p>
          <a:p>
            <a:r>
              <a:rPr lang="en-US" altLang="en-US"/>
              <a:t>Wet or damp conditions</a:t>
            </a:r>
          </a:p>
          <a:p>
            <a:endParaRPr lang="en-US" altLang="en-US" sz="800"/>
          </a:p>
          <a:p>
            <a:pPr lvl="1"/>
            <a:r>
              <a:rPr lang="en-US" altLang="en-US"/>
              <a:t>Have a qualified electrician inspect electrical equipment that has gotten wet before energizing it.</a:t>
            </a:r>
          </a:p>
          <a:p>
            <a:pPr lvl="1"/>
            <a:endParaRPr lang="en-US" altLang="en-US" sz="1000"/>
          </a:p>
          <a:p>
            <a:pPr lvl="1"/>
            <a:r>
              <a:rPr lang="en-US" altLang="en-US"/>
              <a:t>If working in </a:t>
            </a:r>
            <a:r>
              <a:rPr lang="en-US" altLang="en-US">
                <a:solidFill>
                  <a:srgbClr val="FF0000"/>
                </a:solidFill>
              </a:rPr>
              <a:t>damp locations</a:t>
            </a:r>
            <a:r>
              <a:rPr lang="en-US" altLang="en-US"/>
              <a:t>, inspect electric cords and equipment to ensure that they are in good condition and </a:t>
            </a:r>
            <a:r>
              <a:rPr lang="en-US" altLang="en-US">
                <a:solidFill>
                  <a:srgbClr val="FF0000"/>
                </a:solidFill>
              </a:rPr>
              <a:t>free of defects, and use a ground-fault circuit interrupter (GFCI)</a:t>
            </a:r>
            <a:r>
              <a:rPr lang="en-US" altLang="en-US"/>
              <a:t>.</a:t>
            </a:r>
          </a:p>
          <a:p>
            <a:pPr lvl="1"/>
            <a:endParaRPr lang="en-US" altLang="en-US" sz="1000"/>
          </a:p>
          <a:p>
            <a:pPr lvl="1"/>
            <a:r>
              <a:rPr lang="en-US" altLang="en-US"/>
              <a:t>Never operate electrical equipment while you are standing in water.</a:t>
            </a:r>
            <a:endParaRPr lang="en-US" altLang="en-US" sz="10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7B16B0F-5AC3-FDB4-E327-82AA600A6241}"/>
              </a:ext>
            </a:extLst>
          </p:cNvPr>
          <p:cNvSpPr>
            <a:spLocks noGrp="1" noChangeArrowheads="1"/>
          </p:cNvSpPr>
          <p:nvPr>
            <p:ph type="title"/>
          </p:nvPr>
        </p:nvSpPr>
        <p:spPr/>
        <p:txBody>
          <a:bodyPr/>
          <a:lstStyle/>
          <a:p>
            <a:r>
              <a:rPr lang="en-US" altLang="en-US"/>
              <a:t>What Is Electricity?	</a:t>
            </a:r>
          </a:p>
        </p:txBody>
      </p:sp>
      <p:sp>
        <p:nvSpPr>
          <p:cNvPr id="19459" name="Content Placeholder 1">
            <a:extLst>
              <a:ext uri="{FF2B5EF4-FFF2-40B4-BE49-F238E27FC236}">
                <a16:creationId xmlns:a16="http://schemas.microsoft.com/office/drawing/2014/main" id="{07D3ECA4-ED4E-AFFD-7EEF-D173CFC2DB78}"/>
              </a:ext>
            </a:extLst>
          </p:cNvPr>
          <p:cNvSpPr>
            <a:spLocks noGrp="1" noChangeArrowheads="1"/>
          </p:cNvSpPr>
          <p:nvPr>
            <p:ph idx="1"/>
          </p:nvPr>
        </p:nvSpPr>
        <p:spPr>
          <a:xfrm>
            <a:off x="533400" y="1363287"/>
            <a:ext cx="8077200" cy="4427913"/>
          </a:xfrm>
        </p:spPr>
        <p:txBody>
          <a:bodyPr/>
          <a:lstStyle/>
          <a:p>
            <a:pPr>
              <a:defRPr/>
            </a:pPr>
            <a:r>
              <a:rPr lang="en-US" dirty="0"/>
              <a:t>Electricity is the flow of electrical power or charge. </a:t>
            </a:r>
          </a:p>
          <a:p>
            <a:pPr>
              <a:defRPr/>
            </a:pPr>
            <a:endParaRPr lang="en-US" sz="800" dirty="0"/>
          </a:p>
          <a:p>
            <a:pPr lvl="1">
              <a:defRPr/>
            </a:pPr>
            <a:r>
              <a:rPr lang="en-US" dirty="0"/>
              <a:t>The definition of </a:t>
            </a:r>
            <a:r>
              <a:rPr lang="en-US" b="1" dirty="0"/>
              <a:t>electricity</a:t>
            </a:r>
            <a:r>
              <a:rPr lang="en-US" dirty="0"/>
              <a:t> is the flow of charge, typically free-flowing electrons.</a:t>
            </a:r>
          </a:p>
          <a:p>
            <a:pPr lvl="1">
              <a:defRPr/>
            </a:pPr>
            <a:endParaRPr lang="en-US" dirty="0"/>
          </a:p>
          <a:p>
            <a:pPr lvl="1">
              <a:defRPr/>
            </a:pPr>
            <a:r>
              <a:rPr lang="en-US" dirty="0"/>
              <a:t>Negatively-charged electrons are loosely held to atoms of conductive materials.</a:t>
            </a:r>
          </a:p>
          <a:p>
            <a:pPr lvl="1">
              <a:defRPr/>
            </a:pPr>
            <a:endParaRPr lang="en-US" dirty="0"/>
          </a:p>
          <a:p>
            <a:pPr lvl="1">
              <a:defRPr/>
            </a:pPr>
            <a:r>
              <a:rPr lang="en-US" dirty="0"/>
              <a:t>A closed circuit of conductive material provides a path for electrons to continuously flow.</a:t>
            </a:r>
          </a:p>
          <a:p>
            <a:pPr marL="0" indent="0">
              <a:buFont typeface="Wingdings" panose="05000000000000000000" pitchFamily="2" charset="2"/>
              <a:buNone/>
              <a:defRPr/>
            </a:pPr>
            <a:endParaRPr lang="en-US" sz="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493E31CF-1594-5EDC-99F6-00566123DD5D}"/>
              </a:ext>
            </a:extLst>
          </p:cNvPr>
          <p:cNvSpPr>
            <a:spLocks noGrp="1" noChangeArrowheads="1"/>
          </p:cNvSpPr>
          <p:nvPr>
            <p:ph type="title"/>
          </p:nvPr>
        </p:nvSpPr>
        <p:spPr/>
        <p:txBody>
          <a:bodyPr/>
          <a:lstStyle/>
          <a:p>
            <a:r>
              <a:rPr lang="en-US" altLang="en-US"/>
              <a:t>How Is Electricity Generated?	</a:t>
            </a:r>
          </a:p>
        </p:txBody>
      </p:sp>
      <p:sp>
        <p:nvSpPr>
          <p:cNvPr id="19459" name="Content Placeholder 1">
            <a:extLst>
              <a:ext uri="{FF2B5EF4-FFF2-40B4-BE49-F238E27FC236}">
                <a16:creationId xmlns:a16="http://schemas.microsoft.com/office/drawing/2014/main" id="{CD62ABDB-C00D-7417-7AD5-82263A19DFAC}"/>
              </a:ext>
            </a:extLst>
          </p:cNvPr>
          <p:cNvSpPr>
            <a:spLocks noGrp="1" noChangeArrowheads="1"/>
          </p:cNvSpPr>
          <p:nvPr>
            <p:ph idx="1"/>
          </p:nvPr>
        </p:nvSpPr>
        <p:spPr>
          <a:xfrm>
            <a:off x="533400" y="1133475"/>
            <a:ext cx="8077200" cy="4818438"/>
          </a:xfrm>
        </p:spPr>
        <p:txBody>
          <a:bodyPr/>
          <a:lstStyle/>
          <a:p>
            <a:endParaRPr lang="en-US" altLang="en-US" sz="800" dirty="0"/>
          </a:p>
          <a:p>
            <a:r>
              <a:rPr lang="en-US" altLang="en-US" dirty="0"/>
              <a:t>Electricity is a secondary energy source which is typically generated with steam turbines powered by primary fuels such as:</a:t>
            </a:r>
          </a:p>
          <a:p>
            <a:pPr lvl="1">
              <a:spcBef>
                <a:spcPts val="600"/>
              </a:spcBef>
            </a:pPr>
            <a:r>
              <a:rPr lang="en-US" altLang="en-US" dirty="0"/>
              <a:t>Fossil fuels such as coal, natural gas, oil, biomass</a:t>
            </a:r>
          </a:p>
          <a:p>
            <a:pPr lvl="1">
              <a:spcBef>
                <a:spcPts val="600"/>
              </a:spcBef>
            </a:pPr>
            <a:r>
              <a:rPr lang="en-US" altLang="en-US" dirty="0"/>
              <a:t>Nuclear power</a:t>
            </a:r>
          </a:p>
          <a:p>
            <a:pPr lvl="1">
              <a:spcBef>
                <a:spcPts val="600"/>
              </a:spcBef>
            </a:pPr>
            <a:r>
              <a:rPr lang="en-US" altLang="en-US" dirty="0"/>
              <a:t>Geothermal</a:t>
            </a:r>
          </a:p>
          <a:p>
            <a:pPr lvl="1">
              <a:spcBef>
                <a:spcPts val="600"/>
              </a:spcBef>
            </a:pPr>
            <a:r>
              <a:rPr lang="en-US" altLang="en-US" dirty="0"/>
              <a:t>Solar thermal energy</a:t>
            </a:r>
          </a:p>
          <a:p>
            <a:pPr lvl="1"/>
            <a:endParaRPr lang="en-US" altLang="en-US" sz="800" dirty="0"/>
          </a:p>
          <a:p>
            <a:pPr lvl="1"/>
            <a:endParaRPr lang="en-US" altLang="en-US" sz="800" dirty="0"/>
          </a:p>
          <a:p>
            <a:r>
              <a:rPr lang="en-US" altLang="en-US" dirty="0"/>
              <a:t>Other major electricity generation technologies include gas turbines, hydro turbines, wind turbines, and solar photovoltaics.</a:t>
            </a:r>
            <a:endParaRPr lang="en-US" altLang="en-US" sz="1300" dirty="0"/>
          </a:p>
          <a:p>
            <a:pPr lvl="1"/>
            <a:endParaRPr lang="en-US" altLang="en-US" dirty="0"/>
          </a:p>
          <a:p>
            <a:endParaRPr lang="en-US" altLang="en-US" sz="1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5E3814F0-DD42-4B4A-53FD-0000A5205153}"/>
              </a:ext>
            </a:extLst>
          </p:cNvPr>
          <p:cNvSpPr>
            <a:spLocks noGrp="1" noChangeArrowheads="1"/>
          </p:cNvSpPr>
          <p:nvPr>
            <p:ph type="title"/>
          </p:nvPr>
        </p:nvSpPr>
        <p:spPr/>
        <p:txBody>
          <a:bodyPr/>
          <a:lstStyle/>
          <a:p>
            <a:r>
              <a:rPr lang="en-US" altLang="en-US"/>
              <a:t>How Does Electricity Flow?	</a:t>
            </a:r>
          </a:p>
        </p:txBody>
      </p:sp>
      <p:pic>
        <p:nvPicPr>
          <p:cNvPr id="21507" name="Picture 1">
            <a:extLst>
              <a:ext uri="{FF2B5EF4-FFF2-40B4-BE49-F238E27FC236}">
                <a16:creationId xmlns:a16="http://schemas.microsoft.com/office/drawing/2014/main" id="{A0B77E88-9CE7-DC7D-7E89-09853D482F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1219200"/>
            <a:ext cx="5780087"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7</TotalTime>
  <Words>2667</Words>
  <Application>Microsoft Office PowerPoint</Application>
  <PresentationFormat>On-screen Show (4:3)</PresentationFormat>
  <Paragraphs>401</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vt:lpstr>
      <vt:lpstr>Arial</vt:lpstr>
      <vt:lpstr>Avenir Next LT Pro</vt:lpstr>
      <vt:lpstr>Avenir Next LT Pro Demi</vt:lpstr>
      <vt:lpstr>Avenir Next LT Pro Light</vt:lpstr>
      <vt:lpstr>Calibri</vt:lpstr>
      <vt:lpstr>Symbol</vt:lpstr>
      <vt:lpstr>Times New Roman</vt:lpstr>
      <vt:lpstr>Wingdings</vt:lpstr>
      <vt:lpstr>Office Theme</vt:lpstr>
      <vt:lpstr>Electrical Workshop</vt:lpstr>
      <vt:lpstr>Objectives</vt:lpstr>
      <vt:lpstr>Definitions</vt:lpstr>
      <vt:lpstr>Working with Electricity </vt:lpstr>
      <vt:lpstr>Electrical Safety Tips</vt:lpstr>
      <vt:lpstr>Electrical Safety Tips </vt:lpstr>
      <vt:lpstr>What Is Electricity? </vt:lpstr>
      <vt:lpstr>How Is Electricity Generated? </vt:lpstr>
      <vt:lpstr>How Does Electricity Flow? </vt:lpstr>
      <vt:lpstr>What Is a Volt? </vt:lpstr>
      <vt:lpstr>How Does Voltage Work? </vt:lpstr>
      <vt:lpstr>What Is an Ampere?</vt:lpstr>
      <vt:lpstr>Typical Household Current</vt:lpstr>
      <vt:lpstr>Typical Household Current</vt:lpstr>
      <vt:lpstr>What is a Watt?</vt:lpstr>
      <vt:lpstr>Volts, Amps and Watts</vt:lpstr>
      <vt:lpstr>Volts, Amps and Watts</vt:lpstr>
      <vt:lpstr>Supplying Voltage to Customers</vt:lpstr>
      <vt:lpstr>3-Phase Power Supply</vt:lpstr>
      <vt:lpstr>Electrical Wiring</vt:lpstr>
      <vt:lpstr>Grounding Safety</vt:lpstr>
      <vt:lpstr>Grounding Safety</vt:lpstr>
      <vt:lpstr>Grounding Safety</vt:lpstr>
      <vt:lpstr>Grounding Safety</vt:lpstr>
      <vt:lpstr>Resources and Standards</vt:lpstr>
      <vt:lpstr>Calculating the Load </vt:lpstr>
      <vt:lpstr>Calculating the Load </vt:lpstr>
      <vt:lpstr>Predicting Electrical Action</vt:lpstr>
      <vt:lpstr>Ohm’s Law Formulas</vt:lpstr>
      <vt:lpstr>PowerPoint Presentation</vt:lpstr>
      <vt:lpstr>Extension Cords</vt:lpstr>
      <vt:lpstr>Extension Cords</vt:lpstr>
      <vt:lpstr>Relocatable Power Taps (RPT)/Strips</vt:lpstr>
      <vt:lpstr>RPT/Strips</vt:lpstr>
      <vt:lpstr>RPT/Strips</vt:lpstr>
      <vt:lpstr>Single Circuit</vt:lpstr>
      <vt:lpstr>Single Circuit 15 Amp 120 VAC Breaker</vt:lpstr>
      <vt:lpstr>Safe Wattage and Amperage</vt:lpstr>
      <vt:lpstr>Frayed or Underground Power Lines</vt:lpstr>
      <vt:lpstr>What is the Difference?</vt:lpstr>
      <vt:lpstr>Extension Cords</vt:lpstr>
      <vt:lpstr>Test Question</vt:lpstr>
      <vt:lpstr>Electrical Exercise 1: Power Tools Power Source: 120 VAC – 15 Amp Breaker</vt:lpstr>
      <vt:lpstr>Electrical Exercise 2: Office Equipment Power Source: 120 VAC – 20 Amp Breaker</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Garcia, Elma</cp:lastModifiedBy>
  <cp:revision>2</cp:revision>
  <dcterms:created xsi:type="dcterms:W3CDTF">2025-06-17T12:32:10Z</dcterms:created>
  <dcterms:modified xsi:type="dcterms:W3CDTF">2025-06-19T13:57:54Z</dcterms:modified>
</cp:coreProperties>
</file>