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60" r:id="rId2"/>
    <p:sldId id="667" r:id="rId3"/>
    <p:sldId id="705" r:id="rId4"/>
    <p:sldId id="668" r:id="rId5"/>
    <p:sldId id="591" r:id="rId6"/>
    <p:sldId id="657" r:id="rId7"/>
    <p:sldId id="658" r:id="rId8"/>
    <p:sldId id="656" r:id="rId9"/>
    <p:sldId id="698" r:id="rId10"/>
    <p:sldId id="701" r:id="rId11"/>
    <p:sldId id="699" r:id="rId12"/>
    <p:sldId id="592" r:id="rId13"/>
    <p:sldId id="593" r:id="rId14"/>
    <p:sldId id="596" r:id="rId15"/>
    <p:sldId id="642" r:id="rId16"/>
    <p:sldId id="665" r:id="rId17"/>
    <p:sldId id="666" r:id="rId18"/>
    <p:sldId id="652" r:id="rId19"/>
    <p:sldId id="600" r:id="rId20"/>
    <p:sldId id="702" r:id="rId21"/>
    <p:sldId id="601" r:id="rId22"/>
    <p:sldId id="654" r:id="rId23"/>
    <p:sldId id="603" r:id="rId24"/>
    <p:sldId id="646" r:id="rId25"/>
    <p:sldId id="653" r:id="rId26"/>
    <p:sldId id="604" r:id="rId27"/>
    <p:sldId id="661" r:id="rId28"/>
    <p:sldId id="674" r:id="rId29"/>
    <p:sldId id="675" r:id="rId30"/>
    <p:sldId id="706" r:id="rId31"/>
    <p:sldId id="680" r:id="rId32"/>
    <p:sldId id="681" r:id="rId33"/>
    <p:sldId id="676" r:id="rId34"/>
    <p:sldId id="677" r:id="rId35"/>
    <p:sldId id="687" r:id="rId36"/>
    <p:sldId id="688" r:id="rId37"/>
    <p:sldId id="678" r:id="rId38"/>
    <p:sldId id="700" r:id="rId39"/>
    <p:sldId id="704" r:id="rId40"/>
    <p:sldId id="707" r:id="rId41"/>
    <p:sldId id="689" r:id="rId42"/>
    <p:sldId id="690" r:id="rId43"/>
    <p:sldId id="691" r:id="rId44"/>
    <p:sldId id="692" r:id="rId45"/>
    <p:sldId id="693" r:id="rId46"/>
    <p:sldId id="695" r:id="rId47"/>
    <p:sldId id="696" r:id="rId48"/>
    <p:sldId id="685" r:id="rId49"/>
    <p:sldId id="686" r:id="rId50"/>
    <p:sldId id="683" r:id="rId51"/>
    <p:sldId id="39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1301" autoAdjust="0"/>
  </p:normalViewPr>
  <p:slideViewPr>
    <p:cSldViewPr snapToGrid="0">
      <p:cViewPr varScale="1">
        <p:scale>
          <a:sx n="54" d="100"/>
          <a:sy n="54" d="100"/>
        </p:scale>
        <p:origin x="2611" y="48"/>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B26D9359-5D81-4896-BE6A-CC7AF8AE12A9}" type="slidenum">
              <a:rPr lang="en-US" altLang="en-US" sz="1000" u="none"/>
              <a:pPr/>
              <a:t>1</a:t>
            </a:fld>
            <a:endParaRPr lang="en-US" altLang="en-US" sz="1000" u="none"/>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venir Next LT Pro Demi" panose="020B0704020202020204" pitchFamily="34" charset="0"/>
              </a:rPr>
              <a:t>Revised: 6/25</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venir Next LT Pro Demi" panose="020B0704020202020204" pitchFamily="34" charset="0"/>
            </a:endParaRPr>
          </a:p>
          <a:p>
            <a:r>
              <a:rPr lang="en-US" altLang="en-US" dirty="0">
                <a:latin typeface="Avenir Next LT Pro Demi" panose="020B07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dirty="0"/>
          </a:p>
          <a:p>
            <a:endParaRPr lang="en-US" altLang="en-US" dirty="0"/>
          </a:p>
        </p:txBody>
      </p:sp>
    </p:spTree>
    <p:extLst>
      <p:ext uri="{BB962C8B-B14F-4D97-AF65-F5344CB8AC3E}">
        <p14:creationId xmlns:p14="http://schemas.microsoft.com/office/powerpoint/2010/main" val="5624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br>
              <a:rPr lang="en-US" altLang="en-US" dirty="0"/>
            </a:br>
            <a:endParaRPr lang="en-US"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C5CF42E2-04AC-4C14-B28A-781ACFA77236}" type="slidenum">
              <a:rPr lang="en-US" altLang="en-US" sz="1000" u="none"/>
              <a:pPr/>
              <a:t>10</a:t>
            </a:fld>
            <a:endParaRPr lang="en-US" altLang="en-US" sz="1000" u="none"/>
          </a:p>
        </p:txBody>
      </p:sp>
    </p:spTree>
    <p:extLst>
      <p:ext uri="{BB962C8B-B14F-4D97-AF65-F5344CB8AC3E}">
        <p14:creationId xmlns:p14="http://schemas.microsoft.com/office/powerpoint/2010/main" val="966724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endParaRPr lang="en-US" alt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1928AD5C-C191-4A3D-BB98-54C384F4BEC0}" type="slidenum">
              <a:rPr lang="en-US" altLang="en-US" sz="1000" u="none"/>
              <a:pPr/>
              <a:t>11</a:t>
            </a:fld>
            <a:endParaRPr lang="en-US" altLang="en-US" sz="1000" u="none"/>
          </a:p>
        </p:txBody>
      </p:sp>
    </p:spTree>
    <p:extLst>
      <p:ext uri="{BB962C8B-B14F-4D97-AF65-F5344CB8AC3E}">
        <p14:creationId xmlns:p14="http://schemas.microsoft.com/office/powerpoint/2010/main" val="2139634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8B104C93-ABD0-4881-9992-A814A301A054}" type="slidenum">
              <a:rPr lang="en-US" altLang="en-US" sz="1000" u="none"/>
              <a:pPr/>
              <a:t>12</a:t>
            </a:fld>
            <a:endParaRPr lang="en-US" altLang="en-US" sz="1000" u="none"/>
          </a:p>
        </p:txBody>
      </p:sp>
    </p:spTree>
    <p:extLst>
      <p:ext uri="{BB962C8B-B14F-4D97-AF65-F5344CB8AC3E}">
        <p14:creationId xmlns:p14="http://schemas.microsoft.com/office/powerpoint/2010/main" val="65211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br>
              <a:rPr lang="en-US" altLang="en-US" dirty="0"/>
            </a:br>
            <a:endParaRPr lang="en-US" altLang="en-US" dirty="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6C4C7E3A-219A-4CB5-9FEB-01F5BD1578ED}" type="slidenum">
              <a:rPr lang="en-US" altLang="en-US" sz="1000" u="none"/>
              <a:pPr/>
              <a:t>13</a:t>
            </a:fld>
            <a:endParaRPr lang="en-US" altLang="en-US" sz="1000" u="none"/>
          </a:p>
        </p:txBody>
      </p:sp>
    </p:spTree>
    <p:extLst>
      <p:ext uri="{BB962C8B-B14F-4D97-AF65-F5344CB8AC3E}">
        <p14:creationId xmlns:p14="http://schemas.microsoft.com/office/powerpoint/2010/main" val="59238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endParaRPr lang="en-US"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26EC3459-FE7D-4DE5-89CD-3A263FFD5A73}" type="slidenum">
              <a:rPr lang="en-US" altLang="en-US" sz="1000" u="none"/>
              <a:pPr/>
              <a:t>14</a:t>
            </a:fld>
            <a:endParaRPr lang="en-US" altLang="en-US" sz="1000" u="none"/>
          </a:p>
        </p:txBody>
      </p:sp>
    </p:spTree>
    <p:extLst>
      <p:ext uri="{BB962C8B-B14F-4D97-AF65-F5344CB8AC3E}">
        <p14:creationId xmlns:p14="http://schemas.microsoft.com/office/powerpoint/2010/main" val="78927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87907B48-6995-4E28-AECF-E2EE6702DCF8}" type="slidenum">
              <a:rPr lang="en-US" altLang="en-US" sz="1000" u="none"/>
              <a:pPr/>
              <a:t>15</a:t>
            </a:fld>
            <a:endParaRPr lang="en-US" altLang="en-US" sz="1000" u="none"/>
          </a:p>
        </p:txBody>
      </p:sp>
    </p:spTree>
    <p:extLst>
      <p:ext uri="{BB962C8B-B14F-4D97-AF65-F5344CB8AC3E}">
        <p14:creationId xmlns:p14="http://schemas.microsoft.com/office/powerpoint/2010/main" val="246137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8107DCC6-6D2C-4A2A-A70E-8DBDB15F70BC}" type="slidenum">
              <a:rPr lang="en-US" altLang="en-US" sz="1000" u="none"/>
              <a:pPr/>
              <a:t>16</a:t>
            </a:fld>
            <a:endParaRPr lang="en-US" altLang="en-US" sz="1000" u="none"/>
          </a:p>
        </p:txBody>
      </p:sp>
    </p:spTree>
    <p:extLst>
      <p:ext uri="{BB962C8B-B14F-4D97-AF65-F5344CB8AC3E}">
        <p14:creationId xmlns:p14="http://schemas.microsoft.com/office/powerpoint/2010/main" val="297094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10">
              <a:defRPr sz="3500" u="sng">
                <a:solidFill>
                  <a:schemeClr val="tx1"/>
                </a:solidFill>
                <a:latin typeface="Times New Roman" panose="02020603050405020304" pitchFamily="18" charset="0"/>
              </a:defRPr>
            </a:lvl1pPr>
            <a:lvl2pPr marL="753931" indent="-288874" defTabSz="942810">
              <a:defRPr sz="3500" u="sng">
                <a:solidFill>
                  <a:schemeClr val="tx1"/>
                </a:solidFill>
                <a:latin typeface="Times New Roman" panose="02020603050405020304" pitchFamily="18" charset="0"/>
              </a:defRPr>
            </a:lvl2pPr>
            <a:lvl3pPr marL="1158672" indent="-231735" defTabSz="942810">
              <a:defRPr sz="3500" u="sng">
                <a:solidFill>
                  <a:schemeClr val="tx1"/>
                </a:solidFill>
                <a:latin typeface="Times New Roman" panose="02020603050405020304" pitchFamily="18" charset="0"/>
              </a:defRPr>
            </a:lvl3pPr>
            <a:lvl4pPr marL="1623729" indent="-231735" defTabSz="942810">
              <a:defRPr sz="3500" u="sng">
                <a:solidFill>
                  <a:schemeClr val="tx1"/>
                </a:solidFill>
                <a:latin typeface="Times New Roman" panose="02020603050405020304" pitchFamily="18" charset="0"/>
              </a:defRPr>
            </a:lvl4pPr>
            <a:lvl5pPr marL="2087198" indent="-231735" defTabSz="942810">
              <a:defRPr sz="3500" u="sng">
                <a:solidFill>
                  <a:schemeClr val="tx1"/>
                </a:solidFill>
                <a:latin typeface="Times New Roman" panose="02020603050405020304" pitchFamily="18" charset="0"/>
              </a:defRPr>
            </a:lvl5pPr>
            <a:lvl6pPr marL="2544318" indent="-231735" defTabSz="942810"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2810"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2810"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2810" eaLnBrk="0" fontAlgn="base" hangingPunct="0">
              <a:spcBef>
                <a:spcPct val="0"/>
              </a:spcBef>
              <a:spcAft>
                <a:spcPct val="0"/>
              </a:spcAft>
              <a:defRPr sz="3500" u="sng">
                <a:solidFill>
                  <a:schemeClr val="tx1"/>
                </a:solidFill>
                <a:latin typeface="Times New Roman" panose="02020603050405020304" pitchFamily="18" charset="0"/>
              </a:defRPr>
            </a:lvl9pPr>
          </a:lstStyle>
          <a:p>
            <a:fld id="{0558F9E0-B8BC-4CFE-B947-88B014FFC9CA}" type="slidenum">
              <a:rPr lang="en-US" altLang="en-US" sz="1000" u="none"/>
              <a:pPr/>
              <a:t>17</a:t>
            </a:fld>
            <a:endParaRPr lang="en-US" altLang="en-US" sz="1000" u="none"/>
          </a:p>
        </p:txBody>
      </p:sp>
    </p:spTree>
    <p:extLst>
      <p:ext uri="{BB962C8B-B14F-4D97-AF65-F5344CB8AC3E}">
        <p14:creationId xmlns:p14="http://schemas.microsoft.com/office/powerpoint/2010/main" val="1496907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br>
              <a:rPr lang="en-US" altLang="en-US" dirty="0"/>
            </a:b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3D845E5E-30DE-47FD-AC47-B21805566DFE}" type="slidenum">
              <a:rPr lang="en-US" altLang="en-US" sz="1000" u="none"/>
              <a:pPr/>
              <a:t>18</a:t>
            </a:fld>
            <a:endParaRPr lang="en-US" altLang="en-US" sz="1000" u="none"/>
          </a:p>
        </p:txBody>
      </p:sp>
    </p:spTree>
    <p:extLst>
      <p:ext uri="{BB962C8B-B14F-4D97-AF65-F5344CB8AC3E}">
        <p14:creationId xmlns:p14="http://schemas.microsoft.com/office/powerpoint/2010/main" val="1659545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2CED0969-C8B7-4D12-93AC-B02D33E1D86A}" type="slidenum">
              <a:rPr lang="en-US" altLang="en-US" sz="1000" u="none"/>
              <a:pPr/>
              <a:t>19</a:t>
            </a:fld>
            <a:endParaRPr lang="en-US" altLang="en-US" sz="1000" u="none"/>
          </a:p>
        </p:txBody>
      </p:sp>
    </p:spTree>
    <p:extLst>
      <p:ext uri="{BB962C8B-B14F-4D97-AF65-F5344CB8AC3E}">
        <p14:creationId xmlns:p14="http://schemas.microsoft.com/office/powerpoint/2010/main" val="10494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chemeClr val="bg1"/>
              </a:solidFill>
            </a:endParaRPr>
          </a:p>
          <a:p>
            <a:endParaRPr lang="en-US" altLang="en-US" dirty="0"/>
          </a:p>
          <a:p>
            <a:endParaRPr lang="en-US" altLang="en-US" dirty="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23B65AAE-48AF-4668-B5D5-2858F256DA89}" type="slidenum">
              <a:rPr lang="en-US" altLang="en-US" sz="1000" u="none"/>
              <a:pPr/>
              <a:t>2</a:t>
            </a:fld>
            <a:endParaRPr lang="en-US" altLang="en-US" sz="1000" u="none"/>
          </a:p>
        </p:txBody>
      </p:sp>
    </p:spTree>
    <p:extLst>
      <p:ext uri="{BB962C8B-B14F-4D97-AF65-F5344CB8AC3E}">
        <p14:creationId xmlns:p14="http://schemas.microsoft.com/office/powerpoint/2010/main" val="2813241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05EDDDF8-7E2A-471F-95AF-EADCE3C726F9}" type="slidenum">
              <a:rPr lang="en-US" altLang="en-US" sz="1000" u="none"/>
              <a:pPr/>
              <a:t>20</a:t>
            </a:fld>
            <a:endParaRPr lang="en-US" altLang="en-US" sz="1000" u="none"/>
          </a:p>
        </p:txBody>
      </p:sp>
    </p:spTree>
    <p:extLst>
      <p:ext uri="{BB962C8B-B14F-4D97-AF65-F5344CB8AC3E}">
        <p14:creationId xmlns:p14="http://schemas.microsoft.com/office/powerpoint/2010/main" val="548989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AD81C487-C090-4B13-92AC-B1943276AF98}" type="slidenum">
              <a:rPr lang="en-US" altLang="en-US" sz="1000" u="none"/>
              <a:pPr/>
              <a:t>21</a:t>
            </a:fld>
            <a:endParaRPr lang="en-US" altLang="en-US" sz="1000" u="none"/>
          </a:p>
        </p:txBody>
      </p:sp>
      <p:sp>
        <p:nvSpPr>
          <p:cNvPr id="45059" name="Rectangle 7"/>
          <p:cNvSpPr txBox="1">
            <a:spLocks noGrp="1" noChangeArrowheads="1"/>
          </p:cNvSpPr>
          <p:nvPr/>
        </p:nvSpPr>
        <p:spPr bwMode="auto">
          <a:xfrm>
            <a:off x="4008438" y="8893177"/>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4" tIns="46947" rIns="93894" bIns="46947" anchor="b"/>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25C7724A-CF7F-48DA-B19A-9F09881A13E9}" type="slidenum">
              <a:rPr lang="en-US" altLang="en-US" sz="1200"/>
              <a:pPr algn="r"/>
              <a:t>21</a:t>
            </a:fld>
            <a:endParaRPr lang="en-US" alt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708026" y="4448177"/>
            <a:ext cx="5661024"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94" tIns="46947" rIns="93894" bIns="46947"/>
          <a:lstStyle/>
          <a:p>
            <a:pPr defTabSz="926938" eaLnBrk="1" hangingPunct="1"/>
            <a:endParaRPr lang="en-US" altLang="en-US" dirty="0"/>
          </a:p>
        </p:txBody>
      </p:sp>
    </p:spTree>
    <p:extLst>
      <p:ext uri="{BB962C8B-B14F-4D97-AF65-F5344CB8AC3E}">
        <p14:creationId xmlns:p14="http://schemas.microsoft.com/office/powerpoint/2010/main" val="1307278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10">
              <a:defRPr sz="3500" u="sng">
                <a:solidFill>
                  <a:schemeClr val="tx1"/>
                </a:solidFill>
                <a:latin typeface="Times New Roman" panose="02020603050405020304" pitchFamily="18" charset="0"/>
              </a:defRPr>
            </a:lvl1pPr>
            <a:lvl2pPr marL="753931" indent="-288874" defTabSz="942810">
              <a:defRPr sz="3500" u="sng">
                <a:solidFill>
                  <a:schemeClr val="tx1"/>
                </a:solidFill>
                <a:latin typeface="Times New Roman" panose="02020603050405020304" pitchFamily="18" charset="0"/>
              </a:defRPr>
            </a:lvl2pPr>
            <a:lvl3pPr marL="1158672" indent="-231735" defTabSz="942810">
              <a:defRPr sz="3500" u="sng">
                <a:solidFill>
                  <a:schemeClr val="tx1"/>
                </a:solidFill>
                <a:latin typeface="Times New Roman" panose="02020603050405020304" pitchFamily="18" charset="0"/>
              </a:defRPr>
            </a:lvl3pPr>
            <a:lvl4pPr marL="1623729" indent="-231735" defTabSz="942810">
              <a:defRPr sz="3500" u="sng">
                <a:solidFill>
                  <a:schemeClr val="tx1"/>
                </a:solidFill>
                <a:latin typeface="Times New Roman" panose="02020603050405020304" pitchFamily="18" charset="0"/>
              </a:defRPr>
            </a:lvl4pPr>
            <a:lvl5pPr marL="2087198" indent="-231735" defTabSz="942810">
              <a:defRPr sz="3500" u="sng">
                <a:solidFill>
                  <a:schemeClr val="tx1"/>
                </a:solidFill>
                <a:latin typeface="Times New Roman" panose="02020603050405020304" pitchFamily="18" charset="0"/>
              </a:defRPr>
            </a:lvl5pPr>
            <a:lvl6pPr marL="2544318" indent="-231735" defTabSz="942810"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2810"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2810"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2810" eaLnBrk="0" fontAlgn="base" hangingPunct="0">
              <a:spcBef>
                <a:spcPct val="0"/>
              </a:spcBef>
              <a:spcAft>
                <a:spcPct val="0"/>
              </a:spcAft>
              <a:defRPr sz="3500" u="sng">
                <a:solidFill>
                  <a:schemeClr val="tx1"/>
                </a:solidFill>
                <a:latin typeface="Times New Roman" panose="02020603050405020304" pitchFamily="18" charset="0"/>
              </a:defRPr>
            </a:lvl9pPr>
          </a:lstStyle>
          <a:p>
            <a:fld id="{793B7ECF-5543-4F88-A647-5BA215E7D144}" type="slidenum">
              <a:rPr lang="en-US" altLang="en-US" sz="1000" u="none"/>
              <a:pPr/>
              <a:t>22</a:t>
            </a:fld>
            <a:endParaRPr lang="en-US" altLang="en-US" sz="1000" u="none"/>
          </a:p>
        </p:txBody>
      </p:sp>
    </p:spTree>
    <p:extLst>
      <p:ext uri="{BB962C8B-B14F-4D97-AF65-F5344CB8AC3E}">
        <p14:creationId xmlns:p14="http://schemas.microsoft.com/office/powerpoint/2010/main" val="1498511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38"/>
            <a:endParaRPr lang="en-US" alt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10">
              <a:defRPr sz="3500" u="sng">
                <a:solidFill>
                  <a:schemeClr val="tx1"/>
                </a:solidFill>
                <a:latin typeface="Times New Roman" panose="02020603050405020304" pitchFamily="18" charset="0"/>
              </a:defRPr>
            </a:lvl1pPr>
            <a:lvl2pPr marL="753931" indent="-288874" defTabSz="942810">
              <a:defRPr sz="3500" u="sng">
                <a:solidFill>
                  <a:schemeClr val="tx1"/>
                </a:solidFill>
                <a:latin typeface="Times New Roman" panose="02020603050405020304" pitchFamily="18" charset="0"/>
              </a:defRPr>
            </a:lvl2pPr>
            <a:lvl3pPr marL="1158672" indent="-231735" defTabSz="942810">
              <a:defRPr sz="3500" u="sng">
                <a:solidFill>
                  <a:schemeClr val="tx1"/>
                </a:solidFill>
                <a:latin typeface="Times New Roman" panose="02020603050405020304" pitchFamily="18" charset="0"/>
              </a:defRPr>
            </a:lvl3pPr>
            <a:lvl4pPr marL="1623729" indent="-231735" defTabSz="942810">
              <a:defRPr sz="3500" u="sng">
                <a:solidFill>
                  <a:schemeClr val="tx1"/>
                </a:solidFill>
                <a:latin typeface="Times New Roman" panose="02020603050405020304" pitchFamily="18" charset="0"/>
              </a:defRPr>
            </a:lvl4pPr>
            <a:lvl5pPr marL="2087198" indent="-231735" defTabSz="942810">
              <a:defRPr sz="3500" u="sng">
                <a:solidFill>
                  <a:schemeClr val="tx1"/>
                </a:solidFill>
                <a:latin typeface="Times New Roman" panose="02020603050405020304" pitchFamily="18" charset="0"/>
              </a:defRPr>
            </a:lvl5pPr>
            <a:lvl6pPr marL="2544318" indent="-231735" defTabSz="942810"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2810"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2810"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2810" eaLnBrk="0" fontAlgn="base" hangingPunct="0">
              <a:spcBef>
                <a:spcPct val="0"/>
              </a:spcBef>
              <a:spcAft>
                <a:spcPct val="0"/>
              </a:spcAft>
              <a:defRPr sz="3500" u="sng">
                <a:solidFill>
                  <a:schemeClr val="tx1"/>
                </a:solidFill>
                <a:latin typeface="Times New Roman" panose="02020603050405020304" pitchFamily="18" charset="0"/>
              </a:defRPr>
            </a:lvl9pPr>
          </a:lstStyle>
          <a:p>
            <a:fld id="{6B309D04-D29F-413A-92AB-6AE1D0003FB5}" type="slidenum">
              <a:rPr lang="en-US" altLang="en-US" sz="1000" u="none"/>
              <a:pPr/>
              <a:t>23</a:t>
            </a:fld>
            <a:endParaRPr lang="en-US" altLang="en-US" sz="1000" u="none"/>
          </a:p>
        </p:txBody>
      </p:sp>
    </p:spTree>
    <p:extLst>
      <p:ext uri="{BB962C8B-B14F-4D97-AF65-F5344CB8AC3E}">
        <p14:creationId xmlns:p14="http://schemas.microsoft.com/office/powerpoint/2010/main" val="376279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38"/>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6B876FE1-4392-4461-A514-E9F2B6D269AE}" type="slidenum">
              <a:rPr lang="en-US" altLang="en-US" sz="1000" u="none"/>
              <a:pPr/>
              <a:t>24</a:t>
            </a:fld>
            <a:endParaRPr lang="en-US" altLang="en-US" sz="1000" u="none"/>
          </a:p>
        </p:txBody>
      </p:sp>
    </p:spTree>
    <p:extLst>
      <p:ext uri="{BB962C8B-B14F-4D97-AF65-F5344CB8AC3E}">
        <p14:creationId xmlns:p14="http://schemas.microsoft.com/office/powerpoint/2010/main" val="3469650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10">
              <a:defRPr sz="3500" u="sng">
                <a:solidFill>
                  <a:schemeClr val="tx1"/>
                </a:solidFill>
                <a:latin typeface="Times New Roman" panose="02020603050405020304" pitchFamily="18" charset="0"/>
              </a:defRPr>
            </a:lvl1pPr>
            <a:lvl2pPr marL="753931" indent="-288874" defTabSz="942810">
              <a:defRPr sz="3500" u="sng">
                <a:solidFill>
                  <a:schemeClr val="tx1"/>
                </a:solidFill>
                <a:latin typeface="Times New Roman" panose="02020603050405020304" pitchFamily="18" charset="0"/>
              </a:defRPr>
            </a:lvl2pPr>
            <a:lvl3pPr marL="1158672" indent="-231735" defTabSz="942810">
              <a:defRPr sz="3500" u="sng">
                <a:solidFill>
                  <a:schemeClr val="tx1"/>
                </a:solidFill>
                <a:latin typeface="Times New Roman" panose="02020603050405020304" pitchFamily="18" charset="0"/>
              </a:defRPr>
            </a:lvl3pPr>
            <a:lvl4pPr marL="1623729" indent="-231735" defTabSz="942810">
              <a:defRPr sz="3500" u="sng">
                <a:solidFill>
                  <a:schemeClr val="tx1"/>
                </a:solidFill>
                <a:latin typeface="Times New Roman" panose="02020603050405020304" pitchFamily="18" charset="0"/>
              </a:defRPr>
            </a:lvl4pPr>
            <a:lvl5pPr marL="2087198" indent="-231735" defTabSz="942810">
              <a:defRPr sz="3500" u="sng">
                <a:solidFill>
                  <a:schemeClr val="tx1"/>
                </a:solidFill>
                <a:latin typeface="Times New Roman" panose="02020603050405020304" pitchFamily="18" charset="0"/>
              </a:defRPr>
            </a:lvl5pPr>
            <a:lvl6pPr marL="2544318" indent="-231735" defTabSz="942810"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2810"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2810"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2810" eaLnBrk="0" fontAlgn="base" hangingPunct="0">
              <a:spcBef>
                <a:spcPct val="0"/>
              </a:spcBef>
              <a:spcAft>
                <a:spcPct val="0"/>
              </a:spcAft>
              <a:defRPr sz="3500" u="sng">
                <a:solidFill>
                  <a:schemeClr val="tx1"/>
                </a:solidFill>
                <a:latin typeface="Times New Roman" panose="02020603050405020304" pitchFamily="18" charset="0"/>
              </a:defRPr>
            </a:lvl9pPr>
          </a:lstStyle>
          <a:p>
            <a:fld id="{EF0ACEB5-C055-4DE3-A764-F61448989485}" type="slidenum">
              <a:rPr lang="en-US" altLang="en-US" sz="1000" u="none"/>
              <a:pPr/>
              <a:t>25</a:t>
            </a:fld>
            <a:endParaRPr lang="en-US" altLang="en-US" sz="1000" u="none"/>
          </a:p>
        </p:txBody>
      </p:sp>
    </p:spTree>
    <p:extLst>
      <p:ext uri="{BB962C8B-B14F-4D97-AF65-F5344CB8AC3E}">
        <p14:creationId xmlns:p14="http://schemas.microsoft.com/office/powerpoint/2010/main" val="3129942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38"/>
            <a:endParaRPr lang="en-US" altLang="en-US" dirty="0"/>
          </a:p>
          <a:p>
            <a:pPr defTabSz="926938"/>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DD79E160-E81D-4C74-805A-DBA38DD36AD8}" type="slidenum">
              <a:rPr lang="en-US" altLang="en-US" sz="1000" u="none"/>
              <a:pPr/>
              <a:t>26</a:t>
            </a:fld>
            <a:endParaRPr lang="en-US" altLang="en-US" sz="1000" u="none"/>
          </a:p>
        </p:txBody>
      </p:sp>
    </p:spTree>
    <p:extLst>
      <p:ext uri="{BB962C8B-B14F-4D97-AF65-F5344CB8AC3E}">
        <p14:creationId xmlns:p14="http://schemas.microsoft.com/office/powerpoint/2010/main" val="387452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F5C0480B-EB62-4E14-8616-81282C1D4F64}" type="slidenum">
              <a:rPr lang="en-US" altLang="en-US" sz="1000" u="none"/>
              <a:pPr/>
              <a:t>27</a:t>
            </a:fld>
            <a:endParaRPr lang="en-US" altLang="en-US" sz="1000" u="none"/>
          </a:p>
        </p:txBody>
      </p:sp>
    </p:spTree>
    <p:extLst>
      <p:ext uri="{BB962C8B-B14F-4D97-AF65-F5344CB8AC3E}">
        <p14:creationId xmlns:p14="http://schemas.microsoft.com/office/powerpoint/2010/main" val="2699102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515938" y="4448177"/>
            <a:ext cx="6045200"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E27785D0-E87D-413A-B9CE-554536D94A8F}" type="slidenum">
              <a:rPr lang="en-US" altLang="en-US" sz="1000" u="none"/>
              <a:pPr/>
              <a:t>28</a:t>
            </a:fld>
            <a:endParaRPr lang="en-US" altLang="en-US" sz="1000" u="none"/>
          </a:p>
        </p:txBody>
      </p:sp>
    </p:spTree>
    <p:extLst>
      <p:ext uri="{BB962C8B-B14F-4D97-AF65-F5344CB8AC3E}">
        <p14:creationId xmlns:p14="http://schemas.microsoft.com/office/powerpoint/2010/main" val="84076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10">
              <a:defRPr sz="3500" u="sng">
                <a:solidFill>
                  <a:schemeClr val="tx1"/>
                </a:solidFill>
                <a:latin typeface="Times New Roman" panose="02020603050405020304" pitchFamily="18" charset="0"/>
              </a:defRPr>
            </a:lvl1pPr>
            <a:lvl2pPr marL="753931" indent="-288874" defTabSz="942810">
              <a:defRPr sz="3500" u="sng">
                <a:solidFill>
                  <a:schemeClr val="tx1"/>
                </a:solidFill>
                <a:latin typeface="Times New Roman" panose="02020603050405020304" pitchFamily="18" charset="0"/>
              </a:defRPr>
            </a:lvl2pPr>
            <a:lvl3pPr marL="1158672" indent="-231735" defTabSz="942810">
              <a:defRPr sz="3500" u="sng">
                <a:solidFill>
                  <a:schemeClr val="tx1"/>
                </a:solidFill>
                <a:latin typeface="Times New Roman" panose="02020603050405020304" pitchFamily="18" charset="0"/>
              </a:defRPr>
            </a:lvl3pPr>
            <a:lvl4pPr marL="1623729" indent="-231735" defTabSz="942810">
              <a:defRPr sz="3500" u="sng">
                <a:solidFill>
                  <a:schemeClr val="tx1"/>
                </a:solidFill>
                <a:latin typeface="Times New Roman" panose="02020603050405020304" pitchFamily="18" charset="0"/>
              </a:defRPr>
            </a:lvl4pPr>
            <a:lvl5pPr marL="2087198" indent="-231735" defTabSz="942810">
              <a:defRPr sz="3500" u="sng">
                <a:solidFill>
                  <a:schemeClr val="tx1"/>
                </a:solidFill>
                <a:latin typeface="Times New Roman" panose="02020603050405020304" pitchFamily="18" charset="0"/>
              </a:defRPr>
            </a:lvl5pPr>
            <a:lvl6pPr marL="2544318" indent="-231735" defTabSz="942810"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2810"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2810"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2810" eaLnBrk="0" fontAlgn="base" hangingPunct="0">
              <a:spcBef>
                <a:spcPct val="0"/>
              </a:spcBef>
              <a:spcAft>
                <a:spcPct val="0"/>
              </a:spcAft>
              <a:defRPr sz="3500" u="sng">
                <a:solidFill>
                  <a:schemeClr val="tx1"/>
                </a:solidFill>
                <a:latin typeface="Times New Roman" panose="02020603050405020304" pitchFamily="18" charset="0"/>
              </a:defRPr>
            </a:lvl9pPr>
          </a:lstStyle>
          <a:p>
            <a:fld id="{C4FF9291-B5F7-4355-A0A0-5DD874B3CEFE}" type="slidenum">
              <a:rPr lang="en-US" altLang="en-US" sz="1000" u="none"/>
              <a:pPr/>
              <a:t>29</a:t>
            </a:fld>
            <a:endParaRPr lang="en-US" altLang="en-US" sz="1000" u="none"/>
          </a:p>
        </p:txBody>
      </p:sp>
    </p:spTree>
    <p:extLst>
      <p:ext uri="{BB962C8B-B14F-4D97-AF65-F5344CB8AC3E}">
        <p14:creationId xmlns:p14="http://schemas.microsoft.com/office/powerpoint/2010/main" val="252886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180F328-0440-433B-88A3-AFDF78408B6B}"/>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81342A3F-8EFE-4A64-904B-C18CB2897CC1}"/>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1AB4015B-94CA-4B91-B09E-C7E6816B0F7D}"/>
              </a:ext>
            </a:extLst>
          </p:cNvPr>
          <p:cNvSpPr>
            <a:spLocks noGrp="1"/>
          </p:cNvSpPr>
          <p:nvPr>
            <p:ph type="sldNum" sz="quarter" idx="5"/>
          </p:nvPr>
        </p:nvSpPr>
        <p:spPr/>
        <p:txBody>
          <a:bodyPr/>
          <a:lstStyle/>
          <a:p>
            <a:pPr>
              <a:defRPr/>
            </a:pPr>
            <a:fld id="{246D8521-8C59-41AC-8517-DEF5CA482D0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26938">
              <a:defRPr/>
            </a:pPr>
            <a:br>
              <a:rPr lang="en-US" dirty="0"/>
            </a:br>
            <a:br>
              <a:rPr lang="en-US" dirty="0"/>
            </a:b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1CF2193C-ABE5-4E39-9D02-79D0B1576E20}" type="slidenum">
              <a:rPr lang="en-US" altLang="en-US" sz="1000" u="none"/>
              <a:pPr/>
              <a:t>30</a:t>
            </a:fld>
            <a:endParaRPr lang="en-US" altLang="en-US" sz="1000" u="none"/>
          </a:p>
        </p:txBody>
      </p:sp>
    </p:spTree>
    <p:extLst>
      <p:ext uri="{BB962C8B-B14F-4D97-AF65-F5344CB8AC3E}">
        <p14:creationId xmlns:p14="http://schemas.microsoft.com/office/powerpoint/2010/main" val="699777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38"/>
            <a:endParaRPr lang="en-US"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B01C1DF8-74A2-4E6B-9E18-1A8213C4E4E7}" type="slidenum">
              <a:rPr lang="en-US" altLang="en-US" sz="1000" u="none"/>
              <a:pPr/>
              <a:t>31</a:t>
            </a:fld>
            <a:endParaRPr lang="en-US" altLang="en-US" sz="1000" u="none"/>
          </a:p>
        </p:txBody>
      </p:sp>
    </p:spTree>
    <p:extLst>
      <p:ext uri="{BB962C8B-B14F-4D97-AF65-F5344CB8AC3E}">
        <p14:creationId xmlns:p14="http://schemas.microsoft.com/office/powerpoint/2010/main" val="51240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D931DC57-D156-48D2-A34A-C220B4A30982}" type="slidenum">
              <a:rPr lang="en-US" altLang="en-US" sz="1000" u="none"/>
              <a:pPr/>
              <a:t>32</a:t>
            </a:fld>
            <a:endParaRPr lang="en-US" altLang="en-US" sz="1000" u="none"/>
          </a:p>
        </p:txBody>
      </p:sp>
    </p:spTree>
    <p:extLst>
      <p:ext uri="{BB962C8B-B14F-4D97-AF65-F5344CB8AC3E}">
        <p14:creationId xmlns:p14="http://schemas.microsoft.com/office/powerpoint/2010/main" val="624180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F30550DB-FB97-4409-BD14-6B3262ECF5AE}" type="slidenum">
              <a:rPr lang="en-US" altLang="en-US" sz="1000" u="none"/>
              <a:pPr/>
              <a:t>33</a:t>
            </a:fld>
            <a:endParaRPr lang="en-US" altLang="en-US" sz="1000" u="none"/>
          </a:p>
        </p:txBody>
      </p:sp>
    </p:spTree>
    <p:extLst>
      <p:ext uri="{BB962C8B-B14F-4D97-AF65-F5344CB8AC3E}">
        <p14:creationId xmlns:p14="http://schemas.microsoft.com/office/powerpoint/2010/main" val="2958513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B71A0A69-36FF-4556-BAC3-029D17E92CBA}" type="slidenum">
              <a:rPr lang="en-US" altLang="en-US" sz="1000" u="none"/>
              <a:pPr/>
              <a:t>34</a:t>
            </a:fld>
            <a:endParaRPr lang="en-US" altLang="en-US" sz="1000" u="none"/>
          </a:p>
        </p:txBody>
      </p:sp>
    </p:spTree>
    <p:extLst>
      <p:ext uri="{BB962C8B-B14F-4D97-AF65-F5344CB8AC3E}">
        <p14:creationId xmlns:p14="http://schemas.microsoft.com/office/powerpoint/2010/main" val="571947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305E6244-56B9-4D86-9646-6AC8424D6A17}" type="slidenum">
              <a:rPr lang="en-US" altLang="en-US" sz="1000" u="none"/>
              <a:pPr/>
              <a:t>35</a:t>
            </a:fld>
            <a:endParaRPr lang="en-US" altLang="en-US" sz="1000" u="none"/>
          </a:p>
        </p:txBody>
      </p:sp>
    </p:spTree>
    <p:extLst>
      <p:ext uri="{BB962C8B-B14F-4D97-AF65-F5344CB8AC3E}">
        <p14:creationId xmlns:p14="http://schemas.microsoft.com/office/powerpoint/2010/main" val="4025146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xfrm>
            <a:off x="282576" y="4295776"/>
            <a:ext cx="6591300" cy="4789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910046"/>
              </a:buClr>
              <a:buSzPct val="125000"/>
            </a:pPr>
            <a:endParaRPr lang="en-US" altLang="en-US" sz="800"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B004607D-1BA9-4CD4-A30B-CB13FEE81F5E}" type="slidenum">
              <a:rPr lang="en-US" altLang="en-US" sz="800" u="none"/>
              <a:pPr/>
              <a:t>36</a:t>
            </a:fld>
            <a:endParaRPr lang="en-US" altLang="en-US" sz="800" u="none"/>
          </a:p>
        </p:txBody>
      </p:sp>
    </p:spTree>
    <p:extLst>
      <p:ext uri="{BB962C8B-B14F-4D97-AF65-F5344CB8AC3E}">
        <p14:creationId xmlns:p14="http://schemas.microsoft.com/office/powerpoint/2010/main" val="1383164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5B51D64A-E098-48F7-BE05-23F1347D17C0}" type="slidenum">
              <a:rPr lang="en-US" altLang="en-US" sz="1000" u="none"/>
              <a:pPr/>
              <a:t>37</a:t>
            </a:fld>
            <a:endParaRPr lang="en-US" altLang="en-US" sz="1000" u="none"/>
          </a:p>
        </p:txBody>
      </p:sp>
    </p:spTree>
    <p:extLst>
      <p:ext uri="{BB962C8B-B14F-4D97-AF65-F5344CB8AC3E}">
        <p14:creationId xmlns:p14="http://schemas.microsoft.com/office/powerpoint/2010/main" val="2451955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endParaRPr lang="en-US" altLang="en-US" dirty="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3AF81A67-C2E0-4544-BFAE-710D271242BE}" type="slidenum">
              <a:rPr lang="en-US" altLang="en-US" sz="1000" u="none"/>
              <a:pPr/>
              <a:t>38</a:t>
            </a:fld>
            <a:endParaRPr lang="en-US" altLang="en-US" sz="1000" u="none"/>
          </a:p>
        </p:txBody>
      </p:sp>
    </p:spTree>
    <p:extLst>
      <p:ext uri="{BB962C8B-B14F-4D97-AF65-F5344CB8AC3E}">
        <p14:creationId xmlns:p14="http://schemas.microsoft.com/office/powerpoint/2010/main" val="475695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br>
              <a:rPr lang="en-US" dirty="0"/>
            </a:br>
            <a:br>
              <a:rPr lang="en-US" dirty="0"/>
            </a:br>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DA366D09-49B7-456E-AF95-FC60D482B741}" type="slidenum">
              <a:rPr lang="en-US" altLang="en-US" sz="1000" u="none"/>
              <a:pPr/>
              <a:t>39</a:t>
            </a:fld>
            <a:endParaRPr lang="en-US" altLang="en-US" sz="1000" u="none"/>
          </a:p>
        </p:txBody>
      </p:sp>
    </p:spTree>
    <p:extLst>
      <p:ext uri="{BB962C8B-B14F-4D97-AF65-F5344CB8AC3E}">
        <p14:creationId xmlns:p14="http://schemas.microsoft.com/office/powerpoint/2010/main" val="258011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B2766278-6FE0-420B-A59F-F48E8DC3E5CD}" type="slidenum">
              <a:rPr lang="en-US" altLang="en-US" sz="1000" u="none"/>
              <a:pPr/>
              <a:t>4</a:t>
            </a:fld>
            <a:endParaRPr lang="en-US" altLang="en-US" sz="1000" u="none"/>
          </a:p>
        </p:txBody>
      </p:sp>
    </p:spTree>
    <p:extLst>
      <p:ext uri="{BB962C8B-B14F-4D97-AF65-F5344CB8AC3E}">
        <p14:creationId xmlns:p14="http://schemas.microsoft.com/office/powerpoint/2010/main" val="325472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br>
              <a:rPr lang="en-US" dirty="0"/>
            </a:br>
            <a:br>
              <a:rPr lang="en-US" dirty="0"/>
            </a:br>
            <a:endParaRPr 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DA366D09-49B7-456E-AF95-FC60D482B741}" type="slidenum">
              <a:rPr lang="en-US" altLang="en-US" sz="1000" u="none"/>
              <a:pPr/>
              <a:t>40</a:t>
            </a:fld>
            <a:endParaRPr lang="en-US" altLang="en-US" sz="1000" u="none"/>
          </a:p>
        </p:txBody>
      </p:sp>
    </p:spTree>
    <p:extLst>
      <p:ext uri="{BB962C8B-B14F-4D97-AF65-F5344CB8AC3E}">
        <p14:creationId xmlns:p14="http://schemas.microsoft.com/office/powerpoint/2010/main" val="2320656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810">
              <a:defRPr sz="3500" u="sng">
                <a:solidFill>
                  <a:schemeClr val="tx1"/>
                </a:solidFill>
                <a:latin typeface="Times New Roman" panose="02020603050405020304" pitchFamily="18" charset="0"/>
              </a:defRPr>
            </a:lvl1pPr>
            <a:lvl2pPr marL="753931" indent="-288874" defTabSz="942810">
              <a:defRPr sz="3500" u="sng">
                <a:solidFill>
                  <a:schemeClr val="tx1"/>
                </a:solidFill>
                <a:latin typeface="Times New Roman" panose="02020603050405020304" pitchFamily="18" charset="0"/>
              </a:defRPr>
            </a:lvl2pPr>
            <a:lvl3pPr marL="1158672" indent="-231735" defTabSz="942810">
              <a:defRPr sz="3500" u="sng">
                <a:solidFill>
                  <a:schemeClr val="tx1"/>
                </a:solidFill>
                <a:latin typeface="Times New Roman" panose="02020603050405020304" pitchFamily="18" charset="0"/>
              </a:defRPr>
            </a:lvl3pPr>
            <a:lvl4pPr marL="1623729" indent="-231735" defTabSz="942810">
              <a:defRPr sz="3500" u="sng">
                <a:solidFill>
                  <a:schemeClr val="tx1"/>
                </a:solidFill>
                <a:latin typeface="Times New Roman" panose="02020603050405020304" pitchFamily="18" charset="0"/>
              </a:defRPr>
            </a:lvl4pPr>
            <a:lvl5pPr marL="2087198" indent="-231735" defTabSz="942810">
              <a:defRPr sz="3500" u="sng">
                <a:solidFill>
                  <a:schemeClr val="tx1"/>
                </a:solidFill>
                <a:latin typeface="Times New Roman" panose="02020603050405020304" pitchFamily="18" charset="0"/>
              </a:defRPr>
            </a:lvl5pPr>
            <a:lvl6pPr marL="2544318" indent="-231735" defTabSz="942810"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2810"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2810"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2810" eaLnBrk="0" fontAlgn="base" hangingPunct="0">
              <a:spcBef>
                <a:spcPct val="0"/>
              </a:spcBef>
              <a:spcAft>
                <a:spcPct val="0"/>
              </a:spcAft>
              <a:defRPr sz="3500" u="sng">
                <a:solidFill>
                  <a:schemeClr val="tx1"/>
                </a:solidFill>
                <a:latin typeface="Times New Roman" panose="02020603050405020304" pitchFamily="18" charset="0"/>
              </a:defRPr>
            </a:lvl9pPr>
          </a:lstStyle>
          <a:p>
            <a:fld id="{BE37A749-5CC7-47D0-93F3-A386603CD6C2}" type="slidenum">
              <a:rPr lang="en-US" altLang="en-US" sz="1000" u="none"/>
              <a:pPr/>
              <a:t>41</a:t>
            </a:fld>
            <a:endParaRPr lang="en-US" altLang="en-US" sz="1000" u="none"/>
          </a:p>
        </p:txBody>
      </p:sp>
    </p:spTree>
    <p:extLst>
      <p:ext uri="{BB962C8B-B14F-4D97-AF65-F5344CB8AC3E}">
        <p14:creationId xmlns:p14="http://schemas.microsoft.com/office/powerpoint/2010/main" val="1030242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F3CC16F5-F5AC-425D-81E5-59CB80987C78}" type="slidenum">
              <a:rPr lang="en-US" altLang="en-US" sz="1000" u="none"/>
              <a:pPr/>
              <a:t>42</a:t>
            </a:fld>
            <a:endParaRPr lang="en-US" altLang="en-US" sz="1000" u="none"/>
          </a:p>
        </p:txBody>
      </p:sp>
    </p:spTree>
    <p:extLst>
      <p:ext uri="{BB962C8B-B14F-4D97-AF65-F5344CB8AC3E}">
        <p14:creationId xmlns:p14="http://schemas.microsoft.com/office/powerpoint/2010/main" val="35954749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C77AE87D-C67D-4FF2-B9CA-2643907F06EF}" type="slidenum">
              <a:rPr lang="en-US" altLang="en-US" sz="1000" u="none"/>
              <a:pPr/>
              <a:t>43</a:t>
            </a:fld>
            <a:endParaRPr lang="en-US" altLang="en-US" sz="1000" u="none"/>
          </a:p>
        </p:txBody>
      </p:sp>
    </p:spTree>
    <p:extLst>
      <p:ext uri="{BB962C8B-B14F-4D97-AF65-F5344CB8AC3E}">
        <p14:creationId xmlns:p14="http://schemas.microsoft.com/office/powerpoint/2010/main" val="2894831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438151" y="4448177"/>
            <a:ext cx="5970588"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96EF8F32-F89C-4634-AC20-EBB30CB50618}" type="slidenum">
              <a:rPr lang="en-US" altLang="en-US" sz="1000" u="none"/>
              <a:pPr/>
              <a:t>44</a:t>
            </a:fld>
            <a:endParaRPr lang="en-US" altLang="en-US" sz="1000" u="none"/>
          </a:p>
        </p:txBody>
      </p:sp>
    </p:spTree>
    <p:extLst>
      <p:ext uri="{BB962C8B-B14F-4D97-AF65-F5344CB8AC3E}">
        <p14:creationId xmlns:p14="http://schemas.microsoft.com/office/powerpoint/2010/main" val="22126345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BA9B0A1B-C145-448A-A5BF-4636C13EA25D}" type="slidenum">
              <a:rPr lang="en-US" altLang="en-US" sz="1000" u="none"/>
              <a:pPr/>
              <a:t>45</a:t>
            </a:fld>
            <a:endParaRPr lang="en-US" altLang="en-US" sz="1000" u="none"/>
          </a:p>
        </p:txBody>
      </p:sp>
    </p:spTree>
    <p:extLst>
      <p:ext uri="{BB962C8B-B14F-4D97-AF65-F5344CB8AC3E}">
        <p14:creationId xmlns:p14="http://schemas.microsoft.com/office/powerpoint/2010/main" val="1525079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endParaRPr lang="en-US" altLang="en-US" dirty="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8C349554-FB9A-475D-8B58-4A235DE01A04}" type="slidenum">
              <a:rPr lang="en-US" altLang="en-US" sz="1000" u="none"/>
              <a:pPr/>
              <a:t>46</a:t>
            </a:fld>
            <a:endParaRPr lang="en-US" altLang="en-US" sz="1000" u="none"/>
          </a:p>
        </p:txBody>
      </p:sp>
    </p:spTree>
    <p:extLst>
      <p:ext uri="{BB962C8B-B14F-4D97-AF65-F5344CB8AC3E}">
        <p14:creationId xmlns:p14="http://schemas.microsoft.com/office/powerpoint/2010/main" val="33767766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A9B67759-37EA-4B1D-8214-41FF111D4D29}" type="slidenum">
              <a:rPr lang="en-US" altLang="en-US" sz="1000" u="none"/>
              <a:pPr/>
              <a:t>47</a:t>
            </a:fld>
            <a:endParaRPr lang="en-US" altLang="en-US" sz="1000" u="none"/>
          </a:p>
        </p:txBody>
      </p:sp>
    </p:spTree>
    <p:extLst>
      <p:ext uri="{BB962C8B-B14F-4D97-AF65-F5344CB8AC3E}">
        <p14:creationId xmlns:p14="http://schemas.microsoft.com/office/powerpoint/2010/main" val="2793083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49643CD9-C176-487D-885D-AB99097D0B0C}" type="slidenum">
              <a:rPr lang="en-US" altLang="en-US" sz="1000" u="none"/>
              <a:pPr/>
              <a:t>48</a:t>
            </a:fld>
            <a:endParaRPr lang="en-US" altLang="en-US" sz="1000" u="none"/>
          </a:p>
        </p:txBody>
      </p:sp>
    </p:spTree>
    <p:extLst>
      <p:ext uri="{BB962C8B-B14F-4D97-AF65-F5344CB8AC3E}">
        <p14:creationId xmlns:p14="http://schemas.microsoft.com/office/powerpoint/2010/main" val="2243474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38"/>
            <a:br>
              <a:rPr lang="en-US" altLang="en-US" dirty="0"/>
            </a:br>
            <a:br>
              <a:rPr lang="en-US" altLang="en-US" dirty="0"/>
            </a:br>
            <a:endParaRPr lang="en-US" altLang="en-US"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D5D3806C-099C-4118-8704-475D5F2809D0}" type="slidenum">
              <a:rPr lang="en-US" altLang="en-US" sz="1000" u="none"/>
              <a:pPr/>
              <a:t>49</a:t>
            </a:fld>
            <a:endParaRPr lang="en-US" altLang="en-US" sz="1000" u="none"/>
          </a:p>
        </p:txBody>
      </p:sp>
    </p:spTree>
    <p:extLst>
      <p:ext uri="{BB962C8B-B14F-4D97-AF65-F5344CB8AC3E}">
        <p14:creationId xmlns:p14="http://schemas.microsoft.com/office/powerpoint/2010/main" val="232397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314326" y="4448176"/>
            <a:ext cx="6526214" cy="4498975"/>
          </a:xfrm>
        </p:spPr>
        <p:txBody>
          <a:bodyPr>
            <a:noAutofit/>
          </a:bodyPr>
          <a:lstStyle/>
          <a:p>
            <a:pPr>
              <a:defRPr/>
            </a:pPr>
            <a:endParaRPr lang="en-US" sz="800"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901DE38C-50D1-45FE-BF68-E1CF767585FA}" type="slidenum">
              <a:rPr lang="en-US" altLang="en-US" sz="1000" u="none"/>
              <a:pPr/>
              <a:t>5</a:t>
            </a:fld>
            <a:endParaRPr lang="en-US" altLang="en-US" sz="1000" u="none"/>
          </a:p>
        </p:txBody>
      </p:sp>
    </p:spTree>
    <p:extLst>
      <p:ext uri="{BB962C8B-B14F-4D97-AF65-F5344CB8AC3E}">
        <p14:creationId xmlns:p14="http://schemas.microsoft.com/office/powerpoint/2010/main" val="21355628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6938"/>
            <a:endParaRPr lang="en-US" altLang="en-US" dirty="0">
              <a:solidFill>
                <a:schemeClr val="bg1"/>
              </a:solidFill>
            </a:endParaRPr>
          </a:p>
          <a:p>
            <a:pPr defTabSz="926938"/>
            <a:endParaRPr lang="en-US" altLang="en-US" dirty="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D46392D9-02C5-42DC-BD58-88EDBD299C92}" type="slidenum">
              <a:rPr lang="en-US" altLang="en-US" sz="1000" u="none"/>
              <a:pPr/>
              <a:t>50</a:t>
            </a:fld>
            <a:endParaRPr lang="en-US" altLang="en-US" sz="1000" u="none"/>
          </a:p>
        </p:txBody>
      </p:sp>
    </p:spTree>
    <p:extLst>
      <p:ext uri="{BB962C8B-B14F-4D97-AF65-F5344CB8AC3E}">
        <p14:creationId xmlns:p14="http://schemas.microsoft.com/office/powerpoint/2010/main" val="1206878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CBCE2E51-E09A-49F5-8A66-5183E1F0C182}" type="slidenum">
              <a:rPr lang="en-US" altLang="en-US" sz="1000" u="none"/>
              <a:pPr/>
              <a:t>6</a:t>
            </a:fld>
            <a:endParaRPr lang="en-US" altLang="en-US" sz="1000" u="none"/>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1682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63536D78-F62A-409F-9765-C893DDBDB2D8}" type="slidenum">
              <a:rPr lang="en-US" altLang="en-US" sz="1000" u="none"/>
              <a:pPr/>
              <a:t>7</a:t>
            </a:fld>
            <a:endParaRPr lang="en-US" altLang="en-US" sz="1000" u="none"/>
          </a:p>
        </p:txBody>
      </p:sp>
    </p:spTree>
    <p:extLst>
      <p:ext uri="{BB962C8B-B14F-4D97-AF65-F5344CB8AC3E}">
        <p14:creationId xmlns:p14="http://schemas.microsoft.com/office/powerpoint/2010/main" val="428526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2BF99000-0DCB-4E24-8E66-92AE63CC4B4E}" type="slidenum">
              <a:rPr lang="en-US" altLang="en-US" sz="1000" u="none"/>
              <a:pPr/>
              <a:t>8</a:t>
            </a:fld>
            <a:endParaRPr lang="en-US" altLang="en-US" sz="1000" u="none"/>
          </a:p>
        </p:txBody>
      </p:sp>
    </p:spTree>
    <p:extLst>
      <p:ext uri="{BB962C8B-B14F-4D97-AF65-F5344CB8AC3E}">
        <p14:creationId xmlns:p14="http://schemas.microsoft.com/office/powerpoint/2010/main" val="75863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1223">
              <a:defRPr sz="3500" u="sng">
                <a:solidFill>
                  <a:schemeClr val="tx1"/>
                </a:solidFill>
                <a:latin typeface="Times New Roman" panose="02020603050405020304" pitchFamily="18" charset="0"/>
              </a:defRPr>
            </a:lvl1pPr>
            <a:lvl2pPr marL="753931" indent="-288874" defTabSz="941223">
              <a:defRPr sz="3500" u="sng">
                <a:solidFill>
                  <a:schemeClr val="tx1"/>
                </a:solidFill>
                <a:latin typeface="Times New Roman" panose="02020603050405020304" pitchFamily="18" charset="0"/>
              </a:defRPr>
            </a:lvl2pPr>
            <a:lvl3pPr marL="1158672" indent="-231735" defTabSz="941223">
              <a:defRPr sz="3500" u="sng">
                <a:solidFill>
                  <a:schemeClr val="tx1"/>
                </a:solidFill>
                <a:latin typeface="Times New Roman" panose="02020603050405020304" pitchFamily="18" charset="0"/>
              </a:defRPr>
            </a:lvl3pPr>
            <a:lvl4pPr marL="1623729" indent="-231735" defTabSz="941223">
              <a:defRPr sz="3500" u="sng">
                <a:solidFill>
                  <a:schemeClr val="tx1"/>
                </a:solidFill>
                <a:latin typeface="Times New Roman" panose="02020603050405020304" pitchFamily="18" charset="0"/>
              </a:defRPr>
            </a:lvl4pPr>
            <a:lvl5pPr marL="2087198" indent="-231735" defTabSz="941223">
              <a:defRPr sz="3500" u="sng">
                <a:solidFill>
                  <a:schemeClr val="tx1"/>
                </a:solidFill>
                <a:latin typeface="Times New Roman" panose="02020603050405020304" pitchFamily="18" charset="0"/>
              </a:defRPr>
            </a:lvl5pPr>
            <a:lvl6pPr marL="2544318" indent="-231735" defTabSz="941223" eaLnBrk="0" fontAlgn="base" hangingPunct="0">
              <a:spcBef>
                <a:spcPct val="0"/>
              </a:spcBef>
              <a:spcAft>
                <a:spcPct val="0"/>
              </a:spcAft>
              <a:defRPr sz="3500" u="sng">
                <a:solidFill>
                  <a:schemeClr val="tx1"/>
                </a:solidFill>
                <a:latin typeface="Times New Roman" panose="02020603050405020304" pitchFamily="18" charset="0"/>
              </a:defRPr>
            </a:lvl6pPr>
            <a:lvl7pPr marL="3001439" indent="-231735" defTabSz="941223" eaLnBrk="0" fontAlgn="base" hangingPunct="0">
              <a:spcBef>
                <a:spcPct val="0"/>
              </a:spcBef>
              <a:spcAft>
                <a:spcPct val="0"/>
              </a:spcAft>
              <a:defRPr sz="3500" u="sng">
                <a:solidFill>
                  <a:schemeClr val="tx1"/>
                </a:solidFill>
                <a:latin typeface="Times New Roman" panose="02020603050405020304" pitchFamily="18" charset="0"/>
              </a:defRPr>
            </a:lvl7pPr>
            <a:lvl8pPr marL="3458558" indent="-231735" defTabSz="941223" eaLnBrk="0" fontAlgn="base" hangingPunct="0">
              <a:spcBef>
                <a:spcPct val="0"/>
              </a:spcBef>
              <a:spcAft>
                <a:spcPct val="0"/>
              </a:spcAft>
              <a:defRPr sz="3500" u="sng">
                <a:solidFill>
                  <a:schemeClr val="tx1"/>
                </a:solidFill>
                <a:latin typeface="Times New Roman" panose="02020603050405020304" pitchFamily="18" charset="0"/>
              </a:defRPr>
            </a:lvl8pPr>
            <a:lvl9pPr marL="3915679" indent="-231735" defTabSz="941223" eaLnBrk="0" fontAlgn="base" hangingPunct="0">
              <a:spcBef>
                <a:spcPct val="0"/>
              </a:spcBef>
              <a:spcAft>
                <a:spcPct val="0"/>
              </a:spcAft>
              <a:defRPr sz="3500" u="sng">
                <a:solidFill>
                  <a:schemeClr val="tx1"/>
                </a:solidFill>
                <a:latin typeface="Times New Roman" panose="02020603050405020304" pitchFamily="18" charset="0"/>
              </a:defRPr>
            </a:lvl9pPr>
          </a:lstStyle>
          <a:p>
            <a:fld id="{68026D99-0160-4FC4-B091-445953A6D8CE}" type="slidenum">
              <a:rPr lang="en-US" altLang="en-US" sz="1000" u="none"/>
              <a:pPr/>
              <a:t>9</a:t>
            </a:fld>
            <a:endParaRPr lang="en-US" altLang="en-US" sz="1000" u="none"/>
          </a:p>
        </p:txBody>
      </p:sp>
    </p:spTree>
    <p:extLst>
      <p:ext uri="{BB962C8B-B14F-4D97-AF65-F5344CB8AC3E}">
        <p14:creationId xmlns:p14="http://schemas.microsoft.com/office/powerpoint/2010/main" val="263184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1239610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2525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1"/>
            <a:ext cx="6934200" cy="1752600"/>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533400" y="457200"/>
            <a:ext cx="6858000" cy="549275"/>
          </a:xfrm>
        </p:spPr>
        <p:txBody>
          <a:bodyPr/>
          <a:lstStyle/>
          <a:p>
            <a:r>
              <a:rPr lang="en-US" dirty="0"/>
              <a:t>Click to edit Master title style</a:t>
            </a:r>
          </a:p>
        </p:txBody>
      </p:sp>
      <p:sp>
        <p:nvSpPr>
          <p:cNvPr id="16" name="Text Placeholder 15"/>
          <p:cNvSpPr>
            <a:spLocks noGrp="1"/>
          </p:cNvSpPr>
          <p:nvPr>
            <p:ph type="body" sz="quarter" idx="10"/>
          </p:nvPr>
        </p:nvSpPr>
        <p:spPr>
          <a:xfrm>
            <a:off x="5715000" y="609600"/>
            <a:ext cx="2819400" cy="381000"/>
          </a:xfrm>
        </p:spPr>
        <p:txBody>
          <a:bodyPr/>
          <a:lstStyle>
            <a:lvl1pPr algn="r">
              <a:buFontTx/>
              <a:buNone/>
              <a:defRPr sz="1600"/>
            </a:lvl1pPr>
          </a:lstStyle>
          <a:p>
            <a:pPr lvl="0"/>
            <a:r>
              <a:rPr lang="en-US" dirty="0"/>
              <a:t>Click to edit Master text styles</a:t>
            </a:r>
          </a:p>
        </p:txBody>
      </p:sp>
      <p:sp>
        <p:nvSpPr>
          <p:cNvPr id="8" name="Picture Placeholder 7"/>
          <p:cNvSpPr>
            <a:spLocks noGrp="1"/>
          </p:cNvSpPr>
          <p:nvPr>
            <p:ph type="pic" sz="quarter" idx="11"/>
          </p:nvPr>
        </p:nvSpPr>
        <p:spPr>
          <a:xfrm>
            <a:off x="4876800" y="2438400"/>
            <a:ext cx="3505200" cy="3505200"/>
          </a:xfrm>
        </p:spPr>
        <p:txBody>
          <a:bodyPr/>
          <a:lstStyle/>
          <a:p>
            <a:pPr lvl="0"/>
            <a:endParaRPr lang="en-US" noProof="0" dirty="0"/>
          </a:p>
        </p:txBody>
      </p:sp>
      <p:sp>
        <p:nvSpPr>
          <p:cNvPr id="7" name="Picture Placeholder 6"/>
          <p:cNvSpPr>
            <a:spLocks noGrp="1"/>
          </p:cNvSpPr>
          <p:nvPr>
            <p:ph type="pic" sz="quarter" idx="12"/>
          </p:nvPr>
        </p:nvSpPr>
        <p:spPr>
          <a:xfrm>
            <a:off x="1066800" y="3200400"/>
            <a:ext cx="3810000" cy="2743200"/>
          </a:xfrm>
        </p:spPr>
        <p:txBody>
          <a:bodyPr/>
          <a:lstStyle/>
          <a:p>
            <a:pPr lvl="0"/>
            <a:endParaRPr lang="en-US" noProof="0" dirty="0"/>
          </a:p>
        </p:txBody>
      </p:sp>
    </p:spTree>
    <p:extLst>
      <p:ext uri="{BB962C8B-B14F-4D97-AF65-F5344CB8AC3E}">
        <p14:creationId xmlns:p14="http://schemas.microsoft.com/office/powerpoint/2010/main" val="18289681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69342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3"/>
          <p:cNvSpPr>
            <a:spLocks noGrp="1"/>
          </p:cNvSpPr>
          <p:nvPr>
            <p:ph type="title"/>
          </p:nvPr>
        </p:nvSpPr>
        <p:spPr>
          <a:xfrm>
            <a:off x="533400" y="457200"/>
            <a:ext cx="6858000" cy="549275"/>
          </a:xfrm>
        </p:spPr>
        <p:txBody>
          <a:bodyPr/>
          <a:lstStyle/>
          <a:p>
            <a:r>
              <a:rPr lang="en-US" dirty="0"/>
              <a:t>Click to edit Master title style</a:t>
            </a:r>
          </a:p>
        </p:txBody>
      </p:sp>
      <p:sp>
        <p:nvSpPr>
          <p:cNvPr id="16" name="Text Placeholder 15"/>
          <p:cNvSpPr>
            <a:spLocks noGrp="1"/>
          </p:cNvSpPr>
          <p:nvPr>
            <p:ph type="body" sz="quarter" idx="10"/>
          </p:nvPr>
        </p:nvSpPr>
        <p:spPr>
          <a:xfrm>
            <a:off x="5715000" y="609600"/>
            <a:ext cx="2819400" cy="381000"/>
          </a:xfrm>
        </p:spPr>
        <p:txBody>
          <a:bodyPr/>
          <a:lstStyle>
            <a:lvl1pPr algn="r">
              <a:buFontTx/>
              <a:buNone/>
              <a:defRPr sz="1600"/>
            </a:lvl1pPr>
          </a:lstStyle>
          <a:p>
            <a:pPr lvl="0"/>
            <a:r>
              <a:rPr lang="en-US" dirty="0"/>
              <a:t>Click to edit Master text styles</a:t>
            </a:r>
          </a:p>
        </p:txBody>
      </p:sp>
      <p:sp>
        <p:nvSpPr>
          <p:cNvPr id="8" name="Picture Placeholder 7"/>
          <p:cNvSpPr>
            <a:spLocks noGrp="1"/>
          </p:cNvSpPr>
          <p:nvPr>
            <p:ph type="pic" sz="quarter" idx="11"/>
          </p:nvPr>
        </p:nvSpPr>
        <p:spPr>
          <a:xfrm>
            <a:off x="5410200" y="3048000"/>
            <a:ext cx="2971800" cy="2895600"/>
          </a:xfrm>
        </p:spPr>
        <p:txBody>
          <a:bodyPr/>
          <a:lstStyle/>
          <a:p>
            <a:pPr lvl="0"/>
            <a:endParaRPr lang="en-US" noProof="0" dirty="0"/>
          </a:p>
        </p:txBody>
      </p:sp>
    </p:spTree>
    <p:extLst>
      <p:ext uri="{BB962C8B-B14F-4D97-AF65-F5344CB8AC3E}">
        <p14:creationId xmlns:p14="http://schemas.microsoft.com/office/powerpoint/2010/main" val="92880542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295400"/>
            <a:ext cx="4038600" cy="4525963"/>
          </a:xfrm>
        </p:spPr>
        <p:txBody>
          <a:bodyPr/>
          <a:lstStyle/>
          <a:p>
            <a:pPr lvl="0"/>
            <a:endParaRPr lang="en-US" noProof="0" dirty="0"/>
          </a:p>
        </p:txBody>
      </p:sp>
    </p:spTree>
    <p:extLst>
      <p:ext uri="{BB962C8B-B14F-4D97-AF65-F5344CB8AC3E}">
        <p14:creationId xmlns:p14="http://schemas.microsoft.com/office/powerpoint/2010/main" val="31922986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549275"/>
          </a:xfrm>
        </p:spPr>
        <p:txBody>
          <a:bodyPr/>
          <a:lstStyle/>
          <a:p>
            <a:r>
              <a:rPr lang="en-US"/>
              <a:t>Click to edit Master title style</a:t>
            </a:r>
          </a:p>
        </p:txBody>
      </p:sp>
      <p:sp>
        <p:nvSpPr>
          <p:cNvPr id="3" name="Text Placeholder 2"/>
          <p:cNvSpPr>
            <a:spLocks noGrp="1"/>
          </p:cNvSpPr>
          <p:nvPr>
            <p:ph type="body" sz="half" idx="1"/>
          </p:nvPr>
        </p:nvSpPr>
        <p:spPr>
          <a:xfrm>
            <a:off x="457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89554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9"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457200" y="2149475"/>
            <a:ext cx="8175356" cy="822325"/>
          </a:xfrm>
        </p:spPr>
        <p:txBody>
          <a:bodyPr/>
          <a:lstStyle/>
          <a:p>
            <a:r>
              <a:rPr lang="en-US" altLang="en-US" sz="4000" dirty="0"/>
              <a:t> </a:t>
            </a:r>
            <a:r>
              <a:rPr lang="en-US" altLang="en-US" sz="4800" dirty="0">
                <a:cs typeface="Times New Roman" panose="02020603050405020304" pitchFamily="18" charset="0"/>
              </a:rPr>
              <a:t>Cranes and Derricks</a:t>
            </a:r>
          </a:p>
        </p:txBody>
      </p:sp>
      <p:sp>
        <p:nvSpPr>
          <p:cNvPr id="4099" name="Rectangle 3"/>
          <p:cNvSpPr>
            <a:spLocks noGrp="1" noChangeArrowheads="1"/>
          </p:cNvSpPr>
          <p:nvPr>
            <p:ph type="subTitle" sz="quarter" idx="1"/>
          </p:nvPr>
        </p:nvSpPr>
        <p:spPr>
          <a:xfrm>
            <a:off x="1295400" y="3446463"/>
            <a:ext cx="6553200" cy="576262"/>
          </a:xfrm>
        </p:spPr>
        <p:txBody>
          <a:bodyPr/>
          <a:lstStyle/>
          <a:p>
            <a:pPr marL="457200" indent="-457200" algn="ctr">
              <a:buFont typeface="Arial" panose="020B0604020202020204" pitchFamily="34" charset="0"/>
              <a:buChar char="•"/>
              <a:defRPr/>
            </a:pPr>
            <a:r>
              <a:rPr lang="en-US" sz="3200" b="1" dirty="0">
                <a:solidFill>
                  <a:schemeClr val="tx1"/>
                </a:solidFill>
                <a:cs typeface="Times New Roman" pitchFamily="18" charset="0"/>
              </a:rPr>
              <a:t> </a:t>
            </a:r>
            <a:r>
              <a:rPr lang="en-US" sz="3200" i="1" dirty="0">
                <a:cs typeface="Times New Roman" pitchFamily="18" charset="0"/>
              </a:rPr>
              <a:t>29 CFR 1926 - Subpart CC</a:t>
            </a:r>
          </a:p>
        </p:txBody>
      </p:sp>
      <p:sp>
        <p:nvSpPr>
          <p:cNvPr id="5124" name="Rectangle 4"/>
          <p:cNvSpPr>
            <a:spLocks noChangeArrowheads="1"/>
          </p:cNvSpPr>
          <p:nvPr/>
        </p:nvSpPr>
        <p:spPr bwMode="auto">
          <a:xfrm>
            <a:off x="609600" y="5484765"/>
            <a:ext cx="67056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endParaRPr lang="en-US" altLang="en-US" sz="1600" u="none" dirty="0">
              <a:solidFill>
                <a:srgbClr val="777777"/>
              </a:solidFill>
              <a:latin typeface="Avenir Next LT Pro" panose="020B05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533400" y="1219200"/>
            <a:ext cx="8001000" cy="4525963"/>
          </a:xfrm>
        </p:spPr>
        <p:txBody>
          <a:bodyPr/>
          <a:lstStyle/>
          <a:p>
            <a:pPr>
              <a:lnSpc>
                <a:spcPct val="90000"/>
              </a:lnSpc>
            </a:pPr>
            <a:r>
              <a:rPr lang="en-US" altLang="en-US" b="1" dirty="0">
                <a:cs typeface="Times New Roman" panose="02020603050405020304" pitchFamily="18" charset="0"/>
              </a:rPr>
              <a:t>Qualified person</a:t>
            </a:r>
          </a:p>
          <a:p>
            <a:pPr>
              <a:lnSpc>
                <a:spcPct val="90000"/>
              </a:lnSpc>
            </a:pPr>
            <a:endParaRPr lang="en-US" altLang="en-US" sz="800" dirty="0">
              <a:cs typeface="Times New Roman" panose="02020603050405020304" pitchFamily="18" charset="0"/>
            </a:endParaRPr>
          </a:p>
          <a:p>
            <a:pPr lvl="1">
              <a:lnSpc>
                <a:spcPct val="90000"/>
              </a:lnSpc>
            </a:pPr>
            <a:r>
              <a:rPr lang="en-US" altLang="en-US" dirty="0">
                <a:cs typeface="Times New Roman" panose="02020603050405020304" pitchFamily="18" charset="0"/>
              </a:rPr>
              <a:t>A person who, by possession of a recognized degree, certificate, or professional standing, or who by extensive knowledge, training and experience, successfully demonstrated an </a:t>
            </a:r>
            <a:r>
              <a:rPr lang="en-US" altLang="en-US" i="1" dirty="0">
                <a:cs typeface="Times New Roman" panose="02020603050405020304" pitchFamily="18" charset="0"/>
              </a:rPr>
              <a:t>ability to solve/resolve problems</a:t>
            </a:r>
            <a:r>
              <a:rPr lang="en-US" altLang="en-US" dirty="0">
                <a:cs typeface="Times New Roman" panose="02020603050405020304" pitchFamily="18" charset="0"/>
              </a:rPr>
              <a:t> relating to the subject matter, the work, or the project.</a:t>
            </a:r>
          </a:p>
        </p:txBody>
      </p:sp>
      <p:sp>
        <p:nvSpPr>
          <p:cNvPr id="4" name="Text Placeholder 3"/>
          <p:cNvSpPr>
            <a:spLocks noGrp="1"/>
          </p:cNvSpPr>
          <p:nvPr>
            <p:ph sz="quarter" idx="10"/>
          </p:nvPr>
        </p:nvSpPr>
        <p:spPr>
          <a:xfrm>
            <a:off x="7391400" y="685800"/>
            <a:ext cx="2133600" cy="381000"/>
          </a:xfrm>
        </p:spPr>
        <p:txBody>
          <a:bodyPr/>
          <a:lstStyle/>
          <a:p>
            <a:pPr>
              <a:defRPr/>
            </a:pPr>
            <a:r>
              <a:rPr lang="en-US" sz="1800" dirty="0">
                <a:solidFill>
                  <a:srgbClr val="000000"/>
                </a:solidFill>
                <a:ea typeface="+mj-ea"/>
                <a:cs typeface="+mj-cs"/>
              </a:rPr>
              <a:t>1926.1401</a:t>
            </a:r>
            <a:endParaRPr lang="en-US" sz="1800" dirty="0">
              <a:solidFill>
                <a:srgbClr val="012D9A"/>
              </a:solidFill>
              <a:ea typeface="+mj-ea"/>
              <a:cs typeface="+mj-cs"/>
            </a:endParaRPr>
          </a:p>
          <a:p>
            <a:pPr>
              <a:defRPr/>
            </a:pPr>
            <a:endParaRPr lang="en-US" dirty="0"/>
          </a:p>
        </p:txBody>
      </p:sp>
      <p:pic>
        <p:nvPicPr>
          <p:cNvPr id="2150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46148" y="3668712"/>
            <a:ext cx="2735852"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5864C6C-1B40-41D2-917F-A957C46A4B96}"/>
              </a:ext>
            </a:extLst>
          </p:cNvPr>
          <p:cNvSpPr>
            <a:spLocks noGrp="1" noChangeArrowheads="1"/>
          </p:cNvSpPr>
          <p:nvPr>
            <p:ph type="title"/>
          </p:nvPr>
        </p:nvSpPr>
        <p:spPr>
          <a:xfrm>
            <a:off x="533400" y="457200"/>
            <a:ext cx="7924800" cy="549275"/>
          </a:xfrm>
        </p:spPr>
        <p:txBody>
          <a:bodyPr/>
          <a:lstStyle/>
          <a:p>
            <a:r>
              <a:rPr lang="en-US" altLang="en-US" dirty="0">
                <a:cs typeface="Times New Roman" panose="02020603050405020304" pitchFamily="18" charset="0"/>
              </a:rPr>
              <a:t>Definitions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3"/>
          <p:cNvSpPr>
            <a:spLocks noGrp="1"/>
          </p:cNvSpPr>
          <p:nvPr>
            <p:ph idx="1"/>
          </p:nvPr>
        </p:nvSpPr>
        <p:spPr>
          <a:xfrm>
            <a:off x="533400" y="1219200"/>
            <a:ext cx="5410200" cy="3429000"/>
          </a:xfrm>
        </p:spPr>
        <p:txBody>
          <a:bodyPr/>
          <a:lstStyle/>
          <a:p>
            <a:r>
              <a:rPr lang="en-US" altLang="en-US" b="1" dirty="0"/>
              <a:t>Dedicated spotter </a:t>
            </a:r>
            <a:r>
              <a:rPr lang="en-US" altLang="en-US" dirty="0"/>
              <a:t>(power lines)  </a:t>
            </a:r>
          </a:p>
          <a:p>
            <a:endParaRPr lang="en-US" altLang="en-US" sz="800" dirty="0"/>
          </a:p>
          <a:p>
            <a:pPr lvl="1"/>
            <a:r>
              <a:rPr lang="en-US" altLang="en-US" dirty="0"/>
              <a:t>Person who meets requirements of 1926.1428 (signal person qualifications).</a:t>
            </a:r>
          </a:p>
          <a:p>
            <a:pPr lvl="2"/>
            <a:endParaRPr lang="en-US" altLang="en-US" sz="600" dirty="0"/>
          </a:p>
          <a:p>
            <a:pPr lvl="2"/>
            <a:r>
              <a:rPr lang="en-US" altLang="en-US" dirty="0"/>
              <a:t>Responsibility to watch separation between power line and equipment.</a:t>
            </a:r>
          </a:p>
          <a:p>
            <a:pPr lvl="2"/>
            <a:endParaRPr lang="en-US" altLang="en-US" dirty="0"/>
          </a:p>
          <a:p>
            <a:pPr lvl="2"/>
            <a:r>
              <a:rPr lang="en-US" altLang="en-US" dirty="0"/>
              <a:t>Ensure communication with operator that minimum approach distance not breached.</a:t>
            </a:r>
          </a:p>
          <a:p>
            <a:pPr lvl="1"/>
            <a:endParaRPr lang="en-US" altLang="en-US" dirty="0"/>
          </a:p>
        </p:txBody>
      </p:sp>
      <p:sp>
        <p:nvSpPr>
          <p:cNvPr id="23556" name="Text Placeholder 2"/>
          <p:cNvSpPr>
            <a:spLocks noGrp="1"/>
          </p:cNvSpPr>
          <p:nvPr>
            <p:ph sz="quarter" idx="10"/>
          </p:nvPr>
        </p:nvSpPr>
        <p:spPr>
          <a:xfrm>
            <a:off x="7391400" y="685800"/>
            <a:ext cx="2133600" cy="381000"/>
          </a:xfrm>
        </p:spPr>
        <p:txBody>
          <a:bodyPr/>
          <a:lstStyle/>
          <a:p>
            <a:r>
              <a:rPr lang="en-US" altLang="en-US" sz="1800" dirty="0"/>
              <a:t>1926.1401</a:t>
            </a:r>
          </a:p>
          <a:p>
            <a:endParaRPr lang="en-US" altLang="en-US" dirty="0"/>
          </a:p>
        </p:txBody>
      </p:sp>
      <p:sp>
        <p:nvSpPr>
          <p:cNvPr id="7" name="Rectangle 2">
            <a:extLst>
              <a:ext uri="{FF2B5EF4-FFF2-40B4-BE49-F238E27FC236}">
                <a16:creationId xmlns:a16="http://schemas.microsoft.com/office/drawing/2014/main" id="{CC0602DF-0C5F-4960-B711-55709E9F805E}"/>
              </a:ext>
            </a:extLst>
          </p:cNvPr>
          <p:cNvSpPr>
            <a:spLocks noGrp="1" noChangeArrowheads="1"/>
          </p:cNvSpPr>
          <p:nvPr>
            <p:ph type="title"/>
          </p:nvPr>
        </p:nvSpPr>
        <p:spPr>
          <a:xfrm>
            <a:off x="533400" y="457200"/>
            <a:ext cx="7924800" cy="549275"/>
          </a:xfrm>
        </p:spPr>
        <p:txBody>
          <a:bodyPr/>
          <a:lstStyle/>
          <a:p>
            <a:r>
              <a:rPr lang="en-US" altLang="en-US" dirty="0">
                <a:cs typeface="Times New Roman" panose="02020603050405020304" pitchFamily="18" charset="0"/>
              </a:rPr>
              <a:t>Definitions</a:t>
            </a:r>
          </a:p>
        </p:txBody>
      </p:sp>
      <p:pic>
        <p:nvPicPr>
          <p:cNvPr id="3" name="Picture 2" descr="A picture containing text, sky, outdoor, road&#10;&#10;Description automatically generated">
            <a:extLst>
              <a:ext uri="{FF2B5EF4-FFF2-40B4-BE49-F238E27FC236}">
                <a16:creationId xmlns:a16="http://schemas.microsoft.com/office/drawing/2014/main" id="{0B13A312-CECB-41CB-9882-B53BA6A16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770" y="1447800"/>
            <a:ext cx="2348430" cy="41910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304800"/>
            <a:ext cx="8153400" cy="914400"/>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cs typeface="Times New Roman" pitchFamily="18" charset="0"/>
              </a:rPr>
              <a:t>Ground</a:t>
            </a:r>
            <a:r>
              <a:rPr lang="en-US" sz="3200" b="1" u="none" dirty="0">
                <a:solidFill>
                  <a:srgbClr val="102447"/>
                </a:solidFill>
                <a:latin typeface="Avenir Next LT Pro" panose="020B0504020202020204" pitchFamily="34" charset="0"/>
                <a:cs typeface="Times New Roman" pitchFamily="18" charset="0"/>
              </a:rPr>
              <a:t> </a:t>
            </a:r>
            <a:r>
              <a:rPr lang="en-US" sz="3200" b="1" u="none" dirty="0">
                <a:solidFill>
                  <a:srgbClr val="102447"/>
                </a:solidFill>
                <a:latin typeface="Avenir Next LT Pro Demi" panose="020B0704020202020204" pitchFamily="34" charset="0"/>
                <a:cs typeface="Times New Roman" pitchFamily="18" charset="0"/>
              </a:rPr>
              <a:t>Conditions </a:t>
            </a:r>
            <a:r>
              <a:rPr lang="en-US" sz="3200" b="1" u="none" dirty="0">
                <a:solidFill>
                  <a:srgbClr val="102447"/>
                </a:solidFill>
                <a:latin typeface="Avenir Next LT Pro" panose="020B0504020202020204" pitchFamily="34" charset="0"/>
                <a:cs typeface="Times New Roman" pitchFamily="18" charset="0"/>
              </a:rPr>
              <a:t>                         </a:t>
            </a:r>
            <a:r>
              <a:rPr lang="en-US" sz="1800" u="none" dirty="0">
                <a:latin typeface="Avenir Next LT Pro" panose="020B0504020202020204" pitchFamily="34" charset="0"/>
                <a:cs typeface="Times New Roman" pitchFamily="18" charset="0"/>
              </a:rPr>
              <a:t>1926.1402(c)(1)</a:t>
            </a:r>
          </a:p>
        </p:txBody>
      </p:sp>
      <p:sp>
        <p:nvSpPr>
          <p:cNvPr id="25603" name="Content Placeholder 6"/>
          <p:cNvSpPr>
            <a:spLocks noGrp="1"/>
          </p:cNvSpPr>
          <p:nvPr>
            <p:ph idx="1"/>
          </p:nvPr>
        </p:nvSpPr>
        <p:spPr>
          <a:xfrm>
            <a:off x="533400" y="1234698"/>
            <a:ext cx="4941916" cy="3886200"/>
          </a:xfrm>
        </p:spPr>
        <p:txBody>
          <a:bodyPr/>
          <a:lstStyle/>
          <a:p>
            <a:r>
              <a:rPr lang="en-US" altLang="en-US" dirty="0"/>
              <a:t>Controlling entity</a:t>
            </a:r>
          </a:p>
          <a:p>
            <a:endParaRPr lang="en-US" altLang="en-US" sz="800" dirty="0"/>
          </a:p>
          <a:p>
            <a:pPr lvl="1"/>
            <a:r>
              <a:rPr lang="en-US" altLang="en-US" dirty="0"/>
              <a:t>Provide adequate conditions</a:t>
            </a:r>
          </a:p>
          <a:p>
            <a:pPr lvl="1"/>
            <a:endParaRPr lang="en-US" altLang="en-US" sz="1000" dirty="0"/>
          </a:p>
          <a:p>
            <a:pPr lvl="2"/>
            <a:r>
              <a:rPr lang="en-US" altLang="en-US" dirty="0"/>
              <a:t>Firm, drained, and graded </a:t>
            </a:r>
          </a:p>
          <a:p>
            <a:pPr lvl="2"/>
            <a:endParaRPr lang="en-US" altLang="en-US" sz="1000" dirty="0"/>
          </a:p>
          <a:p>
            <a:pPr lvl="2"/>
            <a:r>
              <a:rPr lang="en-US" altLang="en-US" dirty="0"/>
              <a:t>So that with the use of supporting materials, the equipment manufacturer’s specifications for adequate support and degree of level of the </a:t>
            </a:r>
            <a:r>
              <a:rPr lang="en-US" altLang="en-US" b="1" dirty="0"/>
              <a:t>equipment</a:t>
            </a:r>
            <a:r>
              <a:rPr lang="en-US" altLang="en-US" dirty="0"/>
              <a:t> are met</a:t>
            </a:r>
          </a:p>
        </p:txBody>
      </p:sp>
      <p:pic>
        <p:nvPicPr>
          <p:cNvPr id="3" name="Picture 2" descr="A picture containing several&#10;&#10;Description automatically generated">
            <a:extLst>
              <a:ext uri="{FF2B5EF4-FFF2-40B4-BE49-F238E27FC236}">
                <a16:creationId xmlns:a16="http://schemas.microsoft.com/office/drawing/2014/main" id="{2A9D7DBE-D338-43A2-A231-8B1964E99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689709"/>
            <a:ext cx="3276600" cy="310149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1000" y="152400"/>
            <a:ext cx="8229600" cy="1143000"/>
          </a:xfrm>
          <a:prstGeom prst="rect">
            <a:avLst/>
          </a:prstGeom>
          <a:noFill/>
          <a:ln w="9525">
            <a:noFill/>
            <a:miter lim="800000"/>
            <a:headEnd/>
            <a:tailEnd/>
          </a:ln>
        </p:spPr>
        <p:txBody>
          <a:bodyPr anchor="ctr"/>
          <a:lstStyle/>
          <a:p>
            <a:pPr>
              <a:defRPr/>
            </a:pPr>
            <a:r>
              <a:rPr lang="en-US" sz="4400" u="none" dirty="0">
                <a:solidFill>
                  <a:schemeClr val="accent2"/>
                </a:solidFill>
              </a:rPr>
              <a:t> </a:t>
            </a:r>
            <a:r>
              <a:rPr lang="en-US" sz="3200" b="1" u="none" dirty="0">
                <a:solidFill>
                  <a:srgbClr val="102447"/>
                </a:solidFill>
                <a:latin typeface="Avenir Next LT Pro Demi" panose="020B0704020202020204" pitchFamily="34" charset="0"/>
                <a:cs typeface="Times New Roman" pitchFamily="18" charset="0"/>
              </a:rPr>
              <a:t>Ground Conditions      </a:t>
            </a:r>
            <a:r>
              <a:rPr lang="en-US" sz="3200" b="1" u="none" dirty="0">
                <a:solidFill>
                  <a:srgbClr val="012D9A"/>
                </a:solidFill>
                <a:latin typeface="Avenir Next LT Pro Demi" panose="020B0704020202020204" pitchFamily="34" charset="0"/>
                <a:cs typeface="Times New Roman" pitchFamily="18" charset="0"/>
              </a:rPr>
              <a:t>                    </a:t>
            </a:r>
            <a:r>
              <a:rPr lang="en-US" sz="1800" u="none" dirty="0">
                <a:latin typeface="Avenir Next LT Pro" panose="020B0504020202020204" pitchFamily="34" charset="0"/>
                <a:cs typeface="Times New Roman" pitchFamily="18" charset="0"/>
              </a:rPr>
              <a:t>1926.1402(c)(2)</a:t>
            </a:r>
          </a:p>
        </p:txBody>
      </p:sp>
      <p:sp>
        <p:nvSpPr>
          <p:cNvPr id="27651" name="Content Placeholder 5"/>
          <p:cNvSpPr>
            <a:spLocks noGrp="1"/>
          </p:cNvSpPr>
          <p:nvPr>
            <p:ph idx="1"/>
          </p:nvPr>
        </p:nvSpPr>
        <p:spPr>
          <a:xfrm>
            <a:off x="533400" y="1219200"/>
            <a:ext cx="8077200" cy="4525963"/>
          </a:xfrm>
        </p:spPr>
        <p:txBody>
          <a:bodyPr/>
          <a:lstStyle/>
          <a:p>
            <a:r>
              <a:rPr lang="en-US" altLang="en-US" dirty="0"/>
              <a:t>Inform user of the equipment and operator of the location of hazards beneath the equipment set-up area.</a:t>
            </a:r>
          </a:p>
          <a:p>
            <a:pPr lvl="1">
              <a:lnSpc>
                <a:spcPct val="150000"/>
              </a:lnSpc>
            </a:pPr>
            <a:r>
              <a:rPr lang="en-US" altLang="en-US" dirty="0"/>
              <a:t>Voids</a:t>
            </a:r>
          </a:p>
          <a:p>
            <a:pPr lvl="1">
              <a:lnSpc>
                <a:spcPct val="150000"/>
              </a:lnSpc>
            </a:pPr>
            <a:r>
              <a:rPr lang="en-US" altLang="en-US" dirty="0"/>
              <a:t>Tanks</a:t>
            </a:r>
          </a:p>
          <a:p>
            <a:pPr lvl="1">
              <a:lnSpc>
                <a:spcPct val="150000"/>
              </a:lnSpc>
            </a:pPr>
            <a:r>
              <a:rPr lang="en-US" altLang="en-US" dirty="0"/>
              <a:t>Utilities</a:t>
            </a:r>
          </a:p>
        </p:txBody>
      </p:sp>
      <p:pic>
        <p:nvPicPr>
          <p:cNvPr id="2" name="Picture Placeholder 1"/>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5105400" y="2819400"/>
            <a:ext cx="2971800" cy="28956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04800" y="381000"/>
            <a:ext cx="8305800" cy="696912"/>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cs typeface="Times New Roman" pitchFamily="18" charset="0"/>
              </a:rPr>
              <a:t>  Assembly/Disassembly                        </a:t>
            </a:r>
            <a:r>
              <a:rPr lang="en-US" sz="1800" u="none" dirty="0">
                <a:latin typeface="Avenir Next LT Pro" panose="020B0504020202020204" pitchFamily="34" charset="0"/>
                <a:cs typeface="Times New Roman" pitchFamily="18" charset="0"/>
              </a:rPr>
              <a:t>1926.1403</a:t>
            </a:r>
          </a:p>
        </p:txBody>
      </p:sp>
      <p:sp>
        <p:nvSpPr>
          <p:cNvPr id="29699" name="Content Placeholder 5"/>
          <p:cNvSpPr>
            <a:spLocks noGrp="1"/>
          </p:cNvSpPr>
          <p:nvPr>
            <p:ph idx="1"/>
          </p:nvPr>
        </p:nvSpPr>
        <p:spPr>
          <a:xfrm>
            <a:off x="533399" y="1219200"/>
            <a:ext cx="4724401" cy="4525963"/>
          </a:xfrm>
        </p:spPr>
        <p:txBody>
          <a:bodyPr/>
          <a:lstStyle/>
          <a:p>
            <a:r>
              <a:rPr lang="en-US" altLang="en-US" dirty="0"/>
              <a:t>Two options</a:t>
            </a:r>
          </a:p>
          <a:p>
            <a:endParaRPr lang="en-US" altLang="en-US" sz="800" dirty="0"/>
          </a:p>
          <a:p>
            <a:pPr lvl="1"/>
            <a:r>
              <a:rPr lang="en-US" altLang="en-US" dirty="0"/>
              <a:t>Manufacturer procedures</a:t>
            </a:r>
          </a:p>
          <a:p>
            <a:pPr lvl="1"/>
            <a:endParaRPr lang="en-US" altLang="en-US" sz="1000" dirty="0"/>
          </a:p>
          <a:p>
            <a:pPr lvl="1"/>
            <a:r>
              <a:rPr lang="en-US" altLang="en-US" dirty="0"/>
              <a:t>Employer procedures</a:t>
            </a:r>
          </a:p>
        </p:txBody>
      </p:sp>
      <p:pic>
        <p:nvPicPr>
          <p:cNvPr id="2970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2420159"/>
            <a:ext cx="3733800" cy="344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4"/>
          <p:cNvSpPr>
            <a:spLocks noGrp="1"/>
          </p:cNvSpPr>
          <p:nvPr>
            <p:ph idx="1"/>
          </p:nvPr>
        </p:nvSpPr>
        <p:spPr>
          <a:xfrm>
            <a:off x="533400" y="1295400"/>
            <a:ext cx="7848600" cy="4724400"/>
          </a:xfrm>
        </p:spPr>
        <p:txBody>
          <a:bodyPr>
            <a:normAutofit fontScale="92500" lnSpcReduction="10000"/>
          </a:bodyPr>
          <a:lstStyle/>
          <a:p>
            <a:r>
              <a:rPr lang="en-US" altLang="en-US" sz="2400" dirty="0"/>
              <a:t>Crane assembly and disassembly procedures</a:t>
            </a:r>
          </a:p>
          <a:p>
            <a:pPr lvl="1">
              <a:lnSpc>
                <a:spcPct val="150000"/>
              </a:lnSpc>
            </a:pPr>
            <a:r>
              <a:rPr lang="en-US" altLang="en-US" sz="2000" dirty="0"/>
              <a:t>Comply with manufacturer or employer procedures </a:t>
            </a:r>
            <a:endParaRPr lang="en-US" altLang="en-US" sz="700" dirty="0"/>
          </a:p>
          <a:p>
            <a:pPr lvl="1">
              <a:lnSpc>
                <a:spcPct val="150000"/>
              </a:lnSpc>
            </a:pPr>
            <a:r>
              <a:rPr lang="en-US" altLang="en-US" sz="2000" dirty="0"/>
              <a:t>Supervision</a:t>
            </a:r>
            <a:r>
              <a:rPr lang="en-US" sz="2000" dirty="0"/>
              <a:t>—</a:t>
            </a:r>
            <a:r>
              <a:rPr lang="en-US" altLang="en-US" sz="2000" dirty="0"/>
              <a:t>Competent-qualified person = A/D director </a:t>
            </a:r>
          </a:p>
          <a:p>
            <a:pPr lvl="1"/>
            <a:endParaRPr lang="en-US" altLang="en-US" sz="800" dirty="0"/>
          </a:p>
          <a:p>
            <a:pPr lvl="2"/>
            <a:r>
              <a:rPr lang="en-US" altLang="en-US" sz="1800" dirty="0"/>
              <a:t>Knowledge of procedures</a:t>
            </a:r>
          </a:p>
          <a:p>
            <a:pPr lvl="2"/>
            <a:endParaRPr lang="en-US" altLang="en-US" sz="1000" dirty="0"/>
          </a:p>
          <a:p>
            <a:pPr lvl="2"/>
            <a:r>
              <a:rPr lang="en-US" altLang="en-US" sz="1800" dirty="0"/>
              <a:t>Review of procedures</a:t>
            </a:r>
          </a:p>
          <a:p>
            <a:pPr lvl="2"/>
            <a:endParaRPr lang="en-US" altLang="en-US" sz="1000" dirty="0"/>
          </a:p>
          <a:p>
            <a:pPr lvl="2"/>
            <a:r>
              <a:rPr lang="en-US" altLang="en-US" sz="1800" dirty="0"/>
              <a:t>Ensure crew members understand </a:t>
            </a:r>
          </a:p>
          <a:p>
            <a:pPr lvl="2">
              <a:buFontTx/>
              <a:buNone/>
            </a:pPr>
            <a:r>
              <a:rPr lang="en-US" altLang="en-US" sz="1800" dirty="0"/>
              <a:t>   their tasks and hazards associated </a:t>
            </a:r>
          </a:p>
          <a:p>
            <a:pPr lvl="2">
              <a:buFontTx/>
              <a:buNone/>
            </a:pPr>
            <a:r>
              <a:rPr lang="en-US" altLang="en-US" sz="1800" dirty="0"/>
              <a:t>   with tasks</a:t>
            </a:r>
          </a:p>
          <a:p>
            <a:pPr lvl="1"/>
            <a:endParaRPr lang="en-US" altLang="en-US" sz="2000" dirty="0"/>
          </a:p>
          <a:p>
            <a:r>
              <a:rPr lang="en-US" altLang="en-US" sz="2400" dirty="0"/>
              <a:t>Tower crane</a:t>
            </a:r>
          </a:p>
          <a:p>
            <a:endParaRPr lang="en-US" altLang="en-US" sz="800" i="1" dirty="0"/>
          </a:p>
          <a:p>
            <a:pPr lvl="1"/>
            <a:r>
              <a:rPr lang="en-US" altLang="en-US" sz="2000" dirty="0"/>
              <a:t>Pre-erection inspection</a:t>
            </a:r>
          </a:p>
          <a:p>
            <a:pPr lvl="1"/>
            <a:endParaRPr lang="en-US" altLang="en-US" sz="800" dirty="0"/>
          </a:p>
          <a:p>
            <a:pPr lvl="2"/>
            <a:r>
              <a:rPr lang="en-US" altLang="en-US" sz="1800" dirty="0"/>
              <a:t>Each crane component inspected by qualified person</a:t>
            </a:r>
          </a:p>
        </p:txBody>
      </p:sp>
      <p:sp>
        <p:nvSpPr>
          <p:cNvPr id="31747" name="Rectangle 2"/>
          <p:cNvSpPr>
            <a:spLocks noGrp="1" noChangeArrowheads="1"/>
          </p:cNvSpPr>
          <p:nvPr>
            <p:ph type="title"/>
          </p:nvPr>
        </p:nvSpPr>
        <p:spPr>
          <a:xfrm>
            <a:off x="609600" y="457200"/>
            <a:ext cx="6858000" cy="554038"/>
          </a:xfrm>
        </p:spPr>
        <p:txBody>
          <a:bodyPr/>
          <a:lstStyle/>
          <a:p>
            <a:r>
              <a:rPr lang="en-US" altLang="en-US" dirty="0"/>
              <a:t>Assembly/Disassembly</a:t>
            </a:r>
            <a:endParaRPr lang="en-US" altLang="en-US" sz="1800" dirty="0"/>
          </a:p>
        </p:txBody>
      </p:sp>
      <p:sp>
        <p:nvSpPr>
          <p:cNvPr id="176131" name="Rectangle 3"/>
          <p:cNvSpPr>
            <a:spLocks noGrp="1" noChangeArrowheads="1"/>
          </p:cNvSpPr>
          <p:nvPr>
            <p:ph type="body" sz="quarter" idx="10"/>
          </p:nvPr>
        </p:nvSpPr>
        <p:spPr>
          <a:xfrm>
            <a:off x="5791200" y="685800"/>
            <a:ext cx="2819400" cy="381000"/>
          </a:xfrm>
        </p:spPr>
        <p:txBody>
          <a:bodyPr/>
          <a:lstStyle/>
          <a:p>
            <a:pPr>
              <a:defRPr/>
            </a:pPr>
            <a:r>
              <a:rPr lang="en-US" sz="1800" dirty="0"/>
              <a:t>1926.1403, .1404, .1435</a:t>
            </a:r>
            <a:endParaRPr lang="en-US" sz="1800" i="1" dirty="0">
              <a:solidFill>
                <a:schemeClr val="accent6"/>
              </a:solidFill>
            </a:endParaRPr>
          </a:p>
        </p:txBody>
      </p:sp>
      <p:pic>
        <p:nvPicPr>
          <p:cNvPr id="31749"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743200"/>
            <a:ext cx="2468562"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Content Placeholder 8"/>
          <p:cNvSpPr>
            <a:spLocks noGrp="1"/>
          </p:cNvSpPr>
          <p:nvPr>
            <p:ph idx="1"/>
          </p:nvPr>
        </p:nvSpPr>
        <p:spPr>
          <a:xfrm>
            <a:off x="533400" y="1287462"/>
            <a:ext cx="8077200" cy="1150937"/>
          </a:xfrm>
        </p:spPr>
        <p:txBody>
          <a:bodyPr>
            <a:normAutofit fontScale="92500" lnSpcReduction="20000"/>
          </a:bodyPr>
          <a:lstStyle/>
          <a:p>
            <a:r>
              <a:rPr lang="en-US" altLang="en-US" sz="2800" dirty="0"/>
              <a:t>Site and ground conditions must be adequate</a:t>
            </a:r>
          </a:p>
          <a:p>
            <a:endParaRPr lang="en-US" altLang="en-US" sz="2000" dirty="0"/>
          </a:p>
          <a:p>
            <a:r>
              <a:rPr lang="en-US" altLang="en-US" sz="2800" dirty="0"/>
              <a:t>When required, block under outrigger floats</a:t>
            </a:r>
          </a:p>
          <a:p>
            <a:endParaRPr lang="en-US" altLang="en-US" sz="2800" dirty="0"/>
          </a:p>
        </p:txBody>
      </p:sp>
      <p:sp>
        <p:nvSpPr>
          <p:cNvPr id="33795" name="Rectangle 2"/>
          <p:cNvSpPr>
            <a:spLocks noGrp="1" noChangeArrowheads="1"/>
          </p:cNvSpPr>
          <p:nvPr>
            <p:ph type="title"/>
          </p:nvPr>
        </p:nvSpPr>
        <p:spPr>
          <a:xfrm>
            <a:off x="609600" y="457200"/>
            <a:ext cx="8153400" cy="830263"/>
          </a:xfrm>
        </p:spPr>
        <p:txBody>
          <a:bodyPr/>
          <a:lstStyle/>
          <a:p>
            <a:r>
              <a:rPr lang="en-US" altLang="en-US" dirty="0"/>
              <a:t>Assembly/Disassembly	               </a:t>
            </a:r>
            <a:r>
              <a:rPr lang="en-US" altLang="en-US" sz="1800" b="0" dirty="0">
                <a:solidFill>
                  <a:schemeClr val="tx1"/>
                </a:solidFill>
                <a:latin typeface="Avenir Next LT Pro" panose="020B0504020202020204" pitchFamily="34" charset="0"/>
              </a:rPr>
              <a:t>1926.1404(h)</a:t>
            </a:r>
            <a:br>
              <a:rPr lang="en-US" altLang="en-US" sz="1800" b="0" dirty="0">
                <a:latin typeface="Avenir Next LT Pro" panose="020B0504020202020204" pitchFamily="34" charset="0"/>
              </a:rPr>
            </a:br>
            <a:endParaRPr lang="en-US" altLang="en-US" sz="1800" b="0" dirty="0">
              <a:solidFill>
                <a:schemeClr val="tx1"/>
              </a:solidFill>
              <a:latin typeface="Avenir Next LT Pro" panose="020B0504020202020204" pitchFamily="34" charset="0"/>
            </a:endParaRPr>
          </a:p>
        </p:txBody>
      </p:sp>
      <p:pic>
        <p:nvPicPr>
          <p:cNvPr id="3" name="Picture 2" descr="A picture containing text, road, outdoor, truck&#10;&#10;Description automatically generated">
            <a:extLst>
              <a:ext uri="{FF2B5EF4-FFF2-40B4-BE49-F238E27FC236}">
                <a16:creationId xmlns:a16="http://schemas.microsoft.com/office/drawing/2014/main" id="{3C6C1E62-2253-4BE4-8720-2A97FA18CF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543175"/>
            <a:ext cx="5638800" cy="31718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09600" y="457200"/>
            <a:ext cx="8153400" cy="830263"/>
          </a:xfrm>
        </p:spPr>
        <p:txBody>
          <a:bodyPr/>
          <a:lstStyle/>
          <a:p>
            <a:r>
              <a:rPr lang="en-US" altLang="en-US" dirty="0"/>
              <a:t>How is this set up?	                         </a:t>
            </a:r>
            <a:r>
              <a:rPr lang="en-US" altLang="en-US" sz="1800" b="0" dirty="0">
                <a:solidFill>
                  <a:schemeClr val="tx1"/>
                </a:solidFill>
                <a:latin typeface="Avenir Next LT Pro" panose="020B0504020202020204" pitchFamily="34" charset="0"/>
              </a:rPr>
              <a:t>1926.1404</a:t>
            </a:r>
            <a:br>
              <a:rPr lang="en-US" altLang="en-US" sz="1800" b="0" dirty="0">
                <a:latin typeface="Avenir Next LT Pro" panose="020B0504020202020204" pitchFamily="34" charset="0"/>
              </a:rPr>
            </a:br>
            <a:endParaRPr lang="en-US" altLang="en-US" sz="1800" b="0" dirty="0">
              <a:solidFill>
                <a:schemeClr val="tx1"/>
              </a:solidFill>
              <a:latin typeface="Avenir Next LT Pro" panose="020B05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1327674"/>
            <a:ext cx="5051085" cy="45200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9600" y="457200"/>
            <a:ext cx="8458200" cy="554038"/>
          </a:xfrm>
        </p:spPr>
        <p:txBody>
          <a:bodyPr/>
          <a:lstStyle/>
          <a:p>
            <a:r>
              <a:rPr lang="en-US" altLang="en-US" dirty="0">
                <a:cs typeface="Times New Roman" panose="02020603050405020304" pitchFamily="18" charset="0"/>
              </a:rPr>
              <a:t>Power Line Safety</a:t>
            </a:r>
            <a:r>
              <a:rPr lang="en-US" altLang="en-US" sz="3200" dirty="0"/>
              <a:t>	      		</a:t>
            </a:r>
            <a:r>
              <a:rPr lang="en-US" altLang="en-US" sz="3200" dirty="0">
                <a:latin typeface="Avenir Next LT Pro" panose="020B0504020202020204" pitchFamily="34" charset="0"/>
              </a:rPr>
              <a:t>               </a:t>
            </a:r>
            <a:r>
              <a:rPr lang="en-US" altLang="en-US" sz="1800" b="0" dirty="0">
                <a:solidFill>
                  <a:srgbClr val="000000"/>
                </a:solidFill>
                <a:latin typeface="Avenir Next LT Pro" panose="020B0504020202020204" pitchFamily="34" charset="0"/>
              </a:rPr>
              <a:t>1926.1407(f)</a:t>
            </a:r>
            <a:endParaRPr lang="en-US" altLang="en-US" sz="3200" b="0" dirty="0">
              <a:latin typeface="Avenir Next LT Pro" panose="020B0504020202020204" pitchFamily="34" charset="0"/>
            </a:endParaRPr>
          </a:p>
        </p:txBody>
      </p:sp>
      <p:sp>
        <p:nvSpPr>
          <p:cNvPr id="37891" name="Text Placeholder 2"/>
          <p:cNvSpPr>
            <a:spLocks noGrp="1"/>
          </p:cNvSpPr>
          <p:nvPr>
            <p:ph type="body" sz="half" idx="1"/>
          </p:nvPr>
        </p:nvSpPr>
        <p:spPr>
          <a:xfrm>
            <a:off x="533400" y="1255362"/>
            <a:ext cx="7848600" cy="1716437"/>
          </a:xfrm>
        </p:spPr>
        <p:txBody>
          <a:bodyPr/>
          <a:lstStyle/>
          <a:p>
            <a:r>
              <a:rPr lang="en-US" altLang="en-US" dirty="0"/>
              <a:t>Power lines presumed energized</a:t>
            </a:r>
          </a:p>
          <a:p>
            <a:endParaRPr lang="en-US" altLang="en-US" sz="800" dirty="0"/>
          </a:p>
          <a:p>
            <a:pPr lvl="1"/>
            <a:r>
              <a:rPr lang="en-US" altLang="en-US" dirty="0"/>
              <a:t>Unless utility owner/operator confirms lines deenergized</a:t>
            </a:r>
          </a:p>
          <a:p>
            <a:pPr lvl="1"/>
            <a:endParaRPr lang="en-US" altLang="en-US" sz="1000" dirty="0"/>
          </a:p>
          <a:p>
            <a:pPr lvl="1"/>
            <a:r>
              <a:rPr lang="en-US" altLang="en-US" dirty="0"/>
              <a:t>Visibly grounded at worksite</a:t>
            </a:r>
          </a:p>
        </p:txBody>
      </p:sp>
      <p:pic>
        <p:nvPicPr>
          <p:cNvPr id="3789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3048000"/>
            <a:ext cx="3886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3400" y="381000"/>
            <a:ext cx="8153400" cy="696912"/>
          </a:xfrm>
          <a:prstGeom prst="rect">
            <a:avLst/>
          </a:prstGeom>
          <a:noFill/>
          <a:ln w="9525">
            <a:noFill/>
            <a:miter lim="800000"/>
            <a:headEnd/>
            <a:tailEnd/>
          </a:ln>
        </p:spPr>
        <p:txBody>
          <a:bodyPr anchor="ctr"/>
          <a:lstStyle/>
          <a:p>
            <a:pPr>
              <a:defRPr/>
            </a:pPr>
            <a:r>
              <a:rPr lang="en-US" sz="3600" b="1" u="none" dirty="0">
                <a:solidFill>
                  <a:srgbClr val="102447"/>
                </a:solidFill>
                <a:latin typeface="+mj-lt"/>
                <a:cs typeface="Times New Roman" pitchFamily="18" charset="0"/>
              </a:rPr>
              <a:t>Power Line Safety</a:t>
            </a:r>
            <a:r>
              <a:rPr lang="en-US" b="1" u="none" dirty="0">
                <a:solidFill>
                  <a:srgbClr val="012D9A"/>
                </a:solidFill>
                <a:latin typeface="Avenir Next LT Pro" panose="020B0504020202020204" pitchFamily="34" charset="0"/>
                <a:cs typeface="Times New Roman" pitchFamily="18" charset="0"/>
              </a:rPr>
              <a:t>		  	   </a:t>
            </a:r>
            <a:r>
              <a:rPr lang="en-US" sz="1800" u="none" dirty="0">
                <a:latin typeface="Avenir Next LT Pro" panose="020B0504020202020204" pitchFamily="34" charset="0"/>
                <a:cs typeface="Times New Roman" pitchFamily="18" charset="0"/>
              </a:rPr>
              <a:t>1926.1408</a:t>
            </a:r>
          </a:p>
        </p:txBody>
      </p:sp>
      <p:sp>
        <p:nvSpPr>
          <p:cNvPr id="39939" name="Content Placeholder 4"/>
          <p:cNvSpPr>
            <a:spLocks noGrp="1"/>
          </p:cNvSpPr>
          <p:nvPr>
            <p:ph idx="1"/>
          </p:nvPr>
        </p:nvSpPr>
        <p:spPr>
          <a:xfrm>
            <a:off x="533400" y="1219200"/>
            <a:ext cx="4694238" cy="4525963"/>
          </a:xfrm>
        </p:spPr>
        <p:txBody>
          <a:bodyPr/>
          <a:lstStyle/>
          <a:p>
            <a:r>
              <a:rPr lang="en-US" altLang="en-US" dirty="0"/>
              <a:t>Identify the work zone</a:t>
            </a:r>
          </a:p>
          <a:p>
            <a:endParaRPr lang="en-US" altLang="en-US" sz="800" dirty="0"/>
          </a:p>
          <a:p>
            <a:pPr lvl="1"/>
            <a:r>
              <a:rPr lang="en-US" altLang="en-US" dirty="0"/>
              <a:t>Demarcating boundaries (such as with flags, or a device such as a range limit device or range control warning device) </a:t>
            </a:r>
            <a:r>
              <a:rPr lang="en-US" altLang="en-US" b="1" i="1" dirty="0"/>
              <a:t>or</a:t>
            </a:r>
          </a:p>
          <a:p>
            <a:pPr lvl="1"/>
            <a:endParaRPr lang="en-US" altLang="en-US" b="1" dirty="0"/>
          </a:p>
          <a:p>
            <a:pPr lvl="1"/>
            <a:r>
              <a:rPr lang="en-US" altLang="en-US" dirty="0"/>
              <a:t>Define the work zone as the area 360 degrees around the equipment, up to equipment’s maximum working radius.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054" y="2072481"/>
            <a:ext cx="3150661" cy="2819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609600" y="441325"/>
            <a:ext cx="7924800" cy="549275"/>
          </a:xfrm>
        </p:spPr>
        <p:txBody>
          <a:bodyPr/>
          <a:lstStyle/>
          <a:p>
            <a:r>
              <a:rPr lang="en-US" altLang="en-US" dirty="0"/>
              <a:t>Objectives</a:t>
            </a:r>
          </a:p>
        </p:txBody>
      </p:sp>
      <p:sp>
        <p:nvSpPr>
          <p:cNvPr id="7171" name="Content Placeholder 1"/>
          <p:cNvSpPr>
            <a:spLocks noGrp="1"/>
          </p:cNvSpPr>
          <p:nvPr>
            <p:ph idx="1"/>
          </p:nvPr>
        </p:nvSpPr>
        <p:spPr>
          <a:xfrm>
            <a:off x="609600" y="1235075"/>
            <a:ext cx="7822212" cy="4711701"/>
          </a:xfrm>
        </p:spPr>
        <p:txBody>
          <a:bodyPr>
            <a:normAutofit fontScale="92500" lnSpcReduction="10000"/>
          </a:bodyPr>
          <a:lstStyle/>
          <a:p>
            <a:r>
              <a:rPr lang="en-US" altLang="en-US" sz="2400" dirty="0"/>
              <a:t>At the end of this course, students will be able to:</a:t>
            </a:r>
          </a:p>
          <a:p>
            <a:endParaRPr lang="en-US" altLang="en-US" sz="800" dirty="0"/>
          </a:p>
          <a:p>
            <a:pPr lvl="1"/>
            <a:r>
              <a:rPr lang="en-US" altLang="en-US" sz="2000" dirty="0"/>
              <a:t>Familiarize themselves with the scope of the standard</a:t>
            </a:r>
          </a:p>
          <a:p>
            <a:pPr lvl="1"/>
            <a:endParaRPr lang="en-US" altLang="en-US" sz="800" dirty="0"/>
          </a:p>
          <a:p>
            <a:pPr lvl="1"/>
            <a:r>
              <a:rPr lang="en-US" altLang="en-US" sz="2000" dirty="0"/>
              <a:t>Identify proper ground conditions</a:t>
            </a:r>
          </a:p>
          <a:p>
            <a:pPr lvl="1"/>
            <a:endParaRPr lang="en-US" altLang="en-US" sz="800" dirty="0"/>
          </a:p>
          <a:p>
            <a:pPr lvl="1"/>
            <a:r>
              <a:rPr lang="en-US" altLang="en-US" sz="2000" dirty="0"/>
              <a:t>Recognize assembly/disassembly hazards</a:t>
            </a:r>
          </a:p>
          <a:p>
            <a:pPr lvl="1"/>
            <a:endParaRPr lang="en-US" altLang="en-US" sz="800" dirty="0"/>
          </a:p>
          <a:p>
            <a:pPr lvl="1"/>
            <a:r>
              <a:rPr lang="en-US" altLang="en-US" sz="2000" dirty="0"/>
              <a:t>Recognize power line safety hazards</a:t>
            </a:r>
          </a:p>
          <a:p>
            <a:pPr lvl="1"/>
            <a:endParaRPr lang="en-US" altLang="en-US" sz="800" dirty="0"/>
          </a:p>
          <a:p>
            <a:pPr lvl="1"/>
            <a:r>
              <a:rPr lang="en-US" altLang="en-US" sz="2000" dirty="0"/>
              <a:t>Understand the importance of Inspections</a:t>
            </a:r>
          </a:p>
          <a:p>
            <a:pPr lvl="1"/>
            <a:endParaRPr lang="en-US" altLang="en-US" sz="800" dirty="0"/>
          </a:p>
          <a:p>
            <a:pPr lvl="1"/>
            <a:r>
              <a:rPr lang="en-US" altLang="en-US" sz="2000" dirty="0"/>
              <a:t>Incorporate fall protection into their crane program</a:t>
            </a:r>
          </a:p>
          <a:p>
            <a:pPr lvl="1"/>
            <a:endParaRPr lang="en-US" altLang="en-US" sz="800" dirty="0"/>
          </a:p>
          <a:p>
            <a:pPr lvl="1"/>
            <a:r>
              <a:rPr lang="en-US" altLang="en-US" sz="2000" dirty="0"/>
              <a:t>Understand operator and signal person qualifications</a:t>
            </a:r>
          </a:p>
          <a:p>
            <a:pPr lvl="1"/>
            <a:endParaRPr lang="en-US" altLang="en-US" sz="800" dirty="0"/>
          </a:p>
          <a:p>
            <a:pPr lvl="1"/>
            <a:r>
              <a:rPr lang="en-US" altLang="en-US" sz="2000" dirty="0"/>
              <a:t>Understand signals and their importance to safe operations</a:t>
            </a:r>
          </a:p>
          <a:p>
            <a:pPr lvl="1"/>
            <a:endParaRPr lang="en-US" altLang="en-US" sz="800" dirty="0"/>
          </a:p>
          <a:p>
            <a:pPr lvl="1"/>
            <a:r>
              <a:rPr lang="en-US" altLang="en-US" sz="2000" dirty="0"/>
              <a:t>Understand tower cranes hazards</a:t>
            </a:r>
          </a:p>
          <a:p>
            <a:pPr lvl="1"/>
            <a:endParaRPr lang="en-US" altLang="en-US" sz="800" dirty="0"/>
          </a:p>
          <a:p>
            <a:pPr lvl="1"/>
            <a:r>
              <a:rPr lang="en-US" altLang="en-US" sz="2000" dirty="0"/>
              <a:t>Identify training elements specific to cranes</a:t>
            </a:r>
          </a:p>
          <a:p>
            <a:pPr lvl="1"/>
            <a:endParaRPr lang="en-US" altLang="en-US" dirty="0"/>
          </a:p>
        </p:txBody>
      </p:sp>
      <p:sp>
        <p:nvSpPr>
          <p:cNvPr id="7172" name="Text Placeholder 3"/>
          <p:cNvSpPr>
            <a:spLocks noGrp="1"/>
          </p:cNvSpPr>
          <p:nvPr>
            <p:ph sz="quarter" idx="10"/>
          </p:nvPr>
        </p:nvSpPr>
        <p:spPr>
          <a:xfrm>
            <a:off x="7315200" y="685800"/>
            <a:ext cx="2133600" cy="381000"/>
          </a:xfrm>
        </p:spPr>
        <p:txBody>
          <a:bodyPr/>
          <a:lstStyle/>
          <a:p>
            <a:r>
              <a:rPr lang="en-US" altLang="en-US" sz="1800" dirty="0"/>
              <a:t>1926.1400</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3400" y="369888"/>
            <a:ext cx="8153400" cy="696912"/>
          </a:xfrm>
          <a:prstGeom prst="rect">
            <a:avLst/>
          </a:prstGeom>
          <a:noFill/>
          <a:ln w="9525">
            <a:noFill/>
            <a:miter lim="800000"/>
            <a:headEnd/>
            <a:tailEnd/>
          </a:ln>
        </p:spPr>
        <p:txBody>
          <a:bodyPr anchor="ctr"/>
          <a:lstStyle/>
          <a:p>
            <a:pPr>
              <a:defRPr/>
            </a:pPr>
            <a:r>
              <a:rPr lang="en-US" sz="3600" b="1" u="none" dirty="0">
                <a:solidFill>
                  <a:srgbClr val="102447"/>
                </a:solidFill>
                <a:latin typeface="+mj-lt"/>
                <a:cs typeface="Times New Roman" pitchFamily="18" charset="0"/>
              </a:rPr>
              <a:t>Power Line Safety</a:t>
            </a:r>
            <a:r>
              <a:rPr lang="en-US" b="1" u="none" dirty="0">
                <a:solidFill>
                  <a:srgbClr val="102447"/>
                </a:solidFill>
                <a:latin typeface="Avenir Next LT Pro" panose="020B0504020202020204" pitchFamily="34" charset="0"/>
                <a:cs typeface="Times New Roman" pitchFamily="18" charset="0"/>
              </a:rPr>
              <a:t>	</a:t>
            </a:r>
            <a:r>
              <a:rPr lang="en-US" b="1" u="none" dirty="0">
                <a:solidFill>
                  <a:srgbClr val="012D9A"/>
                </a:solidFill>
                <a:latin typeface="Avenir Next LT Pro" panose="020B0504020202020204" pitchFamily="34" charset="0"/>
                <a:cs typeface="Times New Roman" pitchFamily="18" charset="0"/>
              </a:rPr>
              <a:t>	  	   </a:t>
            </a:r>
            <a:r>
              <a:rPr lang="en-US" sz="1800" u="none" dirty="0">
                <a:latin typeface="Avenir Next LT Pro" panose="020B0504020202020204" pitchFamily="34" charset="0"/>
                <a:cs typeface="Times New Roman" pitchFamily="18" charset="0"/>
              </a:rPr>
              <a:t>1926.1408</a:t>
            </a:r>
          </a:p>
        </p:txBody>
      </p:sp>
      <p:pic>
        <p:nvPicPr>
          <p:cNvPr id="4198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219200"/>
            <a:ext cx="640080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4"/>
          <p:cNvSpPr txBox="1">
            <a:spLocks noChangeArrowheads="1"/>
          </p:cNvSpPr>
          <p:nvPr/>
        </p:nvSpPr>
        <p:spPr bwMode="auto">
          <a:xfrm>
            <a:off x="3124200" y="228600"/>
            <a:ext cx="3124200" cy="1200150"/>
          </a:xfrm>
          <a:prstGeom prst="rect">
            <a:avLst/>
          </a:prstGeom>
          <a:solidFill>
            <a:schemeClr val="bg1"/>
          </a:solidFill>
          <a:ln w="38100" cmpd="dbl">
            <a:solidFill>
              <a:srgbClr val="000000"/>
            </a:solidFill>
            <a:miter lim="800000"/>
            <a:headEnd/>
            <a:tailEnd/>
          </a:ln>
        </p:spPr>
        <p:txBody>
          <a:bodyPr>
            <a:spAutoFit/>
          </a:bodyPr>
          <a:lstStyle/>
          <a:p>
            <a:pPr algn="ctr">
              <a:defRPr/>
            </a:pPr>
            <a:r>
              <a:rPr lang="en-US" sz="2400" b="1" u="none" dirty="0">
                <a:solidFill>
                  <a:srgbClr val="000000"/>
                </a:solidFill>
                <a:latin typeface="Avenir Next LT Pro" panose="020B0504020202020204" pitchFamily="34" charset="0"/>
              </a:rPr>
              <a:t>Could you get within 20 feet of power line?</a:t>
            </a:r>
          </a:p>
        </p:txBody>
      </p:sp>
      <p:sp>
        <p:nvSpPr>
          <p:cNvPr id="21508" name="Text Box 5"/>
          <p:cNvSpPr txBox="1">
            <a:spLocks noChangeArrowheads="1"/>
          </p:cNvSpPr>
          <p:nvPr/>
        </p:nvSpPr>
        <p:spPr bwMode="auto">
          <a:xfrm>
            <a:off x="2286000" y="1143000"/>
            <a:ext cx="762000" cy="400050"/>
          </a:xfrm>
          <a:prstGeom prst="rect">
            <a:avLst/>
          </a:prstGeom>
          <a:solidFill>
            <a:schemeClr val="accent3"/>
          </a:solidFill>
          <a:ln w="9525">
            <a:solidFill>
              <a:srgbClr val="000000"/>
            </a:solidFill>
            <a:miter lim="800000"/>
            <a:headEnd/>
            <a:tailEnd/>
          </a:ln>
        </p:spPr>
        <p:txBody>
          <a:bodyPr>
            <a:spAutoFit/>
          </a:bodyPr>
          <a:lstStyle/>
          <a:p>
            <a:pPr>
              <a:defRPr/>
            </a:pPr>
            <a:r>
              <a:rPr lang="en-US" sz="2000" b="1" u="none" dirty="0">
                <a:solidFill>
                  <a:srgbClr val="000000"/>
                </a:solidFill>
                <a:latin typeface="Avenir Next LT Pro" panose="020B0504020202020204" pitchFamily="34" charset="0"/>
              </a:rPr>
              <a:t>YES</a:t>
            </a:r>
          </a:p>
        </p:txBody>
      </p:sp>
      <p:sp>
        <p:nvSpPr>
          <p:cNvPr id="21509" name="Text Box 6"/>
          <p:cNvSpPr txBox="1">
            <a:spLocks noChangeArrowheads="1"/>
          </p:cNvSpPr>
          <p:nvPr/>
        </p:nvSpPr>
        <p:spPr bwMode="auto">
          <a:xfrm>
            <a:off x="7278688" y="1143000"/>
            <a:ext cx="604653" cy="400110"/>
          </a:xfrm>
          <a:prstGeom prst="rect">
            <a:avLst/>
          </a:prstGeom>
          <a:solidFill>
            <a:schemeClr val="accent3"/>
          </a:solidFill>
          <a:ln w="9525">
            <a:solidFill>
              <a:srgbClr val="000000"/>
            </a:solidFill>
            <a:miter lim="800000"/>
            <a:headEnd/>
            <a:tailEnd/>
          </a:ln>
        </p:spPr>
        <p:txBody>
          <a:bodyPr wrap="none">
            <a:spAutoFit/>
          </a:bodyPr>
          <a:lstStyle/>
          <a:p>
            <a:pPr>
              <a:defRPr/>
            </a:pPr>
            <a:r>
              <a:rPr lang="en-US" sz="2000" b="1" u="none" dirty="0">
                <a:solidFill>
                  <a:srgbClr val="000000"/>
                </a:solidFill>
                <a:latin typeface="Avenir Next LT Pro" panose="020B0504020202020204" pitchFamily="34" charset="0"/>
              </a:rPr>
              <a:t>NO</a:t>
            </a:r>
          </a:p>
        </p:txBody>
      </p:sp>
      <p:sp>
        <p:nvSpPr>
          <p:cNvPr id="19462" name="Text Box 7"/>
          <p:cNvSpPr txBox="1">
            <a:spLocks noChangeArrowheads="1"/>
          </p:cNvSpPr>
          <p:nvPr/>
        </p:nvSpPr>
        <p:spPr bwMode="auto">
          <a:xfrm>
            <a:off x="228600" y="1722438"/>
            <a:ext cx="2133600" cy="1200150"/>
          </a:xfrm>
          <a:prstGeom prst="rect">
            <a:avLst/>
          </a:prstGeom>
          <a:solidFill>
            <a:srgbClr val="FFFFFF"/>
          </a:solidFill>
          <a:ln w="9525">
            <a:solidFill>
              <a:schemeClr val="bg2">
                <a:lumMod val="60000"/>
                <a:lumOff val="40000"/>
              </a:schemeClr>
            </a:solidFill>
            <a:miter lim="800000"/>
            <a:headEnd/>
            <a:tailEnd/>
          </a:ln>
        </p:spPr>
        <p:txBody>
          <a:bodyPr>
            <a:spAutoFit/>
          </a:bodyPr>
          <a:lstStyle/>
          <a:p>
            <a:pPr>
              <a:defRPr/>
            </a:pPr>
            <a:r>
              <a:rPr lang="en-US" sz="1800" b="1" u="none" dirty="0">
                <a:solidFill>
                  <a:srgbClr val="000000"/>
                </a:solidFill>
                <a:latin typeface="Avenir Next LT Pro" panose="020B0504020202020204" pitchFamily="34" charset="0"/>
              </a:rPr>
              <a:t>Option #1</a:t>
            </a:r>
            <a:r>
              <a:rPr lang="en-US" u="none" dirty="0">
                <a:solidFill>
                  <a:srgbClr val="000000"/>
                </a:solidFill>
                <a:latin typeface="Avenir Next LT Pro" panose="020B0504020202020204" pitchFamily="34" charset="0"/>
              </a:rPr>
              <a:t> </a:t>
            </a:r>
          </a:p>
          <a:p>
            <a:pPr>
              <a:defRPr/>
            </a:pPr>
            <a:r>
              <a:rPr lang="en-US" sz="1800" u="none" dirty="0">
                <a:solidFill>
                  <a:srgbClr val="000000"/>
                </a:solidFill>
                <a:latin typeface="Avenir Next LT Pro" panose="020B0504020202020204" pitchFamily="34" charset="0"/>
              </a:rPr>
              <a:t>De-energize  and</a:t>
            </a:r>
            <a:r>
              <a:rPr lang="en-US" sz="1800" dirty="0">
                <a:solidFill>
                  <a:srgbClr val="000000"/>
                </a:solidFill>
                <a:latin typeface="Avenir Next LT Pro" panose="020B0504020202020204" pitchFamily="34" charset="0"/>
              </a:rPr>
              <a:t> </a:t>
            </a:r>
            <a:r>
              <a:rPr lang="en-US" sz="1800" u="none" dirty="0">
                <a:solidFill>
                  <a:srgbClr val="000000"/>
                </a:solidFill>
                <a:latin typeface="Avenir Next LT Pro" panose="020B0504020202020204" pitchFamily="34" charset="0"/>
              </a:rPr>
              <a:t>ground</a:t>
            </a:r>
          </a:p>
        </p:txBody>
      </p:sp>
      <p:sp>
        <p:nvSpPr>
          <p:cNvPr id="30727" name="Text Box 8"/>
          <p:cNvSpPr txBox="1">
            <a:spLocks noChangeArrowheads="1"/>
          </p:cNvSpPr>
          <p:nvPr/>
        </p:nvSpPr>
        <p:spPr bwMode="auto">
          <a:xfrm>
            <a:off x="3446463" y="1824038"/>
            <a:ext cx="2752725" cy="1200329"/>
          </a:xfrm>
          <a:prstGeom prst="rect">
            <a:avLst/>
          </a:prstGeom>
          <a:solidFill>
            <a:schemeClr val="bg1"/>
          </a:solidFill>
          <a:ln w="38100">
            <a:solidFill>
              <a:srgbClr val="FFFF00"/>
            </a:solidFill>
            <a:miter lim="800000"/>
            <a:headEnd/>
            <a:tailEnd/>
          </a:ln>
        </p:spPr>
        <p:txBody>
          <a:bodyPr>
            <a:spAutoFit/>
          </a:bodyPr>
          <a:lstStyle/>
          <a:p>
            <a:pPr algn="ctr">
              <a:defRPr/>
            </a:pPr>
            <a:r>
              <a:rPr lang="en-US" sz="1800" b="1" u="none" dirty="0">
                <a:solidFill>
                  <a:srgbClr val="000000"/>
                </a:solidFill>
                <a:latin typeface="Avenir Next LT Pro" panose="020B0504020202020204" pitchFamily="34" charset="0"/>
              </a:rPr>
              <a:t>Encroachment prevention measures</a:t>
            </a:r>
          </a:p>
          <a:p>
            <a:pPr algn="ctr">
              <a:defRPr/>
            </a:pPr>
            <a:r>
              <a:rPr lang="en-US" sz="1800" b="1" u="none" dirty="0">
                <a:solidFill>
                  <a:srgbClr val="000000"/>
                </a:solidFill>
                <a:latin typeface="Avenir Next LT Pro" panose="020B0504020202020204" pitchFamily="34" charset="0"/>
              </a:rPr>
              <a:t>(equipment operations)</a:t>
            </a:r>
          </a:p>
        </p:txBody>
      </p:sp>
      <p:sp>
        <p:nvSpPr>
          <p:cNvPr id="30728" name="Text Box 9"/>
          <p:cNvSpPr txBox="1">
            <a:spLocks noChangeArrowheads="1"/>
          </p:cNvSpPr>
          <p:nvPr/>
        </p:nvSpPr>
        <p:spPr bwMode="auto">
          <a:xfrm>
            <a:off x="261938" y="4011613"/>
            <a:ext cx="1741487" cy="1981200"/>
          </a:xfrm>
          <a:prstGeom prst="rect">
            <a:avLst/>
          </a:prstGeom>
          <a:solidFill>
            <a:schemeClr val="bg1"/>
          </a:solidFill>
          <a:ln w="12700">
            <a:solidFill>
              <a:srgbClr val="0000FF"/>
            </a:solidFill>
            <a:miter lim="800000"/>
            <a:headEnd/>
            <a:tailEnd/>
          </a:ln>
        </p:spPr>
        <p:txBody>
          <a:bodyPr/>
          <a:lstStyle/>
          <a:p>
            <a:pPr>
              <a:defRPr/>
            </a:pPr>
            <a:r>
              <a:rPr lang="en-US" sz="1800" b="1" u="none" dirty="0">
                <a:solidFill>
                  <a:srgbClr val="000000"/>
                </a:solidFill>
                <a:latin typeface="Avenir Next LT Pro" panose="020B0504020202020204" pitchFamily="34" charset="0"/>
              </a:rPr>
              <a:t>Option #3</a:t>
            </a:r>
          </a:p>
          <a:p>
            <a:pPr>
              <a:defRPr/>
            </a:pPr>
            <a:r>
              <a:rPr lang="en-US" sz="1800" u="none" dirty="0">
                <a:solidFill>
                  <a:srgbClr val="000000"/>
                </a:solidFill>
                <a:latin typeface="Avenir Next LT Pro" panose="020B0504020202020204" pitchFamily="34" charset="0"/>
              </a:rPr>
              <a:t>Ask utility for voltage and </a:t>
            </a:r>
          </a:p>
          <a:p>
            <a:pPr>
              <a:defRPr/>
            </a:pPr>
            <a:r>
              <a:rPr lang="en-US" sz="1800" u="none" dirty="0">
                <a:solidFill>
                  <a:srgbClr val="000000"/>
                </a:solidFill>
                <a:latin typeface="Avenir Next LT Pro" panose="020B0504020202020204" pitchFamily="34" charset="0"/>
              </a:rPr>
              <a:t>use Table A </a:t>
            </a:r>
          </a:p>
          <a:p>
            <a:pPr>
              <a:defRPr/>
            </a:pPr>
            <a:r>
              <a:rPr lang="en-US" sz="1800" u="none" dirty="0">
                <a:solidFill>
                  <a:srgbClr val="000000"/>
                </a:solidFill>
                <a:latin typeface="Avenir Next LT Pro" panose="020B0504020202020204" pitchFamily="34" charset="0"/>
              </a:rPr>
              <a:t>(with minimum clearance distance) </a:t>
            </a:r>
          </a:p>
        </p:txBody>
      </p:sp>
      <p:sp>
        <p:nvSpPr>
          <p:cNvPr id="30729" name="Text Box 10"/>
          <p:cNvSpPr txBox="1">
            <a:spLocks noChangeArrowheads="1"/>
          </p:cNvSpPr>
          <p:nvPr/>
        </p:nvSpPr>
        <p:spPr bwMode="auto">
          <a:xfrm>
            <a:off x="250825" y="3005138"/>
            <a:ext cx="1752600" cy="923925"/>
          </a:xfrm>
          <a:prstGeom prst="rect">
            <a:avLst/>
          </a:prstGeom>
          <a:solidFill>
            <a:schemeClr val="bg1"/>
          </a:solidFill>
          <a:ln w="12700">
            <a:solidFill>
              <a:srgbClr val="0000FF"/>
            </a:solidFill>
            <a:miter lim="800000"/>
            <a:headEnd/>
            <a:tailEnd/>
          </a:ln>
        </p:spPr>
        <p:txBody>
          <a:bodyPr>
            <a:spAutoFit/>
          </a:bodyPr>
          <a:lstStyle/>
          <a:p>
            <a:pPr>
              <a:defRPr/>
            </a:pPr>
            <a:r>
              <a:rPr lang="en-US" sz="1800" b="1" u="none" dirty="0">
                <a:solidFill>
                  <a:srgbClr val="000000"/>
                </a:solidFill>
                <a:latin typeface="Avenir Next LT Pro" panose="020B0504020202020204" pitchFamily="34" charset="0"/>
              </a:rPr>
              <a:t>Option #2</a:t>
            </a:r>
          </a:p>
          <a:p>
            <a:pPr>
              <a:defRPr/>
            </a:pPr>
            <a:r>
              <a:rPr lang="en-US" sz="1800" u="none" dirty="0">
                <a:solidFill>
                  <a:srgbClr val="000000"/>
                </a:solidFill>
                <a:latin typeface="Avenir Next LT Pro" panose="020B0504020202020204" pitchFamily="34" charset="0"/>
              </a:rPr>
              <a:t>20-foot clearance</a:t>
            </a:r>
          </a:p>
        </p:txBody>
      </p:sp>
      <p:sp>
        <p:nvSpPr>
          <p:cNvPr id="30730" name="Text Box 11"/>
          <p:cNvSpPr txBox="1">
            <a:spLocks noChangeArrowheads="1"/>
          </p:cNvSpPr>
          <p:nvPr/>
        </p:nvSpPr>
        <p:spPr bwMode="auto">
          <a:xfrm>
            <a:off x="6918325" y="2438400"/>
            <a:ext cx="1539875" cy="646113"/>
          </a:xfrm>
          <a:prstGeom prst="rect">
            <a:avLst/>
          </a:prstGeom>
          <a:solidFill>
            <a:srgbClr val="FFFFFF"/>
          </a:solidFill>
          <a:ln w="9525">
            <a:solidFill>
              <a:srgbClr val="000000"/>
            </a:solidFill>
            <a:miter lim="800000"/>
            <a:headEnd/>
            <a:tailEnd/>
          </a:ln>
        </p:spPr>
        <p:txBody>
          <a:bodyPr>
            <a:spAutoFit/>
          </a:bodyPr>
          <a:lstStyle/>
          <a:p>
            <a:pPr algn="ctr">
              <a:defRPr/>
            </a:pPr>
            <a:r>
              <a:rPr lang="en-US" sz="1800" u="none" dirty="0">
                <a:solidFill>
                  <a:srgbClr val="000000"/>
                </a:solidFill>
                <a:latin typeface="Avenir Next LT Pro" panose="020B0504020202020204" pitchFamily="34" charset="0"/>
              </a:rPr>
              <a:t>No further action</a:t>
            </a:r>
          </a:p>
        </p:txBody>
      </p:sp>
      <p:sp>
        <p:nvSpPr>
          <p:cNvPr id="44042" name="AutoShape 12"/>
          <p:cNvSpPr>
            <a:spLocks/>
          </p:cNvSpPr>
          <p:nvPr/>
        </p:nvSpPr>
        <p:spPr bwMode="auto">
          <a:xfrm>
            <a:off x="2057400" y="3352800"/>
            <a:ext cx="609600" cy="1981200"/>
          </a:xfrm>
          <a:prstGeom prst="rightBrace">
            <a:avLst>
              <a:gd name="adj1" fmla="val 27083"/>
              <a:gd name="adj2" fmla="val 50000"/>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0732" name="Text Box 13"/>
          <p:cNvSpPr txBox="1">
            <a:spLocks noChangeArrowheads="1"/>
          </p:cNvSpPr>
          <p:nvPr/>
        </p:nvSpPr>
        <p:spPr bwMode="auto">
          <a:xfrm>
            <a:off x="2879725" y="2886075"/>
            <a:ext cx="3886200" cy="2984500"/>
          </a:xfrm>
          <a:prstGeom prst="rect">
            <a:avLst/>
          </a:prstGeom>
          <a:solidFill>
            <a:schemeClr val="bg1"/>
          </a:solidFill>
          <a:ln w="38100">
            <a:solidFill>
              <a:srgbClr val="FFFF00"/>
            </a:solidFill>
            <a:miter lim="800000"/>
            <a:headEnd/>
            <a:tailEnd/>
          </a:ln>
        </p:spPr>
        <p:txBody>
          <a:bodyPr/>
          <a:lstStyle/>
          <a:p>
            <a:pPr>
              <a:buFontTx/>
              <a:buChar char="•"/>
              <a:defRPr/>
            </a:pPr>
            <a:r>
              <a:rPr lang="en-US" sz="1800" u="none" dirty="0">
                <a:solidFill>
                  <a:srgbClr val="000000"/>
                </a:solidFill>
              </a:rPr>
              <a:t> </a:t>
            </a:r>
            <a:r>
              <a:rPr lang="en-US" sz="1800" u="none" dirty="0">
                <a:solidFill>
                  <a:srgbClr val="000000"/>
                </a:solidFill>
                <a:latin typeface="Avenir Next LT Pro" panose="020B0504020202020204" pitchFamily="34" charset="0"/>
              </a:rPr>
              <a:t>Planning meeting</a:t>
            </a:r>
          </a:p>
          <a:p>
            <a:pPr>
              <a:buFontTx/>
              <a:buChar char="•"/>
              <a:defRPr/>
            </a:pPr>
            <a:r>
              <a:rPr lang="en-US" sz="1800" u="none" dirty="0">
                <a:solidFill>
                  <a:srgbClr val="000000"/>
                </a:solidFill>
                <a:latin typeface="Avenir Next LT Pro" panose="020B0504020202020204" pitchFamily="34" charset="0"/>
              </a:rPr>
              <a:t> If tag lines used  -  Non-conductive</a:t>
            </a:r>
          </a:p>
          <a:p>
            <a:pPr>
              <a:buFontTx/>
              <a:buChar char="•"/>
              <a:defRPr/>
            </a:pPr>
            <a:r>
              <a:rPr lang="en-US" sz="1800" u="none" dirty="0">
                <a:solidFill>
                  <a:srgbClr val="000000"/>
                </a:solidFill>
                <a:latin typeface="Avenir Next LT Pro" panose="020B0504020202020204" pitchFamily="34" charset="0"/>
              </a:rPr>
              <a:t> Elevated warning lines, barricade </a:t>
            </a:r>
          </a:p>
          <a:p>
            <a:pPr>
              <a:defRPr/>
            </a:pPr>
            <a:r>
              <a:rPr lang="en-US" sz="1800" u="none" dirty="0">
                <a:solidFill>
                  <a:srgbClr val="000000"/>
                </a:solidFill>
                <a:latin typeface="Avenir Next LT Pro" panose="020B0504020202020204" pitchFamily="34" charset="0"/>
              </a:rPr>
              <a:t>  or line of signs</a:t>
            </a:r>
          </a:p>
          <a:p>
            <a:pPr>
              <a:defRPr/>
            </a:pPr>
            <a:endParaRPr lang="en-US" sz="1600" dirty="0">
              <a:solidFill>
                <a:srgbClr val="000000"/>
              </a:solidFill>
              <a:latin typeface="Avenir Next LT Pro" panose="020B0504020202020204" pitchFamily="34" charset="0"/>
            </a:endParaRPr>
          </a:p>
          <a:p>
            <a:pPr lvl="1">
              <a:buFontTx/>
              <a:buChar char="•"/>
              <a:defRPr/>
            </a:pPr>
            <a:r>
              <a:rPr lang="en-US" sz="1800" i="1" u="none" dirty="0">
                <a:solidFill>
                  <a:srgbClr val="000000"/>
                </a:solidFill>
                <a:latin typeface="Avenir Next LT Pro" panose="020B0504020202020204" pitchFamily="34" charset="0"/>
              </a:rPr>
              <a:t>PLUS </a:t>
            </a:r>
            <a:r>
              <a:rPr lang="en-US" sz="1800" u="none" dirty="0">
                <a:solidFill>
                  <a:srgbClr val="000000"/>
                </a:solidFill>
                <a:latin typeface="Avenir Next LT Pro" panose="020B0504020202020204" pitchFamily="34" charset="0"/>
              </a:rPr>
              <a:t>(Choose one):</a:t>
            </a:r>
          </a:p>
          <a:p>
            <a:pPr lvl="1">
              <a:buFontTx/>
              <a:buChar char="•"/>
              <a:defRPr/>
            </a:pPr>
            <a:endParaRPr lang="en-US" sz="1800" i="1" u="none" dirty="0">
              <a:solidFill>
                <a:srgbClr val="000000"/>
              </a:solidFill>
              <a:latin typeface="Avenir Next LT Pro" panose="020B0504020202020204" pitchFamily="34" charset="0"/>
            </a:endParaRPr>
          </a:p>
          <a:p>
            <a:pPr>
              <a:buFontTx/>
              <a:buChar char="•"/>
              <a:defRPr/>
            </a:pPr>
            <a:r>
              <a:rPr lang="en-US" sz="1800" u="none" dirty="0">
                <a:solidFill>
                  <a:srgbClr val="000000"/>
                </a:solidFill>
                <a:latin typeface="Avenir Next LT Pro" panose="020B0504020202020204" pitchFamily="34" charset="0"/>
              </a:rPr>
              <a:t> Proximity alarm, spotter, warning </a:t>
            </a:r>
          </a:p>
          <a:p>
            <a:pPr>
              <a:defRPr/>
            </a:pPr>
            <a:r>
              <a:rPr lang="en-US" sz="1800" u="none" dirty="0">
                <a:solidFill>
                  <a:srgbClr val="000000"/>
                </a:solidFill>
                <a:latin typeface="Avenir Next LT Pro" panose="020B0504020202020204" pitchFamily="34" charset="0"/>
              </a:rPr>
              <a:t>  device, range limiter, or insulating</a:t>
            </a:r>
          </a:p>
          <a:p>
            <a:pPr>
              <a:defRPr/>
            </a:pPr>
            <a:r>
              <a:rPr lang="en-US" sz="1800" u="none" dirty="0">
                <a:solidFill>
                  <a:srgbClr val="000000"/>
                </a:solidFill>
                <a:latin typeface="Avenir Next LT Pro" panose="020B0504020202020204" pitchFamily="34" charset="0"/>
              </a:rPr>
              <a:t>  link</a:t>
            </a:r>
          </a:p>
        </p:txBody>
      </p:sp>
      <p:sp>
        <p:nvSpPr>
          <p:cNvPr id="44044" name="AutoShape 14"/>
          <p:cNvSpPr>
            <a:spLocks noChangeArrowheads="1"/>
          </p:cNvSpPr>
          <p:nvPr/>
        </p:nvSpPr>
        <p:spPr bwMode="auto">
          <a:xfrm rot="10800000">
            <a:off x="685800" y="1295400"/>
            <a:ext cx="1524000" cy="352425"/>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000000"/>
          </a:solidFill>
          <a:ln w="9525">
            <a:solidFill>
              <a:srgbClr val="000000"/>
            </a:solidFill>
            <a:miter lim="800000"/>
            <a:headEnd/>
            <a:tailEnd/>
          </a:ln>
        </p:spPr>
        <p:txBody>
          <a:bodyPr wrap="none" anchor="ctr"/>
          <a:lstStyle/>
          <a:p>
            <a:endParaRPr lang="en-US"/>
          </a:p>
        </p:txBody>
      </p:sp>
      <p:sp>
        <p:nvSpPr>
          <p:cNvPr id="44045" name="AutoShape 15"/>
          <p:cNvSpPr>
            <a:spLocks noChangeArrowheads="1"/>
          </p:cNvSpPr>
          <p:nvPr/>
        </p:nvSpPr>
        <p:spPr bwMode="auto">
          <a:xfrm>
            <a:off x="7467600" y="1600200"/>
            <a:ext cx="257175" cy="685800"/>
          </a:xfrm>
          <a:prstGeom prst="downArrow">
            <a:avLst>
              <a:gd name="adj1" fmla="val 50000"/>
              <a:gd name="adj2" fmla="val 66667"/>
            </a:avLst>
          </a:prstGeom>
          <a:solidFill>
            <a:srgbClr val="000000"/>
          </a:solidFill>
          <a:ln w="9525">
            <a:solidFill>
              <a:srgbClr val="000000"/>
            </a:solidFill>
            <a:miter lim="800000"/>
            <a:headEnd/>
            <a:tailEnd/>
          </a:ln>
        </p:spPr>
        <p:txBody>
          <a:bodyPr vert="eaVert"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u="none">
              <a:latin typeface="Times New Roman" panose="02020603050405020304" pitchFamily="18" charset="0"/>
            </a:endParaRPr>
          </a:p>
        </p:txBody>
      </p:sp>
      <p:sp>
        <p:nvSpPr>
          <p:cNvPr id="44046" name="Rectangle 17"/>
          <p:cNvSpPr>
            <a:spLocks noChangeArrowheads="1"/>
          </p:cNvSpPr>
          <p:nvPr/>
        </p:nvSpPr>
        <p:spPr bwMode="auto">
          <a:xfrm>
            <a:off x="2794000" y="1663700"/>
            <a:ext cx="4057650" cy="4343400"/>
          </a:xfrm>
          <a:prstGeom prst="rect">
            <a:avLst/>
          </a:prstGeom>
          <a:noFill/>
          <a:ln w="127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6" name="TextBox 15"/>
          <p:cNvSpPr txBox="1"/>
          <p:nvPr/>
        </p:nvSpPr>
        <p:spPr>
          <a:xfrm>
            <a:off x="7315200" y="5410200"/>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533400" y="420688"/>
            <a:ext cx="8077200" cy="646331"/>
          </a:xfrm>
          <a:prstGeom prst="rect">
            <a:avLst/>
          </a:prstGeom>
          <a:noFill/>
          <a:ln w="9525">
            <a:noFill/>
            <a:miter lim="800000"/>
            <a:headEnd/>
            <a:tailEnd/>
          </a:ln>
        </p:spPr>
        <p:txBody>
          <a:bodyPr>
            <a:spAutoFit/>
          </a:bodyPr>
          <a:lstStyle/>
          <a:p>
            <a:pPr>
              <a:defRPr/>
            </a:pPr>
            <a:r>
              <a:rPr lang="en-US" sz="3600" b="1" u="none" dirty="0">
                <a:solidFill>
                  <a:srgbClr val="102447"/>
                </a:solidFill>
                <a:latin typeface="+mj-lt"/>
                <a:cs typeface="Times New Roman" charset="0"/>
              </a:rPr>
              <a:t>Power Line Safety </a:t>
            </a:r>
            <a:r>
              <a:rPr lang="en-US" b="1" u="none" dirty="0">
                <a:solidFill>
                  <a:srgbClr val="012D9A"/>
                </a:solidFill>
                <a:latin typeface="Avenir Next LT Pro" panose="020B0504020202020204" pitchFamily="34" charset="0"/>
                <a:cs typeface="Times New Roman" charset="0"/>
              </a:rPr>
              <a:t>			   </a:t>
            </a:r>
            <a:r>
              <a:rPr lang="en-US" sz="1800" u="none" dirty="0">
                <a:latin typeface="Avenir Next LT Pro" panose="020B0504020202020204" pitchFamily="34" charset="0"/>
                <a:cs typeface="Times New Roman" charset="0"/>
              </a:rPr>
              <a:t>1926.1408</a:t>
            </a:r>
            <a:endParaRPr lang="en-US" u="none" dirty="0">
              <a:solidFill>
                <a:srgbClr val="012D9A"/>
              </a:solidFill>
              <a:latin typeface="Avenir Next LT Pro" panose="020B0504020202020204" pitchFamily="34" charset="0"/>
              <a:cs typeface="Times New Roman" charset="0"/>
            </a:endParaRPr>
          </a:p>
        </p:txBody>
      </p:sp>
      <p:sp>
        <p:nvSpPr>
          <p:cNvPr id="7" name="Rectangle 6"/>
          <p:cNvSpPr/>
          <p:nvPr/>
        </p:nvSpPr>
        <p:spPr>
          <a:xfrm>
            <a:off x="609600" y="1150938"/>
            <a:ext cx="7848600" cy="4801314"/>
          </a:xfrm>
          <a:prstGeom prst="rect">
            <a:avLst/>
          </a:prstGeom>
          <a:ln>
            <a:solidFill>
              <a:schemeClr val="bg1">
                <a:lumMod val="50000"/>
              </a:schemeClr>
            </a:solidFill>
          </a:ln>
        </p:spPr>
        <p:txBody>
          <a:bodyPr>
            <a:spAutoFit/>
          </a:bodyPr>
          <a:lstStyle/>
          <a:p>
            <a:pPr>
              <a:defRPr/>
            </a:pPr>
            <a:r>
              <a:rPr lang="en-US" sz="2400" b="1" u="none" dirty="0">
                <a:latin typeface="Avenir Next LT Pro" panose="020B0504020202020204" pitchFamily="34" charset="0"/>
              </a:rPr>
              <a:t>         Table A – Minimum Clearance Distances</a:t>
            </a:r>
          </a:p>
          <a:p>
            <a:pPr>
              <a:defRPr/>
            </a:pPr>
            <a:endParaRPr lang="en-US" sz="1800" b="1" dirty="0">
              <a:latin typeface="Avenir Next LT Pro" panose="020B0504020202020204" pitchFamily="34" charset="0"/>
            </a:endParaRPr>
          </a:p>
          <a:p>
            <a:pPr>
              <a:defRPr/>
            </a:pPr>
            <a:r>
              <a:rPr lang="en-US" sz="1800" b="1" u="none" dirty="0">
                <a:latin typeface="Avenir Next LT Pro" panose="020B0504020202020204" pitchFamily="34" charset="0"/>
              </a:rPr>
              <a:t>            Voltage (nominal, kV,  		Minimum clearance </a:t>
            </a:r>
          </a:p>
          <a:p>
            <a:pPr>
              <a:defRPr/>
            </a:pPr>
            <a:r>
              <a:rPr lang="en-US" sz="1800" b="1" u="none" dirty="0">
                <a:latin typeface="Avenir Next LT Pro" panose="020B0504020202020204" pitchFamily="34" charset="0"/>
              </a:rPr>
              <a:t>            alternating current) 		distance (feet) 						         </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up to 50 					10</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over 50 to 200 				15</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over 200 to 350 				20</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over 350 to 500 				25</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over 500 to 750 				35</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over 750 to 1,000 			45</a:t>
            </a:r>
          </a:p>
          <a:p>
            <a:pPr>
              <a:defRPr/>
            </a:pPr>
            <a:r>
              <a:rPr lang="en-US" sz="1800" u="none" dirty="0">
                <a:latin typeface="Avenir Next LT Pro" panose="020B0504020202020204" pitchFamily="34" charset="0"/>
              </a:rPr>
              <a:t>	</a:t>
            </a:r>
            <a:r>
              <a:rPr lang="en-US" sz="1800" dirty="0">
                <a:latin typeface="Avenir Next LT Pro" panose="020B0504020202020204" pitchFamily="34" charset="0"/>
              </a:rPr>
              <a:t>over 1,000 </a:t>
            </a:r>
            <a:r>
              <a:rPr lang="en-US" sz="1800" u="none" dirty="0">
                <a:latin typeface="Avenir Next LT Pro" panose="020B0504020202020204" pitchFamily="34" charset="0"/>
              </a:rPr>
              <a:t>		</a:t>
            </a:r>
          </a:p>
          <a:p>
            <a:pPr>
              <a:defRPr/>
            </a:pPr>
            <a:endParaRPr lang="en-US" sz="1800" i="1" u="none" dirty="0">
              <a:latin typeface="Avenir Next LT Pro" panose="020B0504020202020204" pitchFamily="34" charset="0"/>
            </a:endParaRPr>
          </a:p>
          <a:p>
            <a:pPr>
              <a:defRPr/>
            </a:pPr>
            <a:endParaRPr lang="en-US" sz="1800" i="1" u="none" dirty="0">
              <a:latin typeface="Avenir Next LT Pro" panose="020B0504020202020204" pitchFamily="34" charset="0"/>
            </a:endParaRPr>
          </a:p>
          <a:p>
            <a:pPr>
              <a:defRPr/>
            </a:pPr>
            <a:r>
              <a:rPr lang="en-US" sz="1600" i="1" u="none" dirty="0">
                <a:latin typeface="Avenir Next LT Pro" panose="020B0504020202020204" pitchFamily="34" charset="0"/>
              </a:rPr>
              <a:t>(As established by the utility owner/operator or registered professional</a:t>
            </a:r>
          </a:p>
          <a:p>
            <a:pPr>
              <a:defRPr/>
            </a:pPr>
            <a:r>
              <a:rPr lang="en-US" sz="1600" i="1" u="none" dirty="0">
                <a:latin typeface="Avenir Next LT Pro" panose="020B0504020202020204" pitchFamily="34" charset="0"/>
              </a:rPr>
              <a:t>engineer who is a qualified person with respect to electrical power transmission and distribution.)</a:t>
            </a:r>
          </a:p>
        </p:txBody>
      </p:sp>
      <p:sp>
        <p:nvSpPr>
          <p:cNvPr id="5" name="TextBox 4"/>
          <p:cNvSpPr txBox="1"/>
          <p:nvPr/>
        </p:nvSpPr>
        <p:spPr>
          <a:xfrm>
            <a:off x="7200900" y="5700713"/>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533400" y="1219200"/>
            <a:ext cx="3124200" cy="2133600"/>
          </a:xfrm>
          <a:prstGeom prst="rect">
            <a:avLst/>
          </a:prstGeom>
          <a:solidFill>
            <a:schemeClr val="bg1"/>
          </a:solidFill>
          <a:ln w="9525">
            <a:solidFill>
              <a:srgbClr val="000000"/>
            </a:solidFill>
            <a:miter lim="800000"/>
            <a:headEnd/>
            <a:tailEnd/>
          </a:ln>
        </p:spPr>
        <p:txBody>
          <a:bodyPr/>
          <a:lstStyle/>
          <a:p>
            <a:pPr algn="ctr">
              <a:defRPr/>
            </a:pPr>
            <a:r>
              <a:rPr lang="en-US" sz="2000" b="1" i="1" u="none" dirty="0">
                <a:solidFill>
                  <a:srgbClr val="000000"/>
                </a:solidFill>
                <a:latin typeface="Avenir Next LT Pro" panose="020B0504020202020204" pitchFamily="34" charset="0"/>
              </a:rPr>
              <a:t>Must Show</a:t>
            </a:r>
            <a:r>
              <a:rPr lang="en-US" sz="2000" u="none" dirty="0">
                <a:solidFill>
                  <a:srgbClr val="000000"/>
                </a:solidFill>
                <a:latin typeface="Avenir Next LT Pro" panose="020B0504020202020204" pitchFamily="34" charset="0"/>
              </a:rPr>
              <a:t>:</a:t>
            </a:r>
          </a:p>
          <a:p>
            <a:pPr>
              <a:buFontTx/>
              <a:buChar char="•"/>
              <a:defRPr/>
            </a:pPr>
            <a:r>
              <a:rPr lang="en-US" sz="2000" u="none" dirty="0">
                <a:solidFill>
                  <a:srgbClr val="000000"/>
                </a:solidFill>
                <a:latin typeface="Avenir Next LT Pro" panose="020B0504020202020204" pitchFamily="34" charset="0"/>
              </a:rPr>
              <a:t>  Staying outside zone is</a:t>
            </a:r>
          </a:p>
          <a:p>
            <a:pPr>
              <a:defRPr/>
            </a:pPr>
            <a:r>
              <a:rPr lang="en-US" sz="2000" u="none" dirty="0">
                <a:solidFill>
                  <a:srgbClr val="000000"/>
                </a:solidFill>
                <a:latin typeface="Avenir Next LT Pro" panose="020B0504020202020204" pitchFamily="34" charset="0"/>
              </a:rPr>
              <a:t>    infeasible</a:t>
            </a:r>
          </a:p>
          <a:p>
            <a:pPr>
              <a:defRPr/>
            </a:pPr>
            <a:endParaRPr lang="en-US" sz="2000" u="none" dirty="0">
              <a:solidFill>
                <a:srgbClr val="000000"/>
              </a:solidFill>
              <a:latin typeface="Avenir Next LT Pro" panose="020B0504020202020204" pitchFamily="34" charset="0"/>
            </a:endParaRPr>
          </a:p>
          <a:p>
            <a:pPr>
              <a:buFontTx/>
              <a:buChar char="•"/>
              <a:defRPr/>
            </a:pPr>
            <a:r>
              <a:rPr lang="en-US" sz="2000" u="none" dirty="0">
                <a:solidFill>
                  <a:srgbClr val="000000"/>
                </a:solidFill>
                <a:latin typeface="Avenir Next LT Pro" panose="020B0504020202020204" pitchFamily="34" charset="0"/>
              </a:rPr>
              <a:t>  Infeasible to deenergize</a:t>
            </a:r>
          </a:p>
          <a:p>
            <a:pPr>
              <a:defRPr/>
            </a:pPr>
            <a:r>
              <a:rPr lang="en-US" sz="2000" u="none" dirty="0">
                <a:solidFill>
                  <a:srgbClr val="000000"/>
                </a:solidFill>
                <a:latin typeface="Avenir Next LT Pro" panose="020B0504020202020204" pitchFamily="34" charset="0"/>
              </a:rPr>
              <a:t>   and ground</a:t>
            </a:r>
          </a:p>
        </p:txBody>
      </p:sp>
      <p:sp>
        <p:nvSpPr>
          <p:cNvPr id="23555" name="Text Box 8"/>
          <p:cNvSpPr txBox="1">
            <a:spLocks noChangeArrowheads="1"/>
          </p:cNvSpPr>
          <p:nvPr/>
        </p:nvSpPr>
        <p:spPr bwMode="auto">
          <a:xfrm>
            <a:off x="457200" y="466725"/>
            <a:ext cx="7956602" cy="523220"/>
          </a:xfrm>
          <a:prstGeom prst="rect">
            <a:avLst/>
          </a:prstGeom>
          <a:solidFill>
            <a:schemeClr val="bg1"/>
          </a:solidFill>
          <a:ln w="19050">
            <a:noFill/>
            <a:miter lim="800000"/>
            <a:headEnd/>
            <a:tailEnd/>
          </a:ln>
        </p:spPr>
        <p:txBody>
          <a:bodyPr wrap="none">
            <a:spAutoFit/>
          </a:bodyPr>
          <a:lstStyle/>
          <a:p>
            <a:pPr>
              <a:defRPr/>
            </a:pPr>
            <a:r>
              <a:rPr lang="en-US" sz="2800" b="1" u="none" dirty="0">
                <a:solidFill>
                  <a:srgbClr val="102447"/>
                </a:solidFill>
                <a:latin typeface="+mj-lt"/>
              </a:rPr>
              <a:t>Intentionally Working Closer Than Table A Zone</a:t>
            </a:r>
          </a:p>
        </p:txBody>
      </p:sp>
      <p:sp>
        <p:nvSpPr>
          <p:cNvPr id="32772" name="Text Box 9"/>
          <p:cNvSpPr txBox="1">
            <a:spLocks noChangeArrowheads="1"/>
          </p:cNvSpPr>
          <p:nvPr/>
        </p:nvSpPr>
        <p:spPr bwMode="auto">
          <a:xfrm>
            <a:off x="5002213" y="1123950"/>
            <a:ext cx="3235373" cy="338554"/>
          </a:xfrm>
          <a:prstGeom prst="rect">
            <a:avLst/>
          </a:prstGeom>
          <a:solidFill>
            <a:schemeClr val="bg1"/>
          </a:solidFill>
          <a:ln w="9525">
            <a:solidFill>
              <a:srgbClr val="000000"/>
            </a:solidFill>
            <a:miter lim="800000"/>
            <a:headEnd/>
            <a:tailEnd/>
          </a:ln>
        </p:spPr>
        <p:txBody>
          <a:bodyPr wrap="none">
            <a:spAutoFit/>
          </a:bodyPr>
          <a:lstStyle/>
          <a:p>
            <a:pPr>
              <a:defRPr/>
            </a:pPr>
            <a:r>
              <a:rPr lang="en-US" sz="1600" b="1" u="none" dirty="0">
                <a:solidFill>
                  <a:srgbClr val="000000"/>
                </a:solidFill>
                <a:latin typeface="Avenir Next LT Pro" panose="020B0504020202020204" pitchFamily="34" charset="0"/>
              </a:rPr>
              <a:t>All</a:t>
            </a:r>
            <a:r>
              <a:rPr lang="en-US" sz="1600" u="none" dirty="0">
                <a:solidFill>
                  <a:srgbClr val="000000"/>
                </a:solidFill>
                <a:latin typeface="Avenir Next LT Pro" panose="020B0504020202020204" pitchFamily="34" charset="0"/>
              </a:rPr>
              <a:t> of the following are required:</a:t>
            </a:r>
          </a:p>
        </p:txBody>
      </p:sp>
      <p:sp>
        <p:nvSpPr>
          <p:cNvPr id="48133" name="AutoShape 10"/>
          <p:cNvSpPr>
            <a:spLocks noChangeArrowheads="1"/>
          </p:cNvSpPr>
          <p:nvPr/>
        </p:nvSpPr>
        <p:spPr bwMode="auto">
          <a:xfrm>
            <a:off x="3779044" y="1194284"/>
            <a:ext cx="1128712" cy="241300"/>
          </a:xfrm>
          <a:prstGeom prst="rightArrow">
            <a:avLst>
              <a:gd name="adj1" fmla="val 50000"/>
              <a:gd name="adj2" fmla="val 116941"/>
            </a:avLst>
          </a:prstGeom>
          <a:solidFill>
            <a:srgbClr val="FF0000"/>
          </a:solidFill>
          <a:ln w="22225">
            <a:solidFill>
              <a:schemeClr val="tx1"/>
            </a:solidFill>
            <a:miter lim="800000"/>
            <a:headEnd/>
            <a:tailEnd/>
          </a:ln>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2775" name="Text Box 12"/>
          <p:cNvSpPr txBox="1">
            <a:spLocks noChangeArrowheads="1"/>
          </p:cNvSpPr>
          <p:nvPr/>
        </p:nvSpPr>
        <p:spPr bwMode="auto">
          <a:xfrm>
            <a:off x="4343400" y="1524000"/>
            <a:ext cx="4267200" cy="4419600"/>
          </a:xfrm>
          <a:prstGeom prst="rect">
            <a:avLst/>
          </a:prstGeom>
          <a:solidFill>
            <a:schemeClr val="bg1"/>
          </a:solidFill>
          <a:ln w="9525">
            <a:solidFill>
              <a:srgbClr val="000000"/>
            </a:solidFill>
            <a:miter lim="800000"/>
            <a:headEnd/>
            <a:tailEnd/>
          </a:ln>
        </p:spPr>
        <p:txBody>
          <a:bodyPr/>
          <a:lstStyle/>
          <a:p>
            <a:pPr marL="457200" indent="-457200">
              <a:spcBef>
                <a:spcPct val="50000"/>
              </a:spcBef>
              <a:buFontTx/>
              <a:buAutoNum type="arabicPeriod"/>
              <a:defRPr/>
            </a:pPr>
            <a:r>
              <a:rPr lang="en-US" sz="1600" u="none" dirty="0">
                <a:solidFill>
                  <a:srgbClr val="000000"/>
                </a:solidFill>
                <a:latin typeface="Avenir Next LT Pro" panose="020B0504020202020204" pitchFamily="34" charset="0"/>
              </a:rPr>
              <a:t>Power line owner – </a:t>
            </a:r>
            <a:r>
              <a:rPr lang="en-US" sz="1600" b="1" u="none" dirty="0">
                <a:solidFill>
                  <a:srgbClr val="000000"/>
                </a:solidFill>
                <a:latin typeface="Avenir Next LT Pro" panose="020B0504020202020204" pitchFamily="34" charset="0"/>
              </a:rPr>
              <a:t>sets minimum approach distance</a:t>
            </a:r>
          </a:p>
          <a:p>
            <a:pPr marL="457200" indent="-457200">
              <a:spcBef>
                <a:spcPct val="25000"/>
              </a:spcBef>
              <a:buFontTx/>
              <a:buAutoNum type="arabicPeriod"/>
              <a:defRPr/>
            </a:pPr>
            <a:r>
              <a:rPr lang="en-US" sz="1600" u="none" dirty="0">
                <a:solidFill>
                  <a:srgbClr val="000000"/>
                </a:solidFill>
                <a:latin typeface="Avenir Next LT Pro" panose="020B0504020202020204" pitchFamily="34" charset="0"/>
              </a:rPr>
              <a:t>Planning meeting – minimum procedures</a:t>
            </a:r>
          </a:p>
          <a:p>
            <a:pPr marL="914400" lvl="1" indent="-457200">
              <a:spcBef>
                <a:spcPts val="390"/>
              </a:spcBef>
              <a:defRPr/>
            </a:pPr>
            <a:r>
              <a:rPr lang="en-US" sz="1600" u="none" dirty="0">
                <a:solidFill>
                  <a:srgbClr val="000000"/>
                </a:solidFill>
              </a:rPr>
              <a:t> - </a:t>
            </a:r>
            <a:r>
              <a:rPr lang="en-US" sz="1300" u="none" dirty="0">
                <a:solidFill>
                  <a:srgbClr val="000000"/>
                </a:solidFill>
                <a:latin typeface="Avenir Next LT Pro" panose="020B0504020202020204" pitchFamily="34" charset="0"/>
              </a:rPr>
              <a:t>Deactivate automatic re-energizer</a:t>
            </a:r>
          </a:p>
          <a:p>
            <a:pPr marL="914400" lvl="1" indent="-457200">
              <a:spcBef>
                <a:spcPts val="390"/>
              </a:spcBef>
              <a:defRPr/>
            </a:pPr>
            <a:r>
              <a:rPr lang="en-US" sz="1500" u="none" dirty="0">
                <a:solidFill>
                  <a:srgbClr val="000000"/>
                </a:solidFill>
                <a:latin typeface="Avenir Next LT Pro" panose="020B0504020202020204" pitchFamily="34" charset="0"/>
              </a:rPr>
              <a:t> </a:t>
            </a:r>
            <a:r>
              <a:rPr lang="en-US" sz="1300" u="none" dirty="0">
                <a:solidFill>
                  <a:srgbClr val="000000"/>
                </a:solidFill>
                <a:latin typeface="Avenir Next LT Pro" panose="020B0504020202020204" pitchFamily="34" charset="0"/>
              </a:rPr>
              <a:t>-</a:t>
            </a:r>
            <a:r>
              <a:rPr lang="en-US" sz="1500" u="none" dirty="0">
                <a:solidFill>
                  <a:srgbClr val="000000"/>
                </a:solidFill>
                <a:latin typeface="Avenir Next LT Pro" panose="020B0504020202020204" pitchFamily="34" charset="0"/>
              </a:rPr>
              <a:t> </a:t>
            </a:r>
            <a:r>
              <a:rPr lang="en-US" sz="1300" u="none" dirty="0">
                <a:solidFill>
                  <a:srgbClr val="000000"/>
                </a:solidFill>
                <a:latin typeface="Avenir Next LT Pro" panose="020B0504020202020204" pitchFamily="34" charset="0"/>
              </a:rPr>
              <a:t>Dedicated spotter</a:t>
            </a:r>
          </a:p>
          <a:p>
            <a:pPr marL="457200" indent="-457200">
              <a:spcBef>
                <a:spcPct val="25000"/>
              </a:spcBef>
              <a:defRPr/>
            </a:pPr>
            <a:r>
              <a:rPr lang="en-US" sz="1300" u="none" dirty="0">
                <a:solidFill>
                  <a:srgbClr val="000000"/>
                </a:solidFill>
                <a:latin typeface="Avenir Next LT Pro" panose="020B0504020202020204" pitchFamily="34" charset="0"/>
              </a:rPr>
              <a:t>	 - Elevated warning line or barricade</a:t>
            </a:r>
          </a:p>
          <a:p>
            <a:pPr marL="457200" indent="-457200">
              <a:spcBef>
                <a:spcPct val="25000"/>
              </a:spcBef>
              <a:defRPr/>
            </a:pPr>
            <a:r>
              <a:rPr lang="en-US" sz="1300" u="none" dirty="0">
                <a:solidFill>
                  <a:srgbClr val="000000"/>
                </a:solidFill>
                <a:latin typeface="Avenir Next LT Pro" panose="020B0504020202020204" pitchFamily="34" charset="0"/>
              </a:rPr>
              <a:t>	 - Insulating link/device</a:t>
            </a:r>
          </a:p>
          <a:p>
            <a:pPr marL="457200" indent="-457200">
              <a:spcBef>
                <a:spcPct val="25000"/>
              </a:spcBef>
              <a:defRPr/>
            </a:pPr>
            <a:r>
              <a:rPr lang="en-US" sz="1300" u="none" dirty="0">
                <a:solidFill>
                  <a:srgbClr val="000000"/>
                </a:solidFill>
                <a:latin typeface="Avenir Next LT Pro" panose="020B0504020202020204" pitchFamily="34" charset="0"/>
              </a:rPr>
              <a:t>	 - Nonconductive rigging</a:t>
            </a:r>
          </a:p>
          <a:p>
            <a:pPr marL="457200" indent="-457200">
              <a:spcBef>
                <a:spcPct val="25000"/>
              </a:spcBef>
              <a:defRPr/>
            </a:pPr>
            <a:r>
              <a:rPr lang="en-US" sz="1300" u="none" dirty="0">
                <a:solidFill>
                  <a:srgbClr val="000000"/>
                </a:solidFill>
                <a:latin typeface="Avenir Next LT Pro" panose="020B0504020202020204" pitchFamily="34" charset="0"/>
              </a:rPr>
              <a:t>	 - Range limiter (if equipped)</a:t>
            </a:r>
          </a:p>
          <a:p>
            <a:pPr marL="457200" indent="-457200">
              <a:spcBef>
                <a:spcPct val="25000"/>
              </a:spcBef>
              <a:defRPr/>
            </a:pPr>
            <a:r>
              <a:rPr lang="en-US" sz="1300" u="none" dirty="0">
                <a:solidFill>
                  <a:srgbClr val="000000"/>
                </a:solidFill>
                <a:latin typeface="Avenir Next LT Pro" panose="020B0504020202020204" pitchFamily="34" charset="0"/>
              </a:rPr>
              <a:t>	 - Nonconductive tag line (if used)</a:t>
            </a:r>
          </a:p>
          <a:p>
            <a:pPr marL="457200" indent="-457200">
              <a:spcBef>
                <a:spcPct val="25000"/>
              </a:spcBef>
              <a:defRPr/>
            </a:pPr>
            <a:r>
              <a:rPr lang="en-US" sz="1300" u="none" dirty="0">
                <a:solidFill>
                  <a:srgbClr val="000000"/>
                </a:solidFill>
                <a:latin typeface="Avenir Next LT Pro" panose="020B0504020202020204" pitchFamily="34" charset="0"/>
              </a:rPr>
              <a:t>	 - Barricades - 10 feet from equipment</a:t>
            </a:r>
          </a:p>
          <a:p>
            <a:pPr marL="457200" indent="-457200">
              <a:spcBef>
                <a:spcPct val="25000"/>
              </a:spcBef>
              <a:defRPr/>
            </a:pPr>
            <a:r>
              <a:rPr lang="en-US" sz="1300" u="none" dirty="0">
                <a:solidFill>
                  <a:srgbClr val="000000"/>
                </a:solidFill>
                <a:latin typeface="Avenir Next LT Pro" panose="020B0504020202020204" pitchFamily="34" charset="0"/>
              </a:rPr>
              <a:t>	 - Limit access to essential workers</a:t>
            </a:r>
          </a:p>
          <a:p>
            <a:pPr marL="457200" indent="-457200">
              <a:spcBef>
                <a:spcPct val="25000"/>
              </a:spcBef>
              <a:defRPr/>
            </a:pPr>
            <a:r>
              <a:rPr lang="en-US" sz="1300" u="none" dirty="0">
                <a:solidFill>
                  <a:srgbClr val="000000"/>
                </a:solidFill>
                <a:latin typeface="Avenir Next LT Pro" panose="020B0504020202020204" pitchFamily="34" charset="0"/>
              </a:rPr>
              <a:t>	 - Prohibit non-operator workers from touching</a:t>
            </a:r>
          </a:p>
          <a:p>
            <a:pPr marL="457200" indent="-457200">
              <a:spcBef>
                <a:spcPct val="25000"/>
              </a:spcBef>
              <a:defRPr/>
            </a:pPr>
            <a:r>
              <a:rPr lang="en-US" sz="1300" u="none" dirty="0">
                <a:solidFill>
                  <a:srgbClr val="000000"/>
                </a:solidFill>
                <a:latin typeface="Avenir Next LT Pro" panose="020B0504020202020204" pitchFamily="34" charset="0"/>
              </a:rPr>
              <a:t>             above insulating link</a:t>
            </a:r>
          </a:p>
          <a:p>
            <a:pPr marL="457200" indent="-457200">
              <a:spcBef>
                <a:spcPct val="25000"/>
              </a:spcBef>
              <a:defRPr/>
            </a:pPr>
            <a:r>
              <a:rPr lang="en-US" sz="1300" u="none" dirty="0">
                <a:solidFill>
                  <a:srgbClr val="000000"/>
                </a:solidFill>
                <a:latin typeface="Avenir Next LT Pro" panose="020B0504020202020204" pitchFamily="34" charset="0"/>
              </a:rPr>
              <a:t>	 - Properly ground crane</a:t>
            </a:r>
          </a:p>
          <a:p>
            <a:pPr marL="457200" indent="-457200">
              <a:spcBef>
                <a:spcPct val="25000"/>
              </a:spcBef>
              <a:defRPr/>
            </a:pPr>
            <a:r>
              <a:rPr lang="en-US" sz="1300" u="none" dirty="0">
                <a:solidFill>
                  <a:srgbClr val="000000"/>
                </a:solidFill>
                <a:latin typeface="Avenir Next LT Pro" panose="020B0504020202020204" pitchFamily="34" charset="0"/>
              </a:rPr>
              <a:t>	 - Insulating line cover-up installed</a:t>
            </a:r>
          </a:p>
          <a:p>
            <a:pPr marL="457200" indent="-457200">
              <a:spcBef>
                <a:spcPct val="25000"/>
              </a:spcBef>
              <a:defRPr/>
            </a:pPr>
            <a:endParaRPr lang="en-US" sz="1500" dirty="0">
              <a:solidFill>
                <a:srgbClr val="000000"/>
              </a:solidFill>
            </a:endParaRPr>
          </a:p>
        </p:txBody>
      </p:sp>
      <p:pic>
        <p:nvPicPr>
          <p:cNvPr id="4813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3560763"/>
            <a:ext cx="2376488"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512050" y="5410200"/>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457200"/>
            <a:ext cx="8458200" cy="554038"/>
          </a:xfrm>
        </p:spPr>
        <p:txBody>
          <a:bodyPr/>
          <a:lstStyle/>
          <a:p>
            <a:r>
              <a:rPr lang="en-US" altLang="en-US" dirty="0">
                <a:cs typeface="Times New Roman" panose="02020603050405020304" pitchFamily="18" charset="0"/>
              </a:rPr>
              <a:t>Power Line Safety</a:t>
            </a:r>
            <a:r>
              <a:rPr lang="en-US" altLang="en-US" sz="2800" dirty="0"/>
              <a:t>	   	                    </a:t>
            </a:r>
            <a:r>
              <a:rPr lang="en-US" altLang="en-US" sz="1800" b="0" dirty="0">
                <a:solidFill>
                  <a:schemeClr val="tx1"/>
                </a:solidFill>
                <a:latin typeface="Avenir Next LT Pro" panose="020B0504020202020204" pitchFamily="34" charset="0"/>
              </a:rPr>
              <a:t>192</a:t>
            </a:r>
            <a:r>
              <a:rPr lang="en-US" altLang="en-US" sz="1800" b="0" dirty="0">
                <a:solidFill>
                  <a:srgbClr val="000000"/>
                </a:solidFill>
                <a:latin typeface="Avenir Next LT Pro" panose="020B0504020202020204" pitchFamily="34" charset="0"/>
              </a:rPr>
              <a:t>6.1411(a)</a:t>
            </a:r>
            <a:r>
              <a:rPr lang="en-US" altLang="en-US" sz="1800" b="0" dirty="0">
                <a:solidFill>
                  <a:srgbClr val="000000"/>
                </a:solidFill>
                <a:latin typeface="Avenir Next LT Pro" panose="020B0504020202020204" pitchFamily="34" charset="0"/>
                <a:cs typeface="Arial" panose="020B0604020202020204" pitchFamily="34" charset="0"/>
              </a:rPr>
              <a:t>–</a:t>
            </a:r>
            <a:r>
              <a:rPr lang="en-US" altLang="en-US" sz="1800" b="0" dirty="0">
                <a:solidFill>
                  <a:srgbClr val="000000"/>
                </a:solidFill>
                <a:latin typeface="Avenir Next LT Pro" panose="020B0504020202020204" pitchFamily="34" charset="0"/>
              </a:rPr>
              <a:t>(b)</a:t>
            </a:r>
            <a:endParaRPr lang="en-US" altLang="en-US" sz="1800" b="0" dirty="0">
              <a:latin typeface="Avenir Next LT Pro" panose="020B0504020202020204" pitchFamily="34" charset="0"/>
            </a:endParaRPr>
          </a:p>
        </p:txBody>
      </p:sp>
      <p:sp>
        <p:nvSpPr>
          <p:cNvPr id="50179" name="Rectangle 3"/>
          <p:cNvSpPr>
            <a:spLocks noGrp="1" noChangeArrowheads="1"/>
          </p:cNvSpPr>
          <p:nvPr>
            <p:ph type="body" sz="half" idx="1"/>
          </p:nvPr>
        </p:nvSpPr>
        <p:spPr>
          <a:xfrm>
            <a:off x="533400" y="1143000"/>
            <a:ext cx="8001000" cy="4525963"/>
          </a:xfrm>
        </p:spPr>
        <p:txBody>
          <a:bodyPr/>
          <a:lstStyle/>
          <a:p>
            <a:r>
              <a:rPr lang="en-US" altLang="en-US" sz="2400" dirty="0"/>
              <a:t>Equipment traveling under power line with no load</a:t>
            </a:r>
          </a:p>
          <a:p>
            <a:endParaRPr lang="en-US" altLang="en-US" sz="800" dirty="0"/>
          </a:p>
          <a:p>
            <a:pPr lvl="1"/>
            <a:r>
              <a:rPr lang="en-US" altLang="en-US" sz="1800" dirty="0"/>
              <a:t>Boom/mast and boom/mast support system lowered sufficiently to meet requirements </a:t>
            </a:r>
          </a:p>
          <a:p>
            <a:pPr lvl="1"/>
            <a:endParaRPr lang="en-US" altLang="en-US" sz="1000" dirty="0"/>
          </a:p>
          <a:p>
            <a:pPr lvl="1"/>
            <a:r>
              <a:rPr lang="en-US" altLang="en-US" sz="1800" dirty="0"/>
              <a:t>Clearances in Table T maintained</a:t>
            </a:r>
          </a:p>
          <a:p>
            <a:pPr lvl="1"/>
            <a:endParaRPr lang="en-US" altLang="en-US" sz="1000" dirty="0"/>
          </a:p>
          <a:p>
            <a:pPr lvl="1"/>
            <a:r>
              <a:rPr lang="en-US" altLang="en-US" sz="1800" dirty="0"/>
              <a:t>Effects of speed and terrain on equipment movement</a:t>
            </a:r>
          </a:p>
          <a:p>
            <a:pPr lvl="1"/>
            <a:endParaRPr lang="en-US" altLang="en-US" sz="1000" dirty="0"/>
          </a:p>
          <a:p>
            <a:pPr lvl="1"/>
            <a:r>
              <a:rPr lang="en-US" altLang="en-US" sz="1800" dirty="0"/>
              <a:t>Dedicated spotter</a:t>
            </a:r>
          </a:p>
          <a:p>
            <a:pPr lvl="1"/>
            <a:endParaRPr lang="en-US" altLang="en-US" sz="1000" dirty="0"/>
          </a:p>
          <a:p>
            <a:pPr lvl="1"/>
            <a:r>
              <a:rPr lang="en-US" altLang="en-US" sz="1800" dirty="0"/>
              <a:t>Precautions for traveling in poor visibility</a:t>
            </a:r>
          </a:p>
        </p:txBody>
      </p:sp>
      <p:pic>
        <p:nvPicPr>
          <p:cNvPr id="5"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4066566"/>
            <a:ext cx="4572000" cy="185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57200"/>
            <a:ext cx="8229600" cy="830997"/>
          </a:xfrm>
        </p:spPr>
        <p:txBody>
          <a:bodyPr/>
          <a:lstStyle/>
          <a:p>
            <a:r>
              <a:rPr lang="en-US" altLang="en-US" dirty="0">
                <a:latin typeface="Times New Roman" panose="02020603050405020304" pitchFamily="18" charset="0"/>
                <a:cs typeface="Times New Roman" panose="02020603050405020304" pitchFamily="18" charset="0"/>
              </a:rPr>
              <a:t> </a:t>
            </a:r>
            <a:r>
              <a:rPr lang="en-US" altLang="en-US" dirty="0">
                <a:cs typeface="Times New Roman" panose="02020603050405020304" pitchFamily="18" charset="0"/>
              </a:rPr>
              <a:t>Power Line Safety			</a:t>
            </a:r>
            <a:r>
              <a:rPr lang="en-US" altLang="en-US" dirty="0">
                <a:latin typeface="Avenir Next LT Pro" panose="020B0504020202020204" pitchFamily="34" charset="0"/>
                <a:cs typeface="Times New Roman" panose="02020603050405020304" pitchFamily="18" charset="0"/>
              </a:rPr>
              <a:t>             </a:t>
            </a:r>
            <a:r>
              <a:rPr lang="en-US" altLang="en-US" sz="1800" b="0" dirty="0">
                <a:solidFill>
                  <a:schemeClr val="tx1"/>
                </a:solidFill>
                <a:latin typeface="Avenir Next LT Pro" panose="020B0504020202020204" pitchFamily="34" charset="0"/>
                <a:cs typeface="Times New Roman" panose="02020603050405020304" pitchFamily="18" charset="0"/>
              </a:rPr>
              <a:t>1926.1411</a:t>
            </a:r>
            <a:r>
              <a:rPr lang="en-US" altLang="en-US" sz="1800" b="0" dirty="0">
                <a:latin typeface="Avenir Next LT Pro" panose="020B0504020202020204" pitchFamily="34" charset="0"/>
                <a:cs typeface="Times New Roman" panose="02020603050405020304" pitchFamily="18" charset="0"/>
              </a:rPr>
              <a:t> </a:t>
            </a:r>
          </a:p>
        </p:txBody>
      </p:sp>
      <p:sp>
        <p:nvSpPr>
          <p:cNvPr id="35843" name="Rectangle 3"/>
          <p:cNvSpPr>
            <a:spLocks noGrp="1" noChangeArrowheads="1"/>
          </p:cNvSpPr>
          <p:nvPr>
            <p:ph idx="1"/>
          </p:nvPr>
        </p:nvSpPr>
        <p:spPr>
          <a:xfrm>
            <a:off x="533400" y="1303694"/>
            <a:ext cx="8153400" cy="4579203"/>
          </a:xfrm>
          <a:ln>
            <a:solidFill>
              <a:schemeClr val="bg1">
                <a:lumMod val="50000"/>
              </a:schemeClr>
            </a:solidFill>
          </a:ln>
        </p:spPr>
        <p:txBody>
          <a:bodyPr>
            <a:normAutofit fontScale="92500" lnSpcReduction="20000"/>
          </a:bodyPr>
          <a:lstStyle/>
          <a:p>
            <a:pPr>
              <a:buFont typeface="Wingdings" panose="05000000000000000000" pitchFamily="2" charset="2"/>
              <a:buNone/>
              <a:defRPr/>
            </a:pPr>
            <a:r>
              <a:rPr lang="en-US" sz="2400" b="1" dirty="0"/>
              <a:t>	Table T – Minimum Clearance Distances While </a:t>
            </a:r>
          </a:p>
          <a:p>
            <a:pPr>
              <a:buFont typeface="Wingdings" panose="05000000000000000000" pitchFamily="2" charset="2"/>
              <a:buNone/>
              <a:defRPr/>
            </a:pPr>
            <a:r>
              <a:rPr lang="en-US" sz="2400" b="1" dirty="0"/>
              <a:t>	Traveling With No Load			</a:t>
            </a:r>
          </a:p>
          <a:p>
            <a:pPr>
              <a:buFont typeface="Wingdings" panose="05000000000000000000" pitchFamily="2" charset="2"/>
              <a:buNone/>
              <a:defRPr/>
            </a:pPr>
            <a:endParaRPr lang="en-US" sz="1800" dirty="0"/>
          </a:p>
          <a:p>
            <a:pPr>
              <a:buFont typeface="Wingdings" panose="05000000000000000000" pitchFamily="2" charset="2"/>
              <a:buNone/>
              <a:defRPr/>
            </a:pPr>
            <a:r>
              <a:rPr lang="en-US" sz="1800" b="1" dirty="0"/>
              <a:t>     Voltage (nominal, kV, 		              While traveling – Minimum     alternating current) 			clearance distance (feet)</a:t>
            </a:r>
          </a:p>
          <a:p>
            <a:pPr>
              <a:buFont typeface="Wingdings" panose="05000000000000000000" pitchFamily="2" charset="2"/>
              <a:buNone/>
              <a:defRPr/>
            </a:pPr>
            <a:r>
              <a:rPr lang="en-US" sz="1800" dirty="0"/>
              <a:t>	</a:t>
            </a:r>
          </a:p>
          <a:p>
            <a:pPr>
              <a:buFont typeface="Wingdings" panose="05000000000000000000" pitchFamily="2" charset="2"/>
              <a:buNone/>
              <a:defRPr/>
            </a:pPr>
            <a:r>
              <a:rPr lang="en-US" sz="2000" dirty="0"/>
              <a:t>	</a:t>
            </a:r>
            <a:r>
              <a:rPr lang="en-US" sz="2000" u="sng" dirty="0"/>
              <a:t>up to 0.75 						  4</a:t>
            </a:r>
          </a:p>
          <a:p>
            <a:pPr>
              <a:buFont typeface="Wingdings" panose="05000000000000000000" pitchFamily="2" charset="2"/>
              <a:buNone/>
              <a:defRPr/>
            </a:pPr>
            <a:r>
              <a:rPr lang="en-US" sz="2000" dirty="0"/>
              <a:t>	</a:t>
            </a:r>
            <a:r>
              <a:rPr lang="en-US" sz="2000" u="sng" dirty="0"/>
              <a:t>over .75 to 50 					  6</a:t>
            </a:r>
            <a:r>
              <a:rPr lang="en-US" sz="2000" dirty="0"/>
              <a:t>     </a:t>
            </a:r>
          </a:p>
          <a:p>
            <a:pPr>
              <a:buFont typeface="Wingdings" panose="05000000000000000000" pitchFamily="2" charset="2"/>
              <a:buNone/>
              <a:defRPr/>
            </a:pPr>
            <a:r>
              <a:rPr lang="en-US" sz="2000" dirty="0"/>
              <a:t>	</a:t>
            </a:r>
            <a:r>
              <a:rPr lang="en-US" sz="2000" u="sng" dirty="0"/>
              <a:t>over 50 to 345 					10</a:t>
            </a:r>
          </a:p>
          <a:p>
            <a:pPr>
              <a:buFont typeface="Wingdings" panose="05000000000000000000" pitchFamily="2" charset="2"/>
              <a:buNone/>
              <a:defRPr/>
            </a:pPr>
            <a:r>
              <a:rPr lang="en-US" sz="2000" dirty="0"/>
              <a:t>	</a:t>
            </a:r>
            <a:r>
              <a:rPr lang="en-US" sz="2000" u="sng" dirty="0"/>
              <a:t>over 345 to 750 					16</a:t>
            </a:r>
          </a:p>
          <a:p>
            <a:pPr>
              <a:buFont typeface="Wingdings" panose="05000000000000000000" pitchFamily="2" charset="2"/>
              <a:buNone/>
              <a:defRPr/>
            </a:pPr>
            <a:r>
              <a:rPr lang="en-US" sz="2000" dirty="0"/>
              <a:t>	</a:t>
            </a:r>
            <a:r>
              <a:rPr lang="en-US" sz="2000" u="sng" dirty="0"/>
              <a:t>over 750 to 1,000 					20</a:t>
            </a:r>
          </a:p>
          <a:p>
            <a:pPr>
              <a:buFont typeface="Wingdings" panose="05000000000000000000" pitchFamily="2" charset="2"/>
              <a:buNone/>
              <a:defRPr/>
            </a:pPr>
            <a:r>
              <a:rPr lang="en-US" sz="2000" dirty="0"/>
              <a:t>	</a:t>
            </a:r>
            <a:r>
              <a:rPr lang="en-US" sz="2000" u="sng" dirty="0"/>
              <a:t>over 1,000 </a:t>
            </a:r>
            <a:r>
              <a:rPr lang="en-US" sz="2000" dirty="0"/>
              <a:t>		</a:t>
            </a:r>
          </a:p>
          <a:p>
            <a:pPr>
              <a:buFont typeface="Wingdings" panose="05000000000000000000" pitchFamily="2" charset="2"/>
              <a:buNone/>
              <a:defRPr/>
            </a:pPr>
            <a:endParaRPr lang="en-US" sz="2000" dirty="0"/>
          </a:p>
          <a:p>
            <a:pPr>
              <a:buFont typeface="Wingdings" panose="05000000000000000000" pitchFamily="2" charset="2"/>
              <a:buNone/>
              <a:defRPr/>
            </a:pPr>
            <a:r>
              <a:rPr lang="en-US" sz="1600" i="1" dirty="0"/>
              <a:t>(As established by the utility owner/operator or registered professional engineer who</a:t>
            </a:r>
          </a:p>
          <a:p>
            <a:pPr>
              <a:buFont typeface="Wingdings" panose="05000000000000000000" pitchFamily="2" charset="2"/>
              <a:buNone/>
              <a:defRPr/>
            </a:pPr>
            <a:r>
              <a:rPr lang="en-US" sz="1600" i="1" dirty="0"/>
              <a:t>is a qualified person with respect to electrical power transmission and distribution.)</a:t>
            </a:r>
          </a:p>
        </p:txBody>
      </p:sp>
      <p:sp>
        <p:nvSpPr>
          <p:cNvPr id="4" name="TextBox 3"/>
          <p:cNvSpPr txBox="1"/>
          <p:nvPr/>
        </p:nvSpPr>
        <p:spPr>
          <a:xfrm>
            <a:off x="7505700" y="4648200"/>
            <a:ext cx="2514600" cy="215444"/>
          </a:xfrm>
          <a:prstGeom prst="rect">
            <a:avLst/>
          </a:prstGeom>
          <a:noFill/>
        </p:spPr>
        <p:txBody>
          <a:bodyPr wrap="square" rtlCol="0">
            <a:spAutoFit/>
          </a:bodyPr>
          <a:lstStyle/>
          <a:p>
            <a:r>
              <a:rPr lang="en-US" sz="800" u="none" dirty="0"/>
              <a:t>NCDOL Photo Library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533400" y="420688"/>
            <a:ext cx="8077200" cy="646331"/>
          </a:xfrm>
          <a:prstGeom prst="rect">
            <a:avLst/>
          </a:prstGeom>
          <a:noFill/>
          <a:ln w="9525">
            <a:noFill/>
            <a:miter lim="800000"/>
            <a:headEnd/>
            <a:tailEnd/>
          </a:ln>
        </p:spPr>
        <p:txBody>
          <a:bodyPr>
            <a:spAutoFit/>
          </a:bodyPr>
          <a:lstStyle/>
          <a:p>
            <a:pPr>
              <a:defRPr/>
            </a:pPr>
            <a:r>
              <a:rPr lang="en-US" sz="3600" b="1" u="none" dirty="0">
                <a:solidFill>
                  <a:srgbClr val="102447"/>
                </a:solidFill>
                <a:latin typeface="+mj-lt"/>
                <a:cs typeface="Times New Roman" pitchFamily="18" charset="0"/>
              </a:rPr>
              <a:t>Electric Utilities </a:t>
            </a:r>
            <a:r>
              <a:rPr lang="en-US" sz="3600" b="1" u="none" dirty="0">
                <a:solidFill>
                  <a:schemeClr val="bg2"/>
                </a:solidFill>
                <a:latin typeface="+mj-lt"/>
                <a:cs typeface="Times New Roman" pitchFamily="18" charset="0"/>
              </a:rPr>
              <a:t>		</a:t>
            </a:r>
            <a:r>
              <a:rPr lang="en-US" sz="3200" b="1" u="none" dirty="0">
                <a:solidFill>
                  <a:schemeClr val="bg2"/>
                </a:solidFill>
                <a:latin typeface="Avenir Next LT Pro" panose="020B0504020202020204" pitchFamily="34" charset="0"/>
                <a:cs typeface="Times New Roman" pitchFamily="18" charset="0"/>
              </a:rPr>
              <a:t>	        </a:t>
            </a:r>
            <a:r>
              <a:rPr lang="en-US" sz="1800" u="none" dirty="0">
                <a:latin typeface="Avenir Next LT Pro" panose="020B0504020202020204" pitchFamily="34" charset="0"/>
                <a:cs typeface="Times New Roman" pitchFamily="18" charset="0"/>
              </a:rPr>
              <a:t>1926.1400(g)</a:t>
            </a:r>
            <a:r>
              <a:rPr lang="en-US" sz="3200" u="none" dirty="0">
                <a:cs typeface="Times New Roman" pitchFamily="18" charset="0"/>
              </a:rPr>
              <a:t> </a:t>
            </a:r>
            <a:endParaRPr lang="en-US" sz="3200" u="none" dirty="0">
              <a:solidFill>
                <a:srgbClr val="012D9A"/>
              </a:solidFill>
              <a:latin typeface="Avenir Next LT Pro" panose="020B0504020202020204" pitchFamily="34" charset="0"/>
              <a:cs typeface="Times New Roman" pitchFamily="18" charset="0"/>
            </a:endParaRPr>
          </a:p>
        </p:txBody>
      </p:sp>
      <p:sp>
        <p:nvSpPr>
          <p:cNvPr id="54275" name="Content Placeholder 7"/>
          <p:cNvSpPr>
            <a:spLocks noGrp="1"/>
          </p:cNvSpPr>
          <p:nvPr>
            <p:ph idx="1"/>
          </p:nvPr>
        </p:nvSpPr>
        <p:spPr>
          <a:xfrm>
            <a:off x="533400" y="1270860"/>
            <a:ext cx="8001000" cy="2691539"/>
          </a:xfrm>
        </p:spPr>
        <p:txBody>
          <a:bodyPr/>
          <a:lstStyle/>
          <a:p>
            <a:r>
              <a:rPr lang="en-US" altLang="en-US" dirty="0"/>
              <a:t>Employers whose employees are qualified to perform power distribution and transmission work </a:t>
            </a:r>
          </a:p>
          <a:p>
            <a:endParaRPr lang="en-US" altLang="en-US" sz="800" dirty="0"/>
          </a:p>
          <a:p>
            <a:pPr lvl="1"/>
            <a:r>
              <a:rPr lang="en-US" altLang="en-US" dirty="0"/>
              <a:t>Deemed compliance with 1926.1407 through 1926.1411 when performing work covered by Subpart V work in accordance with 1910.269(p)</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3820523"/>
            <a:ext cx="2819400" cy="20172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Content Placeholder 5"/>
          <p:cNvSpPr>
            <a:spLocks noGrp="1"/>
          </p:cNvSpPr>
          <p:nvPr>
            <p:ph idx="1"/>
          </p:nvPr>
        </p:nvSpPr>
        <p:spPr>
          <a:xfrm>
            <a:off x="609600" y="1270860"/>
            <a:ext cx="4038600" cy="2310539"/>
          </a:xfrm>
        </p:spPr>
        <p:txBody>
          <a:bodyPr>
            <a:normAutofit fontScale="92500" lnSpcReduction="20000"/>
          </a:bodyPr>
          <a:lstStyle/>
          <a:p>
            <a:r>
              <a:rPr lang="en-US" altLang="en-US" dirty="0"/>
              <a:t>Visual inspection by </a:t>
            </a:r>
            <a:r>
              <a:rPr lang="en-US" altLang="en-US" i="1" dirty="0"/>
              <a:t>competent person</a:t>
            </a:r>
            <a:r>
              <a:rPr lang="en-US" altLang="en-US" dirty="0"/>
              <a:t> prior to each shift and completed before or during shift.</a:t>
            </a:r>
          </a:p>
          <a:p>
            <a:endParaRPr lang="en-US" altLang="en-US" dirty="0"/>
          </a:p>
          <a:p>
            <a:r>
              <a:rPr lang="en-US" altLang="en-US" dirty="0"/>
              <a:t>Monthly inspection by </a:t>
            </a:r>
            <a:r>
              <a:rPr lang="en-US" altLang="en-US" i="1" dirty="0"/>
              <a:t>competent person </a:t>
            </a:r>
            <a:r>
              <a:rPr lang="en-US" altLang="en-US" dirty="0"/>
              <a:t>with documentation.</a:t>
            </a:r>
          </a:p>
          <a:p>
            <a:endParaRPr lang="en-US" altLang="en-US" dirty="0"/>
          </a:p>
          <a:p>
            <a:endParaRPr lang="en-US" altLang="en-US" dirty="0"/>
          </a:p>
        </p:txBody>
      </p:sp>
      <p:sp>
        <p:nvSpPr>
          <p:cNvPr id="56323" name="Rectangle 2"/>
          <p:cNvSpPr>
            <a:spLocks noGrp="1" noChangeArrowheads="1"/>
          </p:cNvSpPr>
          <p:nvPr>
            <p:ph type="title"/>
          </p:nvPr>
        </p:nvSpPr>
        <p:spPr>
          <a:xfrm>
            <a:off x="609599" y="271463"/>
            <a:ext cx="8062913" cy="739775"/>
          </a:xfrm>
        </p:spPr>
        <p:txBody>
          <a:bodyPr>
            <a:normAutofit/>
          </a:bodyPr>
          <a:lstStyle/>
          <a:p>
            <a:r>
              <a:rPr lang="en-US" altLang="en-US" sz="3600" dirty="0"/>
              <a:t>Inspections  </a:t>
            </a:r>
            <a:r>
              <a:rPr lang="en-US" altLang="en-US" dirty="0"/>
              <a:t>			</a:t>
            </a:r>
            <a:r>
              <a:rPr lang="en-US" altLang="en-US" dirty="0">
                <a:latin typeface="Avenir Next LT Pro" panose="020B0504020202020204" pitchFamily="34" charset="0"/>
              </a:rPr>
              <a:t>                  </a:t>
            </a:r>
            <a:r>
              <a:rPr lang="en-US" altLang="en-US" sz="1800" b="0" dirty="0">
                <a:solidFill>
                  <a:schemeClr val="tx1"/>
                </a:solidFill>
                <a:latin typeface="Avenir Next LT Pro" panose="020B0504020202020204" pitchFamily="34" charset="0"/>
              </a:rPr>
              <a:t>1926.1412(d)–(e)</a:t>
            </a:r>
            <a:endParaRPr lang="en-US" altLang="en-US" sz="1800" b="0" dirty="0">
              <a:solidFill>
                <a:srgbClr val="000000"/>
              </a:solidFill>
              <a:latin typeface="Avenir Next LT Pro" panose="020B0504020202020204" pitchFamily="34" charset="0"/>
            </a:endParaRPr>
          </a:p>
        </p:txBody>
      </p:sp>
      <p:pic>
        <p:nvPicPr>
          <p:cNvPr id="56324"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2070100"/>
            <a:ext cx="36115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Content Placeholder 5"/>
          <p:cNvSpPr>
            <a:spLocks noGrp="1"/>
          </p:cNvSpPr>
          <p:nvPr>
            <p:ph idx="1"/>
          </p:nvPr>
        </p:nvSpPr>
        <p:spPr>
          <a:xfrm>
            <a:off x="533400" y="990600"/>
            <a:ext cx="5410200" cy="4525963"/>
          </a:xfrm>
        </p:spPr>
        <p:txBody>
          <a:bodyPr/>
          <a:lstStyle/>
          <a:p>
            <a:endParaRPr lang="en-US" altLang="en-US" sz="1000" dirty="0"/>
          </a:p>
          <a:p>
            <a:r>
              <a:rPr lang="en-US" altLang="en-US" sz="2600" dirty="0"/>
              <a:t>Other inspections required under this section done by </a:t>
            </a:r>
            <a:r>
              <a:rPr lang="en-US" altLang="en-US" sz="2600" i="1" dirty="0"/>
              <a:t>qualified person – </a:t>
            </a:r>
            <a:r>
              <a:rPr lang="en-US" altLang="en-US" sz="2600" dirty="0"/>
              <a:t>with documentation</a:t>
            </a:r>
            <a:endParaRPr lang="en-US" altLang="en-US" sz="2600" i="1" dirty="0"/>
          </a:p>
          <a:p>
            <a:pPr lvl="1">
              <a:lnSpc>
                <a:spcPct val="150000"/>
              </a:lnSpc>
            </a:pPr>
            <a:r>
              <a:rPr lang="en-US" altLang="en-US" dirty="0"/>
              <a:t>Annual/comprehensive</a:t>
            </a:r>
          </a:p>
          <a:p>
            <a:pPr lvl="1">
              <a:lnSpc>
                <a:spcPct val="150000"/>
              </a:lnSpc>
            </a:pPr>
            <a:r>
              <a:rPr lang="en-US" altLang="en-US" dirty="0"/>
              <a:t>Post-assembly</a:t>
            </a:r>
          </a:p>
          <a:p>
            <a:pPr lvl="1">
              <a:lnSpc>
                <a:spcPct val="150000"/>
              </a:lnSpc>
            </a:pPr>
            <a:r>
              <a:rPr lang="en-US" altLang="en-US" dirty="0"/>
              <a:t>Repaired/adjusted equipment</a:t>
            </a:r>
          </a:p>
          <a:p>
            <a:pPr lvl="1">
              <a:lnSpc>
                <a:spcPct val="150000"/>
              </a:lnSpc>
            </a:pPr>
            <a:r>
              <a:rPr lang="en-US" altLang="en-US" dirty="0"/>
              <a:t>Modified equipment</a:t>
            </a:r>
          </a:p>
          <a:p>
            <a:pPr lvl="1">
              <a:lnSpc>
                <a:spcPct val="150000"/>
              </a:lnSpc>
            </a:pPr>
            <a:r>
              <a:rPr lang="en-US" altLang="en-US" dirty="0"/>
              <a:t>Severe service</a:t>
            </a:r>
          </a:p>
          <a:p>
            <a:pPr lvl="1">
              <a:lnSpc>
                <a:spcPct val="150000"/>
              </a:lnSpc>
            </a:pPr>
            <a:r>
              <a:rPr lang="en-US" altLang="en-US" dirty="0"/>
              <a:t>Equipment not in regular use</a:t>
            </a:r>
          </a:p>
          <a:p>
            <a:endParaRPr lang="en-US" altLang="en-US" dirty="0"/>
          </a:p>
        </p:txBody>
      </p:sp>
      <p:sp>
        <p:nvSpPr>
          <p:cNvPr id="58371" name="Rectangle 2"/>
          <p:cNvSpPr>
            <a:spLocks noGrp="1" noChangeArrowheads="1"/>
          </p:cNvSpPr>
          <p:nvPr>
            <p:ph type="title"/>
          </p:nvPr>
        </p:nvSpPr>
        <p:spPr>
          <a:xfrm>
            <a:off x="609599" y="271463"/>
            <a:ext cx="8220075" cy="901700"/>
          </a:xfrm>
        </p:spPr>
        <p:txBody>
          <a:bodyPr/>
          <a:lstStyle/>
          <a:p>
            <a:r>
              <a:rPr lang="en-US" altLang="en-US" dirty="0"/>
              <a:t>Inspections  			                  </a:t>
            </a:r>
            <a:r>
              <a:rPr lang="en-US" altLang="en-US" sz="1800" b="0" dirty="0">
                <a:solidFill>
                  <a:schemeClr val="tx1"/>
                </a:solidFill>
                <a:latin typeface="Avenir Next LT Pro" panose="020B0504020202020204" pitchFamily="34" charset="0"/>
              </a:rPr>
              <a:t>1926.1412(a)</a:t>
            </a:r>
            <a:r>
              <a:rPr lang="en-US" altLang="en-US" sz="1800" b="0" dirty="0">
                <a:solidFill>
                  <a:schemeClr val="tx1"/>
                </a:solidFill>
                <a:latin typeface="Avenir Next LT Pro" panose="020B0504020202020204" pitchFamily="34" charset="0"/>
                <a:cs typeface="Arial" panose="020B0604020202020204" pitchFamily="34" charset="0"/>
              </a:rPr>
              <a:t>–</a:t>
            </a:r>
            <a:r>
              <a:rPr lang="en-US" altLang="en-US" sz="1800" b="0" dirty="0">
                <a:solidFill>
                  <a:schemeClr val="tx1"/>
                </a:solidFill>
                <a:latin typeface="Avenir Next LT Pro" panose="020B0504020202020204" pitchFamily="34" charset="0"/>
              </a:rPr>
              <a:t>(c)</a:t>
            </a:r>
            <a:endParaRPr lang="en-US" altLang="en-US" sz="1800" b="0" dirty="0">
              <a:solidFill>
                <a:srgbClr val="000000"/>
              </a:solidFill>
              <a:latin typeface="Avenir Next LT Pro" panose="020B0504020202020204" pitchFamily="34" charset="0"/>
            </a:endParaRPr>
          </a:p>
        </p:txBody>
      </p:sp>
      <p:pic>
        <p:nvPicPr>
          <p:cNvPr id="3" name="Picture 2" descr="A picture containing sky, truck, outdoor, road&#10;&#10;Description automatically generated">
            <a:extLst>
              <a:ext uri="{FF2B5EF4-FFF2-40B4-BE49-F238E27FC236}">
                <a16:creationId xmlns:a16="http://schemas.microsoft.com/office/drawing/2014/main" id="{7B607E53-5D70-4E8E-994D-940652F44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2941" y="1524000"/>
            <a:ext cx="2443163" cy="4343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219200"/>
          <a:ext cx="7848600" cy="4643446"/>
        </p:xfrm>
        <a:graphic>
          <a:graphicData uri="http://schemas.openxmlformats.org/drawingml/2006/table">
            <a:tbl>
              <a:tblPr firstRow="1" bandRow="1">
                <a:tableStyleId>{073A0DAA-6AF3-43AB-8588-CEC1D06C72B9}</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518145">
                <a:tc>
                  <a:txBody>
                    <a:bodyPr/>
                    <a:lstStyle/>
                    <a:p>
                      <a:pPr algn="ctr"/>
                      <a:r>
                        <a:rPr lang="en-US" sz="2800" dirty="0">
                          <a:latin typeface="Avenir Next LT Pro" panose="020B0504020202020204" pitchFamily="34" charset="0"/>
                        </a:rPr>
                        <a:t>Type of Inspection</a:t>
                      </a:r>
                    </a:p>
                  </a:txBody>
                  <a:tcPr marT="45714" marB="45714"/>
                </a:tc>
                <a:tc>
                  <a:txBody>
                    <a:bodyPr/>
                    <a:lstStyle/>
                    <a:p>
                      <a:pPr algn="ctr"/>
                      <a:r>
                        <a:rPr lang="en-US" sz="2800" dirty="0">
                          <a:latin typeface="Avenir Next LT Pro" panose="020B0504020202020204" pitchFamily="34" charset="0"/>
                        </a:rPr>
                        <a:t>Who Inspects</a:t>
                      </a:r>
                    </a:p>
                  </a:txBody>
                  <a:tcPr marT="45714" marB="45714"/>
                </a:tc>
                <a:extLst>
                  <a:ext uri="{0D108BD9-81ED-4DB2-BD59-A6C34878D82A}">
                    <a16:rowId xmlns:a16="http://schemas.microsoft.com/office/drawing/2014/main" val="10000"/>
                  </a:ext>
                </a:extLst>
              </a:tr>
              <a:tr h="822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Modified or repaired/adjusted</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Qualified person</a:t>
                      </a:r>
                    </a:p>
                  </a:txBody>
                  <a:tcPr marT="45714" marB="45714" anchor="ctr" horzOverflow="overflow"/>
                </a:tc>
                <a:extLst>
                  <a:ext uri="{0D108BD9-81ED-4DB2-BD59-A6C34878D82A}">
                    <a16:rowId xmlns:a16="http://schemas.microsoft.com/office/drawing/2014/main" val="10001"/>
                  </a:ext>
                </a:extLst>
              </a:tr>
              <a:tr h="896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Post-assembly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Qualified person</a:t>
                      </a:r>
                    </a:p>
                  </a:txBody>
                  <a:tcPr marT="45714" marB="45714" anchor="ctr" horzOverflow="overflow"/>
                </a:tc>
                <a:extLst>
                  <a:ext uri="{0D108BD9-81ED-4DB2-BD59-A6C34878D82A}">
                    <a16:rowId xmlns:a16="http://schemas.microsoft.com/office/drawing/2014/main" val="10002"/>
                  </a:ext>
                </a:extLst>
              </a:tr>
              <a:tr h="896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Shift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Competent person</a:t>
                      </a:r>
                    </a:p>
                  </a:txBody>
                  <a:tcPr marT="45714" marB="45714" anchor="ctr" horzOverflow="overflow"/>
                </a:tc>
                <a:extLst>
                  <a:ext uri="{0D108BD9-81ED-4DB2-BD59-A6C34878D82A}">
                    <a16:rowId xmlns:a16="http://schemas.microsoft.com/office/drawing/2014/main" val="10003"/>
                  </a:ext>
                </a:extLst>
              </a:tr>
              <a:tr h="8960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Monthly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Competent person</a:t>
                      </a:r>
                    </a:p>
                  </a:txBody>
                  <a:tcPr marT="45714" marB="45714" anchor="ctr" horzOverflow="overflow"/>
                </a:tc>
                <a:extLst>
                  <a:ext uri="{0D108BD9-81ED-4DB2-BD59-A6C34878D82A}">
                    <a16:rowId xmlns:a16="http://schemas.microsoft.com/office/drawing/2014/main" val="10004"/>
                  </a:ext>
                </a:extLst>
              </a:tr>
              <a:tr h="614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Annual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venir Next LT Pro" panose="020B0504020202020204" pitchFamily="34" charset="0"/>
                        </a:rPr>
                        <a:t>Qualified person</a:t>
                      </a:r>
                    </a:p>
                  </a:txBody>
                  <a:tcPr marT="45714" marB="45714" anchor="ctr" horzOverflow="overflow"/>
                </a:tc>
                <a:extLst>
                  <a:ext uri="{0D108BD9-81ED-4DB2-BD59-A6C34878D82A}">
                    <a16:rowId xmlns:a16="http://schemas.microsoft.com/office/drawing/2014/main" val="10005"/>
                  </a:ext>
                </a:extLst>
              </a:tr>
            </a:tbl>
          </a:graphicData>
        </a:graphic>
      </p:graphicFrame>
      <p:sp>
        <p:nvSpPr>
          <p:cNvPr id="4" name="Rectangle 2"/>
          <p:cNvSpPr txBox="1">
            <a:spLocks noChangeArrowheads="1"/>
          </p:cNvSpPr>
          <p:nvPr/>
        </p:nvSpPr>
        <p:spPr bwMode="gray">
          <a:xfrm>
            <a:off x="609600" y="457200"/>
            <a:ext cx="8001000" cy="492443"/>
          </a:xfrm>
          <a:prstGeom prst="rect">
            <a:avLst/>
          </a:prstGeom>
          <a:noFill/>
          <a:ln w="9525">
            <a:noFill/>
            <a:miter lim="800000"/>
            <a:headEnd/>
            <a:tailEnd/>
          </a:ln>
        </p:spPr>
        <p:txBody>
          <a:bodyPr lIns="46038" tIns="0" rIns="46038" bIns="0">
            <a:spAutoFit/>
          </a:bodyPr>
          <a:lstStyle/>
          <a:p>
            <a:pPr>
              <a:defRPr/>
            </a:pPr>
            <a:r>
              <a:rPr lang="en-US" sz="3200" b="1" u="none" kern="0" dirty="0">
                <a:solidFill>
                  <a:srgbClr val="102447"/>
                </a:solidFill>
                <a:latin typeface="Avenir Next LT Pro Demi" panose="020B0704020202020204" pitchFamily="34" charset="0"/>
                <a:ea typeface="+mj-ea"/>
                <a:cs typeface="+mj-cs"/>
              </a:rPr>
              <a:t>Inspections  </a:t>
            </a:r>
            <a:r>
              <a:rPr lang="en-US" sz="3200" b="1" u="none" kern="0" dirty="0">
                <a:solidFill>
                  <a:srgbClr val="012D9A"/>
                </a:solidFill>
                <a:latin typeface="Avenir Next LT Pro Demi" panose="020B0704020202020204" pitchFamily="34" charset="0"/>
                <a:ea typeface="+mj-ea"/>
                <a:cs typeface="+mj-cs"/>
              </a:rPr>
              <a:t>	</a:t>
            </a:r>
            <a:r>
              <a:rPr lang="en-US" b="1" u="none" kern="0" dirty="0">
                <a:solidFill>
                  <a:srgbClr val="012D9A"/>
                </a:solidFill>
                <a:latin typeface="Avenir Next LT Pro" panose="020B0504020202020204" pitchFamily="34" charset="0"/>
                <a:ea typeface="+mj-ea"/>
                <a:cs typeface="+mj-cs"/>
              </a:rPr>
              <a:t>		                         </a:t>
            </a:r>
            <a:r>
              <a:rPr lang="en-US" sz="1800" u="none" kern="0" dirty="0">
                <a:latin typeface="Avenir Next LT Pro" panose="020B0504020202020204" pitchFamily="34" charset="0"/>
                <a:ea typeface="+mj-ea"/>
                <a:cs typeface="+mj-cs"/>
              </a:rPr>
              <a:t>1926.1412(a)–(c)</a:t>
            </a:r>
            <a:endParaRPr lang="en-US" sz="1800" u="none" kern="0" dirty="0">
              <a:solidFill>
                <a:srgbClr val="000000"/>
              </a:solidFill>
              <a:latin typeface="Avenir Next LT Pro" panose="020B0504020202020204" pitchFamily="34" charset="0"/>
              <a:ea typeface="+mj-ea"/>
              <a:cs typeface="+mj-cs"/>
            </a:endParaRPr>
          </a:p>
        </p:txBody>
      </p:sp>
      <p:sp>
        <p:nvSpPr>
          <p:cNvPr id="7" name="TextBox 6"/>
          <p:cNvSpPr txBox="1"/>
          <p:nvPr/>
        </p:nvSpPr>
        <p:spPr>
          <a:xfrm>
            <a:off x="7239000" y="5651956"/>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224366"/>
            <a:ext cx="8229600" cy="4719234"/>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6E938BBD-0B19-4380-85DC-10A5CC42BD47}"/>
              </a:ext>
            </a:extLst>
          </p:cNvPr>
          <p:cNvSpPr txBox="1">
            <a:spLocks noChangeArrowheads="1"/>
          </p:cNvSpPr>
          <p:nvPr/>
        </p:nvSpPr>
        <p:spPr bwMode="auto">
          <a:xfrm>
            <a:off x="533400" y="4826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102447"/>
                </a:solidFill>
                <a:latin typeface="Avenir Next LT Pro Demi" panose="020B0704020202020204" pitchFamily="34" charset="0"/>
              </a:rPr>
              <a:t>Amputations</a:t>
            </a:r>
            <a:r>
              <a:rPr lang="en-US" altLang="en-US" sz="3200" b="1" u="none" dirty="0">
                <a:solidFill>
                  <a:srgbClr val="102447"/>
                </a:solidFill>
                <a:latin typeface="Avenir Next LT Pro" panose="020B0504020202020204" pitchFamily="34" charset="0"/>
              </a:rPr>
              <a:t> </a:t>
            </a:r>
            <a:r>
              <a:rPr lang="en-US" altLang="en-US" sz="3200" b="1" u="none" dirty="0">
                <a:solidFill>
                  <a:srgbClr val="102447"/>
                </a:solidFill>
                <a:latin typeface="Avenir Next LT Pro Demi" panose="020B0704020202020204" pitchFamily="34" charset="0"/>
              </a:rPr>
              <a:t>Special Emphasis Program</a:t>
            </a: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p:cNvSpPr>
            <a:spLocks noGrp="1"/>
          </p:cNvSpPr>
          <p:nvPr>
            <p:ph type="body" sz="half" idx="1"/>
          </p:nvPr>
        </p:nvSpPr>
        <p:spPr>
          <a:xfrm>
            <a:off x="609600" y="1295400"/>
            <a:ext cx="5715000" cy="4419600"/>
          </a:xfrm>
        </p:spPr>
        <p:txBody>
          <a:bodyPr>
            <a:normAutofit fontScale="92500" lnSpcReduction="20000"/>
          </a:bodyPr>
          <a:lstStyle/>
          <a:p>
            <a:r>
              <a:rPr lang="en-US" altLang="en-US" sz="2200" dirty="0"/>
              <a:t>Required and are in proper working order at all times</a:t>
            </a:r>
          </a:p>
          <a:p>
            <a:endParaRPr lang="en-US" altLang="en-US" sz="1000" dirty="0"/>
          </a:p>
          <a:p>
            <a:r>
              <a:rPr lang="en-US" altLang="en-US" sz="2200" dirty="0"/>
              <a:t>Includes:</a:t>
            </a:r>
          </a:p>
          <a:p>
            <a:endParaRPr lang="en-US" altLang="en-US" sz="800" dirty="0"/>
          </a:p>
          <a:p>
            <a:pPr lvl="1"/>
            <a:r>
              <a:rPr lang="en-US" altLang="en-US" sz="1800" dirty="0"/>
              <a:t>Crane level indicator</a:t>
            </a:r>
          </a:p>
          <a:p>
            <a:pPr lvl="1"/>
            <a:endParaRPr lang="en-US" altLang="en-US" sz="1000" dirty="0"/>
          </a:p>
          <a:p>
            <a:pPr lvl="1"/>
            <a:r>
              <a:rPr lang="en-US" altLang="en-US" sz="1800" dirty="0"/>
              <a:t>Boom stops (except for derricks and hydraulic booms)</a:t>
            </a:r>
          </a:p>
          <a:p>
            <a:pPr lvl="1"/>
            <a:endParaRPr lang="en-US" altLang="en-US" sz="1000" dirty="0"/>
          </a:p>
          <a:p>
            <a:pPr lvl="1"/>
            <a:r>
              <a:rPr lang="en-US" altLang="en-US" sz="1800" dirty="0"/>
              <a:t>Jib stops (except for derricks)</a:t>
            </a:r>
          </a:p>
          <a:p>
            <a:pPr lvl="1"/>
            <a:endParaRPr lang="en-US" altLang="en-US" sz="1000" dirty="0"/>
          </a:p>
          <a:p>
            <a:pPr lvl="1"/>
            <a:r>
              <a:rPr lang="en-US" altLang="en-US" sz="1800" dirty="0"/>
              <a:t>Foot pedal brakes with locks</a:t>
            </a:r>
          </a:p>
          <a:p>
            <a:pPr lvl="1"/>
            <a:endParaRPr lang="en-US" altLang="en-US" sz="1000" dirty="0"/>
          </a:p>
          <a:p>
            <a:pPr lvl="1"/>
            <a:r>
              <a:rPr lang="en-US" altLang="en-US" sz="1800" dirty="0"/>
              <a:t>Hydraulic outrigger jacks/hydraulic stabilizer </a:t>
            </a:r>
          </a:p>
          <a:p>
            <a:pPr lvl="1">
              <a:buFont typeface="Symbol" panose="05050102010706020507" pitchFamily="18" charset="2"/>
              <a:buNone/>
            </a:pPr>
            <a:r>
              <a:rPr lang="en-US" altLang="en-US" sz="1800" dirty="0"/>
              <a:t>	jacks with integral holding device</a:t>
            </a:r>
          </a:p>
          <a:p>
            <a:pPr lvl="1"/>
            <a:endParaRPr lang="en-US" altLang="en-US" sz="1000" dirty="0"/>
          </a:p>
          <a:p>
            <a:pPr lvl="1"/>
            <a:r>
              <a:rPr lang="en-US" altLang="en-US" sz="1800" dirty="0"/>
              <a:t>Equipment on rails with rail clamps/stops</a:t>
            </a:r>
          </a:p>
          <a:p>
            <a:pPr lvl="1"/>
            <a:endParaRPr lang="en-US" altLang="en-US" sz="1000" dirty="0"/>
          </a:p>
          <a:p>
            <a:pPr lvl="1"/>
            <a:r>
              <a:rPr lang="en-US" altLang="en-US" sz="1800" dirty="0"/>
              <a:t>Horn</a:t>
            </a:r>
          </a:p>
        </p:txBody>
      </p:sp>
      <p:sp>
        <p:nvSpPr>
          <p:cNvPr id="5" name="Rectangle 2"/>
          <p:cNvSpPr>
            <a:spLocks noChangeArrowheads="1"/>
          </p:cNvSpPr>
          <p:nvPr/>
        </p:nvSpPr>
        <p:spPr bwMode="auto">
          <a:xfrm>
            <a:off x="533400" y="533400"/>
            <a:ext cx="8243888" cy="427038"/>
          </a:xfrm>
          <a:prstGeom prst="rect">
            <a:avLst/>
          </a:prstGeom>
          <a:solidFill>
            <a:schemeClr val="bg1"/>
          </a:solid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rPr>
              <a:t>Safety Devices</a:t>
            </a:r>
            <a:r>
              <a:rPr lang="en-US" b="1" u="none" dirty="0">
                <a:solidFill>
                  <a:srgbClr val="012D9A"/>
                </a:solidFill>
                <a:latin typeface="Avenir Next LT Pro" panose="020B0504020202020204" pitchFamily="34" charset="0"/>
              </a:rPr>
              <a:t>			          </a:t>
            </a:r>
            <a:r>
              <a:rPr lang="en-US" sz="1800" u="none" dirty="0">
                <a:latin typeface="Avenir Next LT Pro" panose="020B0504020202020204" pitchFamily="34" charset="0"/>
              </a:rPr>
              <a:t>1926.1415(a)–(b)</a:t>
            </a:r>
          </a:p>
        </p:txBody>
      </p:sp>
      <p:pic>
        <p:nvPicPr>
          <p:cNvPr id="6246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0794" y="1447800"/>
            <a:ext cx="229281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3293" y="1260569"/>
            <a:ext cx="24114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itle 1"/>
          <p:cNvSpPr>
            <a:spLocks noGrp="1"/>
          </p:cNvSpPr>
          <p:nvPr>
            <p:ph type="title"/>
          </p:nvPr>
        </p:nvSpPr>
        <p:spPr>
          <a:xfrm>
            <a:off x="533400" y="457200"/>
            <a:ext cx="8458200" cy="830263"/>
          </a:xfrm>
        </p:spPr>
        <p:txBody>
          <a:bodyPr/>
          <a:lstStyle/>
          <a:p>
            <a:r>
              <a:rPr lang="en-US" altLang="en-US" dirty="0"/>
              <a:t>Operational Aids                              </a:t>
            </a:r>
            <a:r>
              <a:rPr lang="en-US" altLang="en-US" sz="1800" b="0" dirty="0">
                <a:solidFill>
                  <a:schemeClr val="tx1"/>
                </a:solidFill>
                <a:latin typeface="Avenir Next LT Pro" panose="020B0504020202020204" pitchFamily="34" charset="0"/>
              </a:rPr>
              <a:t>1926.1416(b)</a:t>
            </a:r>
            <a:br>
              <a:rPr lang="en-US" altLang="en-US" sz="1800" b="0" dirty="0">
                <a:solidFill>
                  <a:schemeClr val="tx1"/>
                </a:solidFill>
              </a:rPr>
            </a:br>
            <a:endParaRPr lang="en-US" altLang="en-US" sz="1800" b="0" dirty="0">
              <a:solidFill>
                <a:schemeClr val="tx1"/>
              </a:solidFill>
            </a:endParaRPr>
          </a:p>
        </p:txBody>
      </p:sp>
      <p:sp>
        <p:nvSpPr>
          <p:cNvPr id="64515" name="Content Placeholder 2"/>
          <p:cNvSpPr>
            <a:spLocks noGrp="1"/>
          </p:cNvSpPr>
          <p:nvPr>
            <p:ph idx="1"/>
          </p:nvPr>
        </p:nvSpPr>
        <p:spPr>
          <a:xfrm>
            <a:off x="533400" y="1287462"/>
            <a:ext cx="4953000" cy="1684337"/>
          </a:xfrm>
        </p:spPr>
        <p:txBody>
          <a:bodyPr>
            <a:normAutofit fontScale="92500" lnSpcReduction="20000"/>
          </a:bodyPr>
          <a:lstStyle/>
          <a:p>
            <a:r>
              <a:rPr lang="en-US" altLang="en-US" dirty="0"/>
              <a:t>Operations must not begin unless the listed operational aids are in proper working order, except when being repaired and a specified temporary alternative measure is used.</a:t>
            </a:r>
          </a:p>
        </p:txBody>
      </p:sp>
      <p:grpSp>
        <p:nvGrpSpPr>
          <p:cNvPr id="7" name="Group 6"/>
          <p:cNvGrpSpPr/>
          <p:nvPr/>
        </p:nvGrpSpPr>
        <p:grpSpPr>
          <a:xfrm>
            <a:off x="6553200" y="3124200"/>
            <a:ext cx="1600200" cy="1676400"/>
            <a:chOff x="6438900" y="2769777"/>
            <a:chExt cx="1600200" cy="1676400"/>
          </a:xfrm>
          <a:noFill/>
        </p:grpSpPr>
        <p:sp>
          <p:nvSpPr>
            <p:cNvPr id="2" name="Oval 1"/>
            <p:cNvSpPr/>
            <p:nvPr/>
          </p:nvSpPr>
          <p:spPr bwMode="auto">
            <a:xfrm>
              <a:off x="6438900" y="2769777"/>
              <a:ext cx="1600200" cy="1676400"/>
            </a:xfrm>
            <a:prstGeom prst="ellipse">
              <a:avLst/>
            </a:prstGeom>
            <a:grp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4" name="Straight Connector 3"/>
            <p:cNvCxnSpPr>
              <a:stCxn id="2" idx="1"/>
              <a:endCxn id="2" idx="5"/>
            </p:cNvCxnSpPr>
            <p:nvPr/>
          </p:nvCxnSpPr>
          <p:spPr bwMode="auto">
            <a:xfrm>
              <a:off x="6673244" y="3015280"/>
              <a:ext cx="1131512" cy="1185394"/>
            </a:xfrm>
            <a:prstGeom prst="line">
              <a:avLst/>
            </a:prstGeom>
            <a:grpFill/>
            <a:ln w="76200" cap="flat" cmpd="sng" algn="ctr">
              <a:solidFill>
                <a:srgbClr val="FF0000"/>
              </a:solidFill>
              <a:prstDash val="solid"/>
              <a:round/>
              <a:headEnd type="none" w="sm" len="sm"/>
              <a:tailEnd type="none" w="sm" len="sm"/>
            </a:ln>
            <a:effectLst/>
          </p:spPr>
        </p:cxnSp>
      </p:grpSp>
      <p:sp>
        <p:nvSpPr>
          <p:cNvPr id="8" name="TextBox 7">
            <a:extLst>
              <a:ext uri="{FF2B5EF4-FFF2-40B4-BE49-F238E27FC236}">
                <a16:creationId xmlns:a16="http://schemas.microsoft.com/office/drawing/2014/main" id="{9E5C2392-D6B3-4FC8-BED6-58E1389457D4}"/>
              </a:ext>
            </a:extLst>
          </p:cNvPr>
          <p:cNvSpPr txBox="1"/>
          <p:nvPr/>
        </p:nvSpPr>
        <p:spPr>
          <a:xfrm>
            <a:off x="685800" y="4555097"/>
            <a:ext cx="4800599" cy="707886"/>
          </a:xfrm>
          <a:prstGeom prst="rect">
            <a:avLst/>
          </a:prstGeom>
          <a:noFill/>
        </p:spPr>
        <p:txBody>
          <a:bodyPr wrap="square" rtlCol="0">
            <a:spAutoFit/>
          </a:bodyPr>
          <a:lstStyle/>
          <a:p>
            <a:r>
              <a:rPr lang="en-US" sz="2000" b="1" u="none" dirty="0">
                <a:solidFill>
                  <a:srgbClr val="FF0000"/>
                </a:solidFill>
                <a:latin typeface="Avenir Next LT Pro" panose="020B0504020202020204" pitchFamily="34" charset="0"/>
              </a:rPr>
              <a:t>IF THE LIMITING DEVICE IS NOT FUNCTIONING, STOP!</a:t>
            </a:r>
          </a:p>
        </p:txBody>
      </p:sp>
      <p:cxnSp>
        <p:nvCxnSpPr>
          <p:cNvPr id="10" name="Straight Arrow Connector 9">
            <a:extLst>
              <a:ext uri="{FF2B5EF4-FFF2-40B4-BE49-F238E27FC236}">
                <a16:creationId xmlns:a16="http://schemas.microsoft.com/office/drawing/2014/main" id="{38EED900-B485-492C-9E14-05B1157E8BFC}"/>
              </a:ext>
            </a:extLst>
          </p:cNvPr>
          <p:cNvCxnSpPr>
            <a:cxnSpLocks/>
          </p:cNvCxnSpPr>
          <p:nvPr/>
        </p:nvCxnSpPr>
        <p:spPr bwMode="auto">
          <a:xfrm flipV="1">
            <a:off x="4876800" y="4343400"/>
            <a:ext cx="1524000" cy="457200"/>
          </a:xfrm>
          <a:prstGeom prst="straightConnector1">
            <a:avLst/>
          </a:prstGeom>
          <a:solidFill>
            <a:schemeClr val="accent1"/>
          </a:solidFill>
          <a:ln w="57150" cap="flat" cmpd="sng" algn="ctr">
            <a:solidFill>
              <a:srgbClr val="FF0000"/>
            </a:solidFill>
            <a:prstDash val="solid"/>
            <a:round/>
            <a:headEnd type="none" w="sm" len="sm"/>
            <a:tailEnd type="triangle"/>
          </a:ln>
          <a:effectLst/>
        </p:spPr>
      </p:cxn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33400" y="457200"/>
            <a:ext cx="8458200" cy="830263"/>
          </a:xfrm>
        </p:spPr>
        <p:txBody>
          <a:bodyPr/>
          <a:lstStyle/>
          <a:p>
            <a:r>
              <a:rPr lang="en-US" altLang="en-US" dirty="0"/>
              <a:t>Operational Aids                          </a:t>
            </a:r>
            <a:r>
              <a:rPr lang="en-US" altLang="en-US" sz="1800" b="0" dirty="0">
                <a:solidFill>
                  <a:schemeClr val="tx1"/>
                </a:solidFill>
                <a:latin typeface="Avenir Next LT Pro" panose="020B0504020202020204" pitchFamily="34" charset="0"/>
              </a:rPr>
              <a:t>1926.1416(d)</a:t>
            </a:r>
            <a:r>
              <a:rPr lang="en-US" altLang="en-US" sz="1800" b="0" dirty="0">
                <a:solidFill>
                  <a:schemeClr val="tx1"/>
                </a:solidFill>
                <a:latin typeface="Avenir Next LT Pro" panose="020B0504020202020204" pitchFamily="34" charset="0"/>
                <a:cs typeface="Arial" panose="020B0604020202020204" pitchFamily="34" charset="0"/>
              </a:rPr>
              <a:t>–</a:t>
            </a:r>
            <a:r>
              <a:rPr lang="en-US" altLang="en-US" sz="1800" b="0" dirty="0">
                <a:solidFill>
                  <a:schemeClr val="tx1"/>
                </a:solidFill>
                <a:latin typeface="Avenir Next LT Pro" panose="020B0504020202020204" pitchFamily="34" charset="0"/>
              </a:rPr>
              <a:t>(e)</a:t>
            </a:r>
            <a:br>
              <a:rPr lang="en-US" altLang="en-US" sz="1800" b="0" dirty="0">
                <a:solidFill>
                  <a:schemeClr val="tx1"/>
                </a:solidFill>
              </a:rPr>
            </a:br>
            <a:endParaRPr lang="en-US" altLang="en-US" sz="1800" b="0" dirty="0">
              <a:solidFill>
                <a:schemeClr val="tx1"/>
              </a:solidFill>
            </a:endParaRPr>
          </a:p>
        </p:txBody>
      </p:sp>
      <p:sp>
        <p:nvSpPr>
          <p:cNvPr id="66563" name="Content Placeholder 1"/>
          <p:cNvSpPr>
            <a:spLocks noGrp="1"/>
          </p:cNvSpPr>
          <p:nvPr>
            <p:ph idx="1"/>
          </p:nvPr>
        </p:nvSpPr>
        <p:spPr>
          <a:xfrm>
            <a:off x="533400" y="1287462"/>
            <a:ext cx="8001000" cy="4808537"/>
          </a:xfrm>
        </p:spPr>
        <p:txBody>
          <a:bodyPr>
            <a:normAutofit lnSpcReduction="10000"/>
          </a:bodyPr>
          <a:lstStyle/>
          <a:p>
            <a:r>
              <a:rPr lang="en-US" altLang="en-US" sz="2600" b="1" dirty="0"/>
              <a:t>Category 1</a:t>
            </a:r>
          </a:p>
          <a:p>
            <a:endParaRPr lang="en-US" altLang="en-US" sz="800" dirty="0"/>
          </a:p>
          <a:p>
            <a:pPr lvl="1"/>
            <a:r>
              <a:rPr lang="en-US" altLang="en-US" sz="2200" dirty="0"/>
              <a:t>Boom hoist limiting device, luffing jib limiting device, and anti two-blocking device </a:t>
            </a:r>
          </a:p>
          <a:p>
            <a:pPr lvl="1"/>
            <a:endParaRPr lang="en-US" altLang="en-US" sz="300" dirty="0"/>
          </a:p>
          <a:p>
            <a:pPr lvl="2"/>
            <a:r>
              <a:rPr lang="en-US" altLang="en-US" sz="1900" dirty="0"/>
              <a:t>Must be repaired no later than 7 calendar days after the deficiency occurs</a:t>
            </a:r>
          </a:p>
          <a:p>
            <a:pPr lvl="2"/>
            <a:endParaRPr lang="en-US" altLang="en-US" dirty="0"/>
          </a:p>
          <a:p>
            <a:r>
              <a:rPr lang="en-US" altLang="en-US" sz="2600" b="1" dirty="0"/>
              <a:t>Category 2</a:t>
            </a:r>
          </a:p>
          <a:p>
            <a:endParaRPr lang="en-US" altLang="en-US" sz="800" dirty="0"/>
          </a:p>
          <a:p>
            <a:pPr lvl="1"/>
            <a:r>
              <a:rPr lang="en-US" altLang="en-US" sz="2200" dirty="0">
                <a:cs typeface="Times New Roman" panose="02020603050405020304" pitchFamily="18" charset="0"/>
              </a:rPr>
              <a:t>Boom angle or radius indicator, boom length indicator,  load weighing devices, jib angle indicator, outrigger/stabilizer position sensor/monitor, and hoist drum rotation indicator</a:t>
            </a:r>
            <a:endParaRPr lang="en-US" altLang="en-US" sz="2200" dirty="0"/>
          </a:p>
          <a:p>
            <a:endParaRPr lang="en-US" altLang="en-US" sz="300" b="1" dirty="0"/>
          </a:p>
          <a:p>
            <a:pPr lvl="2"/>
            <a:r>
              <a:rPr lang="en-US" altLang="en-US" sz="1900" dirty="0"/>
              <a:t>Must be repaired no later than 30 calendar days after the deficiency occurs</a:t>
            </a:r>
            <a:endParaRPr lang="en-US" altLang="en-US" sz="1900" b="1" dirty="0"/>
          </a:p>
          <a:p>
            <a:pPr lvl="1"/>
            <a:endParaRPr lang="en-US" altLang="en-US" dirty="0"/>
          </a:p>
          <a:p>
            <a:pPr lvl="1"/>
            <a:endParaRPr lang="en-US"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2"/>
          <p:cNvSpPr>
            <a:spLocks noGrp="1"/>
          </p:cNvSpPr>
          <p:nvPr>
            <p:ph type="body" sz="half" idx="1"/>
          </p:nvPr>
        </p:nvSpPr>
        <p:spPr>
          <a:xfrm>
            <a:off x="533400" y="1219200"/>
            <a:ext cx="7924800" cy="4525963"/>
          </a:xfrm>
        </p:spPr>
        <p:txBody>
          <a:bodyPr/>
          <a:lstStyle/>
          <a:p>
            <a:r>
              <a:rPr lang="en-US" altLang="en-US" sz="2400" dirty="0"/>
              <a:t>When manufacturer procedures are unavailable, the employer must develop and ensure compliance with procedures necessary for safe operation of equipment and attachments.</a:t>
            </a:r>
          </a:p>
          <a:p>
            <a:endParaRPr lang="en-US" altLang="en-US" sz="2400" dirty="0"/>
          </a:p>
          <a:p>
            <a:r>
              <a:rPr lang="en-US" altLang="en-US" sz="2400" dirty="0"/>
              <a:t>Procedures for the operational controls must be developed by a qualified person.</a:t>
            </a:r>
          </a:p>
          <a:p>
            <a:endParaRPr lang="en-US" altLang="en-US" sz="2400" dirty="0"/>
          </a:p>
          <a:p>
            <a:r>
              <a:rPr lang="en-US" altLang="en-US" sz="2400" dirty="0"/>
              <a:t>Procedures, including rated capacities, recommended operating speeds, special hazard warnings, instructions, and operator’s manual, must be available in the cab at all times for use by the operator.</a:t>
            </a:r>
          </a:p>
        </p:txBody>
      </p:sp>
      <p:sp>
        <p:nvSpPr>
          <p:cNvPr id="5" name="Rectangle 2"/>
          <p:cNvSpPr>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rPr>
              <a:t>Operations</a:t>
            </a:r>
            <a:r>
              <a:rPr lang="en-US" b="1" u="none" dirty="0">
                <a:solidFill>
                  <a:srgbClr val="012D9A"/>
                </a:solidFill>
                <a:latin typeface="Avenir Next LT Pro" panose="020B0504020202020204" pitchFamily="34" charset="0"/>
              </a:rPr>
              <a:t>			                          </a:t>
            </a:r>
            <a:r>
              <a:rPr lang="en-US" sz="1800" u="none" dirty="0">
                <a:latin typeface="Avenir Next LT Pro" panose="020B0504020202020204" pitchFamily="34" charset="0"/>
              </a:rPr>
              <a:t>1926.1417(a)–(c)</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2"/>
          <p:cNvSpPr>
            <a:spLocks noGrp="1"/>
          </p:cNvSpPr>
          <p:nvPr>
            <p:ph type="body" sz="half" idx="1"/>
          </p:nvPr>
        </p:nvSpPr>
        <p:spPr>
          <a:xfrm>
            <a:off x="533400" y="1219200"/>
            <a:ext cx="4191000" cy="2438400"/>
          </a:xfrm>
        </p:spPr>
        <p:txBody>
          <a:bodyPr>
            <a:normAutofit fontScale="92500" lnSpcReduction="10000"/>
          </a:bodyPr>
          <a:lstStyle/>
          <a:p>
            <a:r>
              <a:rPr lang="en-US" altLang="en-US" dirty="0"/>
              <a:t>Operator must not engage in any practice or activity that diverts their attention while engaged in operating the equipment, such as the use of cellular phones (other than when used for signal communications).</a:t>
            </a:r>
          </a:p>
        </p:txBody>
      </p:sp>
      <p:sp>
        <p:nvSpPr>
          <p:cNvPr id="5" name="Rectangle 2"/>
          <p:cNvSpPr>
            <a:spLocks noChangeArrowheads="1"/>
          </p:cNvSpPr>
          <p:nvPr/>
        </p:nvSpPr>
        <p:spPr bwMode="auto">
          <a:xfrm>
            <a:off x="533400" y="152400"/>
            <a:ext cx="8229600" cy="1143000"/>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rPr>
              <a:t>Operations</a:t>
            </a:r>
            <a:r>
              <a:rPr lang="en-US" b="1" u="none" dirty="0">
                <a:solidFill>
                  <a:srgbClr val="012D9A"/>
                </a:solidFill>
                <a:latin typeface="Avenir Next LT Pro" panose="020B0504020202020204" pitchFamily="34" charset="0"/>
              </a:rPr>
              <a:t>					 </a:t>
            </a:r>
            <a:r>
              <a:rPr lang="en-US" sz="1800" u="none" dirty="0">
                <a:latin typeface="Avenir Next LT Pro" panose="020B0504020202020204" pitchFamily="34" charset="0"/>
              </a:rPr>
              <a:t>1926.1417(d)</a:t>
            </a:r>
          </a:p>
        </p:txBody>
      </p:sp>
      <p:pic>
        <p:nvPicPr>
          <p:cNvPr id="4" name="Picture 3" descr="A picture containing text, sky, truck, outdoor&#10;&#10;Description automatically generated">
            <a:extLst>
              <a:ext uri="{FF2B5EF4-FFF2-40B4-BE49-F238E27FC236}">
                <a16:creationId xmlns:a16="http://schemas.microsoft.com/office/drawing/2014/main" id="{4C34E165-C115-488C-8C4C-AFE7ABB95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914" y="2362199"/>
            <a:ext cx="3746705" cy="3369365"/>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609600" y="328613"/>
            <a:ext cx="7924800" cy="738187"/>
          </a:xfrm>
        </p:spPr>
        <p:txBody>
          <a:bodyPr>
            <a:normAutofit fontScale="90000"/>
          </a:bodyPr>
          <a:lstStyle/>
          <a:p>
            <a:r>
              <a:rPr lang="en-US" altLang="en-US" dirty="0"/>
              <a:t>Fall Protection  			                    </a:t>
            </a:r>
            <a:r>
              <a:rPr lang="en-US" altLang="en-US" sz="1800" b="0" dirty="0">
                <a:solidFill>
                  <a:schemeClr val="tx1"/>
                </a:solidFill>
                <a:latin typeface="Avenir Next LT Pro" panose="020B0504020202020204" pitchFamily="34" charset="0"/>
              </a:rPr>
              <a:t>1926.1423(b)-(c)</a:t>
            </a:r>
          </a:p>
        </p:txBody>
      </p:sp>
      <p:sp>
        <p:nvSpPr>
          <p:cNvPr id="72707" name="Content Placeholder 2"/>
          <p:cNvSpPr>
            <a:spLocks noGrp="1"/>
          </p:cNvSpPr>
          <p:nvPr>
            <p:ph idx="1"/>
          </p:nvPr>
        </p:nvSpPr>
        <p:spPr>
          <a:xfrm>
            <a:off x="533400" y="1219200"/>
            <a:ext cx="7924800" cy="1782763"/>
          </a:xfrm>
        </p:spPr>
        <p:txBody>
          <a:bodyPr/>
          <a:lstStyle/>
          <a:p>
            <a:pPr>
              <a:buSzPct val="73000"/>
            </a:pPr>
            <a:r>
              <a:rPr lang="en-US" altLang="en-US" dirty="0">
                <a:cs typeface="Times New Roman" panose="02020603050405020304" pitchFamily="18" charset="0"/>
              </a:rPr>
              <a:t>Boom walkways</a:t>
            </a:r>
          </a:p>
          <a:p>
            <a:pPr>
              <a:buSzPct val="73000"/>
            </a:pPr>
            <a:endParaRPr lang="en-US" altLang="en-US" sz="2400" dirty="0">
              <a:cs typeface="Times New Roman" panose="02020603050405020304" pitchFamily="18" charset="0"/>
            </a:endParaRPr>
          </a:p>
          <a:p>
            <a:pPr>
              <a:buSzPct val="73000"/>
            </a:pPr>
            <a:r>
              <a:rPr lang="en-US" altLang="en-US" dirty="0">
                <a:cs typeface="Times New Roman" panose="02020603050405020304" pitchFamily="18" charset="0"/>
              </a:rPr>
              <a:t>Steps, handholds, ladders, grab rails, guardrails, and railings</a:t>
            </a:r>
          </a:p>
          <a:p>
            <a:pPr>
              <a:buSzPct val="73000"/>
            </a:pPr>
            <a:endParaRPr lang="en-US" altLang="en-US" dirty="0">
              <a:cs typeface="Times New Roman" panose="02020603050405020304" pitchFamily="18" charset="0"/>
            </a:endParaRPr>
          </a:p>
          <a:p>
            <a:pPr lvl="1">
              <a:buSzPct val="73000"/>
              <a:buFont typeface="Symbol" panose="05050102010706020507" pitchFamily="18" charset="2"/>
              <a:buNone/>
            </a:pPr>
            <a:endParaRPr lang="en-US" altLang="en-US" b="1" dirty="0">
              <a:cs typeface="Times New Roman" panose="02020603050405020304" pitchFamily="18" charset="0"/>
            </a:endParaRPr>
          </a:p>
          <a:p>
            <a:pPr lvl="1">
              <a:buSzPct val="73000"/>
            </a:pPr>
            <a:endParaRPr lang="en-US" altLang="en-US" b="1" dirty="0">
              <a:cs typeface="Times New Roman" panose="02020603050405020304" pitchFamily="18" charset="0"/>
            </a:endParaRPr>
          </a:p>
          <a:p>
            <a:pPr>
              <a:buSzPct val="73000"/>
            </a:pPr>
            <a:endParaRPr lang="en-US" altLang="en-US" b="1" dirty="0">
              <a:cs typeface="Times New Roman" panose="02020603050405020304" pitchFamily="18" charset="0"/>
            </a:endParaRPr>
          </a:p>
          <a:p>
            <a:pPr>
              <a:buSzPct val="73000"/>
              <a:buFont typeface="Wingdings" panose="05000000000000000000" pitchFamily="2" charset="2"/>
              <a:buNone/>
            </a:pPr>
            <a:endParaRPr lang="en-US" altLang="en-US" b="1" dirty="0">
              <a:cs typeface="Times New Roman" panose="02020603050405020304" pitchFamily="18" charset="0"/>
            </a:endParaRPr>
          </a:p>
          <a:p>
            <a:endParaRPr lang="en-US" alt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3048000"/>
            <a:ext cx="4992889" cy="2807205"/>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09600" y="512763"/>
            <a:ext cx="8077200" cy="554037"/>
          </a:xfrm>
        </p:spPr>
        <p:txBody>
          <a:bodyPr/>
          <a:lstStyle/>
          <a:p>
            <a:r>
              <a:rPr lang="en-US" altLang="en-US" dirty="0"/>
              <a:t>Fall Protection  			</a:t>
            </a:r>
            <a:r>
              <a:rPr lang="en-US" altLang="en-US" dirty="0">
                <a:latin typeface="Avenir Next LT Pro" panose="020B0504020202020204" pitchFamily="34" charset="0"/>
              </a:rPr>
              <a:t>         </a:t>
            </a:r>
            <a:r>
              <a:rPr lang="en-US" altLang="en-US" sz="1800" b="0" dirty="0">
                <a:solidFill>
                  <a:schemeClr val="tx1"/>
                </a:solidFill>
                <a:latin typeface="Avenir Next LT Pro" panose="020B0504020202020204" pitchFamily="34" charset="0"/>
              </a:rPr>
              <a:t>1926.1423(d)–(k)</a:t>
            </a:r>
          </a:p>
        </p:txBody>
      </p:sp>
      <p:sp>
        <p:nvSpPr>
          <p:cNvPr id="74755" name="Content Placeholder 2"/>
          <p:cNvSpPr>
            <a:spLocks noGrp="1"/>
          </p:cNvSpPr>
          <p:nvPr>
            <p:ph idx="1"/>
          </p:nvPr>
        </p:nvSpPr>
        <p:spPr>
          <a:xfrm>
            <a:off x="533400" y="1219200"/>
            <a:ext cx="7581900" cy="4525963"/>
          </a:xfrm>
        </p:spPr>
        <p:txBody>
          <a:bodyPr/>
          <a:lstStyle/>
          <a:p>
            <a:pPr>
              <a:buSzPct val="73000"/>
            </a:pPr>
            <a:r>
              <a:rPr lang="en-US" altLang="en-US" sz="2600" dirty="0">
                <a:cs typeface="Times New Roman" panose="02020603050405020304" pitchFamily="18" charset="0"/>
              </a:rPr>
              <a:t>Personal fall arrest and positioning device systems</a:t>
            </a:r>
          </a:p>
          <a:p>
            <a:pPr>
              <a:buSzPct val="73000"/>
            </a:pPr>
            <a:endParaRPr lang="en-US" altLang="en-US" sz="1000" dirty="0">
              <a:cs typeface="Times New Roman" panose="02020603050405020304" pitchFamily="18" charset="0"/>
            </a:endParaRPr>
          </a:p>
          <a:p>
            <a:pPr>
              <a:buSzPct val="73000"/>
            </a:pPr>
            <a:r>
              <a:rPr lang="en-US" altLang="en-US" sz="2600" dirty="0">
                <a:cs typeface="Times New Roman" panose="02020603050405020304" pitchFamily="18" charset="0"/>
              </a:rPr>
              <a:t>Anchorage criteria</a:t>
            </a:r>
          </a:p>
          <a:p>
            <a:pPr>
              <a:buSzPct val="73000"/>
            </a:pPr>
            <a:endParaRPr lang="en-US" altLang="en-US" sz="1000" dirty="0">
              <a:cs typeface="Times New Roman" panose="02020603050405020304" pitchFamily="18" charset="0"/>
            </a:endParaRPr>
          </a:p>
          <a:p>
            <a:pPr>
              <a:buSzPct val="73000"/>
            </a:pPr>
            <a:r>
              <a:rPr lang="en-US" altLang="en-US" sz="2600" dirty="0">
                <a:cs typeface="Times New Roman" panose="02020603050405020304" pitchFamily="18" charset="0"/>
              </a:rPr>
              <a:t>Training</a:t>
            </a:r>
          </a:p>
          <a:p>
            <a:pPr lvl="1">
              <a:buSzPct val="73000"/>
              <a:buFont typeface="Symbol" panose="05050102010706020507" pitchFamily="18" charset="2"/>
              <a:buNone/>
            </a:pPr>
            <a:endParaRPr lang="en-US" altLang="en-US" b="1" dirty="0">
              <a:cs typeface="Times New Roman" panose="02020603050405020304" pitchFamily="18" charset="0"/>
            </a:endParaRPr>
          </a:p>
          <a:p>
            <a:pPr lvl="1">
              <a:buSzPct val="73000"/>
            </a:pPr>
            <a:endParaRPr lang="en-US" altLang="en-US" b="1" dirty="0">
              <a:cs typeface="Times New Roman" panose="02020603050405020304" pitchFamily="18" charset="0"/>
            </a:endParaRPr>
          </a:p>
          <a:p>
            <a:pPr>
              <a:buSzPct val="73000"/>
            </a:pPr>
            <a:endParaRPr lang="en-US" altLang="en-US" b="1" dirty="0">
              <a:cs typeface="Times New Roman" panose="02020603050405020304" pitchFamily="18" charset="0"/>
            </a:endParaRPr>
          </a:p>
          <a:p>
            <a:pPr>
              <a:buSzPct val="73000"/>
              <a:buFont typeface="Wingdings" panose="05000000000000000000" pitchFamily="2" charset="2"/>
              <a:buNone/>
            </a:pPr>
            <a:endParaRPr lang="en-US" altLang="en-US" b="1" dirty="0">
              <a:cs typeface="Times New Roman" panose="02020603050405020304" pitchFamily="18" charset="0"/>
            </a:endParaRPr>
          </a:p>
          <a:p>
            <a:endParaRPr lang="en-US" altLang="en-US" dirty="0"/>
          </a:p>
        </p:txBody>
      </p:sp>
      <p:pic>
        <p:nvPicPr>
          <p:cNvPr id="7475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86075" y="3624263"/>
            <a:ext cx="2500312"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3087" y="2209800"/>
            <a:ext cx="27289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p:cNvSpPr>
            <a:spLocks noGrp="1"/>
          </p:cNvSpPr>
          <p:nvPr>
            <p:ph type="body" sz="half" idx="1"/>
          </p:nvPr>
        </p:nvSpPr>
        <p:spPr>
          <a:xfrm>
            <a:off x="533400" y="1189038"/>
            <a:ext cx="7848600" cy="4525962"/>
          </a:xfrm>
        </p:spPr>
        <p:txBody>
          <a:bodyPr/>
          <a:lstStyle/>
          <a:p>
            <a:r>
              <a:rPr lang="en-US" altLang="en-US" sz="2600" dirty="0"/>
              <a:t>When employees are hooking, unhooking, or guiding the load, or in the initial connection of a load to a component/structure and are within the fall zone:</a:t>
            </a:r>
          </a:p>
          <a:p>
            <a:endParaRPr lang="en-US" altLang="en-US" sz="800" dirty="0"/>
          </a:p>
          <a:p>
            <a:pPr lvl="1"/>
            <a:r>
              <a:rPr lang="en-US" altLang="en-US" sz="2200" dirty="0"/>
              <a:t>Materials being hoisted must be rigged by a qualified rigger</a:t>
            </a:r>
          </a:p>
          <a:p>
            <a:pPr lvl="1"/>
            <a:endParaRPr lang="en-US" altLang="en-US" sz="2200" dirty="0"/>
          </a:p>
          <a:p>
            <a:pPr lvl="1"/>
            <a:r>
              <a:rPr lang="en-US" altLang="en-US" sz="2200" dirty="0"/>
              <a:t>Hooks with self-closing latches must be used</a:t>
            </a:r>
          </a:p>
          <a:p>
            <a:pPr lvl="1"/>
            <a:endParaRPr lang="en-US" altLang="en-US" dirty="0"/>
          </a:p>
          <a:p>
            <a:pPr lvl="1"/>
            <a:endParaRPr lang="en-US" altLang="en-US" sz="500" dirty="0"/>
          </a:p>
          <a:p>
            <a:r>
              <a:rPr lang="en-US" altLang="en-US" sz="2600" dirty="0"/>
              <a:t>Only employees receiving a load are permitted within the fall zone when a load is being landed</a:t>
            </a:r>
          </a:p>
        </p:txBody>
      </p:sp>
      <p:sp>
        <p:nvSpPr>
          <p:cNvPr id="76803" name="Rectangle 2"/>
          <p:cNvSpPr>
            <a:spLocks noChangeArrowheads="1"/>
          </p:cNvSpPr>
          <p:nvPr/>
        </p:nvSpPr>
        <p:spPr bwMode="auto">
          <a:xfrm>
            <a:off x="533400" y="3048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102447"/>
                </a:solidFill>
                <a:latin typeface="+mj-lt"/>
              </a:rPr>
              <a:t>Keeping Clear of the Load</a:t>
            </a:r>
            <a:r>
              <a:rPr lang="en-US" altLang="en-US" sz="3200" b="1" u="none" dirty="0">
                <a:solidFill>
                  <a:srgbClr val="102447"/>
                </a:solidFill>
                <a:latin typeface="+mj-lt"/>
              </a:rPr>
              <a:t>    </a:t>
            </a:r>
            <a:r>
              <a:rPr lang="en-US" altLang="en-US" sz="1800" u="none" dirty="0">
                <a:latin typeface="Avenir Next LT Pro" panose="020B0504020202020204" pitchFamily="34" charset="0"/>
              </a:rPr>
              <a:t>1926.1425(c)–(d)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533400" y="406400"/>
            <a:ext cx="8229600" cy="646331"/>
          </a:xfrm>
          <a:prstGeom prst="rect">
            <a:avLst/>
          </a:prstGeom>
          <a:noFill/>
          <a:ln w="9525">
            <a:noFill/>
            <a:miter lim="800000"/>
            <a:headEnd/>
            <a:tailEnd/>
          </a:ln>
        </p:spPr>
        <p:txBody>
          <a:bodyPr>
            <a:spAutoFit/>
          </a:bodyPr>
          <a:lstStyle/>
          <a:p>
            <a:pPr>
              <a:defRPr/>
            </a:pPr>
            <a:r>
              <a:rPr lang="en-US" sz="3600" b="1" u="none" dirty="0">
                <a:solidFill>
                  <a:srgbClr val="102447"/>
                </a:solidFill>
                <a:latin typeface="Avenir Next LT Pro Demi" panose="020B0704020202020204" pitchFamily="34" charset="0"/>
                <a:cs typeface="Times New Roman" pitchFamily="18" charset="0"/>
              </a:rPr>
              <a:t>Rigging </a:t>
            </a:r>
            <a:r>
              <a:rPr lang="en-US" sz="3600" b="1" u="none" dirty="0">
                <a:solidFill>
                  <a:srgbClr val="102447"/>
                </a:solidFill>
                <a:latin typeface="Avenir Next LT Pro" panose="020B0504020202020204" pitchFamily="34" charset="0"/>
                <a:cs typeface="Times New Roman" pitchFamily="18" charset="0"/>
              </a:rPr>
              <a:t> </a:t>
            </a:r>
            <a:r>
              <a:rPr lang="en-US" sz="3600" b="1" u="none" dirty="0">
                <a:solidFill>
                  <a:srgbClr val="012D9A"/>
                </a:solidFill>
                <a:latin typeface="Avenir Next LT Pro" panose="020B0504020202020204" pitchFamily="34" charset="0"/>
                <a:cs typeface="Times New Roman" pitchFamily="18" charset="0"/>
              </a:rPr>
              <a:t> </a:t>
            </a:r>
            <a:r>
              <a:rPr lang="en-US" b="1" u="none" dirty="0">
                <a:solidFill>
                  <a:srgbClr val="012D9A"/>
                </a:solidFill>
                <a:latin typeface="Avenir Next LT Pro" panose="020B0504020202020204" pitchFamily="34" charset="0"/>
                <a:cs typeface="Times New Roman" pitchFamily="18" charset="0"/>
              </a:rPr>
              <a:t>                                                               </a:t>
            </a:r>
            <a:r>
              <a:rPr lang="en-US" sz="1800" u="none" dirty="0">
                <a:latin typeface="Avenir Next LT Pro" panose="020B0504020202020204" pitchFamily="34" charset="0"/>
                <a:cs typeface="Times New Roman" pitchFamily="18" charset="0"/>
              </a:rPr>
              <a:t>1926.1404(r) &amp; 1425(c)</a:t>
            </a:r>
            <a:r>
              <a:rPr lang="en-US" sz="3200" u="none" dirty="0">
                <a:latin typeface="Avenir Next LT Pro" panose="020B0504020202020204" pitchFamily="34" charset="0"/>
                <a:cs typeface="Times New Roman" pitchFamily="18" charset="0"/>
              </a:rPr>
              <a:t>   </a:t>
            </a:r>
          </a:p>
        </p:txBody>
      </p:sp>
      <p:sp>
        <p:nvSpPr>
          <p:cNvPr id="78851" name="Content Placeholder 5"/>
          <p:cNvSpPr>
            <a:spLocks noGrp="1"/>
          </p:cNvSpPr>
          <p:nvPr>
            <p:ph idx="1"/>
          </p:nvPr>
        </p:nvSpPr>
        <p:spPr>
          <a:xfrm>
            <a:off x="533399" y="1189038"/>
            <a:ext cx="7865097" cy="2163762"/>
          </a:xfrm>
        </p:spPr>
        <p:txBody>
          <a:bodyPr/>
          <a:lstStyle/>
          <a:p>
            <a:r>
              <a:rPr lang="en-US" altLang="en-US" dirty="0"/>
              <a:t>Rigging work done by qualified rigger </a:t>
            </a:r>
          </a:p>
          <a:p>
            <a:endParaRPr lang="en-US" altLang="en-US" sz="800" dirty="0"/>
          </a:p>
          <a:p>
            <a:pPr lvl="1"/>
            <a:r>
              <a:rPr lang="en-US" altLang="en-US" dirty="0"/>
              <a:t>During assembly/disassembly</a:t>
            </a:r>
          </a:p>
          <a:p>
            <a:pPr lvl="1"/>
            <a:endParaRPr lang="en-US" altLang="en-US" sz="2000" dirty="0"/>
          </a:p>
          <a:p>
            <a:pPr lvl="1"/>
            <a:r>
              <a:rPr lang="en-US" altLang="en-US" dirty="0">
                <a:cs typeface="Times New Roman" panose="02020603050405020304" pitchFamily="18" charset="0"/>
              </a:rPr>
              <a:t>When workers are within the fall zone to handle a load</a:t>
            </a:r>
          </a:p>
          <a:p>
            <a:endParaRPr lang="en-US" altLang="en-US" dirty="0"/>
          </a:p>
        </p:txBody>
      </p:sp>
      <p:pic>
        <p:nvPicPr>
          <p:cNvPr id="3" name="Picture 2" descr="A picture containing text, outdoor, several&#10;&#10;Description automatically generated">
            <a:extLst>
              <a:ext uri="{FF2B5EF4-FFF2-40B4-BE49-F238E27FC236}">
                <a16:creationId xmlns:a16="http://schemas.microsoft.com/office/drawing/2014/main" id="{294C88E5-0CE2-4F1B-8C0C-4EA9FB3A7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5608" y="2971800"/>
            <a:ext cx="2782888" cy="292529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Placeholder 2"/>
          <p:cNvSpPr>
            <a:spLocks noGrp="1"/>
          </p:cNvSpPr>
          <p:nvPr>
            <p:ph type="body" sz="half" idx="1"/>
          </p:nvPr>
        </p:nvSpPr>
        <p:spPr>
          <a:xfrm>
            <a:off x="533400" y="1317356"/>
            <a:ext cx="7543800" cy="4397644"/>
          </a:xfrm>
        </p:spPr>
        <p:txBody>
          <a:bodyPr>
            <a:normAutofit fontScale="85000" lnSpcReduction="20000"/>
          </a:bodyPr>
          <a:lstStyle/>
          <a:p>
            <a:r>
              <a:rPr lang="en-US" altLang="en-US" sz="2400" dirty="0"/>
              <a:t>Foundations and structural supports</a:t>
            </a:r>
          </a:p>
          <a:p>
            <a:endParaRPr lang="en-US" altLang="en-US" sz="800" dirty="0"/>
          </a:p>
          <a:p>
            <a:pPr lvl="1"/>
            <a:r>
              <a:rPr lang="en-US" altLang="en-US" sz="2000" dirty="0"/>
              <a:t>Designed by manufacturer or professional engineer</a:t>
            </a:r>
          </a:p>
          <a:p>
            <a:pPr lvl="1"/>
            <a:endParaRPr lang="en-US" altLang="en-US" sz="1600" dirty="0"/>
          </a:p>
          <a:p>
            <a:r>
              <a:rPr lang="en-US" altLang="en-US" sz="2400" dirty="0"/>
              <a:t>Plumb tolerance</a:t>
            </a:r>
          </a:p>
          <a:p>
            <a:endParaRPr lang="en-US" altLang="en-US" sz="800" dirty="0"/>
          </a:p>
          <a:p>
            <a:pPr lvl="1"/>
            <a:r>
              <a:rPr lang="en-US" altLang="en-US" sz="2000" dirty="0"/>
              <a:t>Verified by qualified person</a:t>
            </a:r>
          </a:p>
          <a:p>
            <a:pPr lvl="1"/>
            <a:endParaRPr lang="en-US" altLang="en-US" sz="1600" dirty="0"/>
          </a:p>
          <a:p>
            <a:r>
              <a:rPr lang="en-US" altLang="en-US" sz="2400" dirty="0"/>
              <a:t>Climbing procedures</a:t>
            </a:r>
          </a:p>
          <a:p>
            <a:endParaRPr lang="en-US" altLang="en-US" sz="1600" dirty="0"/>
          </a:p>
          <a:p>
            <a:r>
              <a:rPr lang="en-US" altLang="en-US" sz="2400" dirty="0"/>
              <a:t>Pre- and post-erection inspection</a:t>
            </a:r>
          </a:p>
          <a:p>
            <a:endParaRPr lang="en-US" altLang="en-US" sz="800" dirty="0"/>
          </a:p>
          <a:p>
            <a:pPr lvl="1"/>
            <a:r>
              <a:rPr lang="en-US" altLang="en-US" sz="2000" dirty="0"/>
              <a:t>By qualified person</a:t>
            </a:r>
          </a:p>
          <a:p>
            <a:pPr lvl="1"/>
            <a:endParaRPr lang="en-US" altLang="en-US" sz="1600" dirty="0"/>
          </a:p>
          <a:p>
            <a:r>
              <a:rPr lang="en-US" altLang="en-US" sz="2400" dirty="0"/>
              <a:t>Post-erection load test</a:t>
            </a:r>
          </a:p>
          <a:p>
            <a:endParaRPr lang="en-US" altLang="en-US" sz="1600" dirty="0"/>
          </a:p>
          <a:p>
            <a:r>
              <a:rPr lang="en-US" altLang="en-US" sz="2400" dirty="0"/>
              <a:t>Monthly/annual inspection</a:t>
            </a:r>
          </a:p>
        </p:txBody>
      </p:sp>
      <p:pic>
        <p:nvPicPr>
          <p:cNvPr id="80899"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714999" y="3429000"/>
            <a:ext cx="2667001" cy="2394285"/>
          </a:xfrm>
        </p:spPr>
      </p:pic>
      <p:sp>
        <p:nvSpPr>
          <p:cNvPr id="6" name="Rectangle 2"/>
          <p:cNvSpPr>
            <a:spLocks noChangeArrowheads="1"/>
          </p:cNvSpPr>
          <p:nvPr/>
        </p:nvSpPr>
        <p:spPr bwMode="auto">
          <a:xfrm>
            <a:off x="533400" y="304800"/>
            <a:ext cx="8305800" cy="838200"/>
          </a:xfrm>
          <a:prstGeom prst="rect">
            <a:avLst/>
          </a:prstGeom>
          <a:noFill/>
          <a:ln w="9525">
            <a:noFill/>
            <a:miter lim="800000"/>
            <a:headEnd/>
            <a:tailEnd/>
          </a:ln>
        </p:spPr>
        <p:txBody>
          <a:bodyPr anchor="ctr"/>
          <a:lstStyle/>
          <a:p>
            <a:pPr>
              <a:defRPr/>
            </a:pPr>
            <a:r>
              <a:rPr lang="en-US" sz="3600" b="1" u="none" dirty="0">
                <a:solidFill>
                  <a:srgbClr val="102447"/>
                </a:solidFill>
                <a:latin typeface="Avenir Next LT Pro Demi" panose="020B0704020202020204" pitchFamily="34" charset="0"/>
              </a:rPr>
              <a:t>Tower Crane Requirements</a:t>
            </a:r>
            <a:r>
              <a:rPr lang="en-US" sz="3200" b="1" u="none" dirty="0">
                <a:solidFill>
                  <a:srgbClr val="012D9A"/>
                </a:solidFill>
                <a:latin typeface="Avenir Next LT Pro" panose="020B0504020202020204" pitchFamily="34" charset="0"/>
              </a:rPr>
              <a:t>	  </a:t>
            </a:r>
            <a:r>
              <a:rPr lang="en-US" sz="1800" u="none" dirty="0">
                <a:latin typeface="Avenir Next LT Pro" panose="020B0504020202020204" pitchFamily="34" charset="0"/>
              </a:rPr>
              <a:t>1926.1435</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533400" y="1219200"/>
            <a:ext cx="8001000" cy="4724400"/>
          </a:xfrm>
        </p:spPr>
        <p:txBody>
          <a:bodyPr/>
          <a:lstStyle/>
          <a:p>
            <a:r>
              <a:rPr lang="en-US" altLang="en-US" dirty="0"/>
              <a:t>Applies to power-operated equipment, when used in construction, that can hoist, lower and horizontally move a suspended load</a:t>
            </a:r>
          </a:p>
          <a:p>
            <a:endParaRPr lang="en-US" altLang="en-US" dirty="0"/>
          </a:p>
          <a:p>
            <a:r>
              <a:rPr lang="en-US" altLang="en-US" dirty="0"/>
              <a:t>Applies to the same equipment when used with attachments</a:t>
            </a:r>
          </a:p>
        </p:txBody>
      </p:sp>
      <p:sp>
        <p:nvSpPr>
          <p:cNvPr id="5" name="Rectangle 2"/>
          <p:cNvSpPr>
            <a:spLocks noChangeArrowheads="1"/>
          </p:cNvSpPr>
          <p:nvPr/>
        </p:nvSpPr>
        <p:spPr bwMode="auto">
          <a:xfrm>
            <a:off x="533400" y="191724"/>
            <a:ext cx="8077200" cy="1343751"/>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cs typeface="Times New Roman" pitchFamily="18" charset="0"/>
              </a:rPr>
              <a:t>Scope</a:t>
            </a:r>
          </a:p>
        </p:txBody>
      </p:sp>
      <p:sp>
        <p:nvSpPr>
          <p:cNvPr id="6" name="Text Placeholder 3"/>
          <p:cNvSpPr txBox="1">
            <a:spLocks/>
          </p:cNvSpPr>
          <p:nvPr/>
        </p:nvSpPr>
        <p:spPr>
          <a:xfrm>
            <a:off x="6781800" y="685800"/>
            <a:ext cx="2598821" cy="355600"/>
          </a:xfrm>
          <a:prstGeom prst="rect">
            <a:avLst/>
          </a:prstGeom>
        </p:spPr>
        <p:txBody>
          <a:bodyPr/>
          <a:lstStyle/>
          <a:p>
            <a:pPr marL="342900" indent="-342900">
              <a:buClr>
                <a:srgbClr val="910046"/>
              </a:buClr>
              <a:buSzPct val="84000"/>
              <a:defRPr/>
            </a:pPr>
            <a:r>
              <a:rPr lang="en-US" sz="1800" u="none" kern="0" dirty="0">
                <a:solidFill>
                  <a:srgbClr val="000000"/>
                </a:solidFill>
                <a:latin typeface="Avenir Next LT Pro" panose="020B0504020202020204" pitchFamily="34" charset="0"/>
                <a:ea typeface="+mj-ea"/>
                <a:cs typeface="+mj-cs"/>
              </a:rPr>
              <a:t>1926.1400(a)-(b)</a:t>
            </a:r>
            <a:endParaRPr lang="en-US" sz="1800" u="none" kern="0" dirty="0">
              <a:solidFill>
                <a:srgbClr val="012D9A"/>
              </a:solidFill>
              <a:latin typeface="Avenir Next LT Pro" panose="020B0504020202020204" pitchFamily="34" charset="0"/>
              <a:ea typeface="+mj-ea"/>
              <a:cs typeface="+mj-cs"/>
            </a:endParaRPr>
          </a:p>
          <a:p>
            <a:pPr marL="342900" indent="-342900">
              <a:buClr>
                <a:srgbClr val="910046"/>
              </a:buClr>
              <a:buSzPct val="84000"/>
              <a:buFont typeface="Wingdings" pitchFamily="2" charset="2"/>
              <a:buChar char="l"/>
              <a:defRPr/>
            </a:pPr>
            <a:endParaRPr lang="en-US" sz="2800" u="none" kern="0" dirty="0">
              <a:latin typeface="Avenir Next LT Pro" panose="020B0504020202020204" pitchFamily="34" charset="0"/>
            </a:endParaRPr>
          </a:p>
        </p:txBody>
      </p:sp>
      <p:pic>
        <p:nvPicPr>
          <p:cNvPr id="922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5650" y="3886200"/>
            <a:ext cx="37338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Placeholder 2"/>
          <p:cNvSpPr>
            <a:spLocks noGrp="1"/>
          </p:cNvSpPr>
          <p:nvPr>
            <p:ph type="body" sz="half" idx="1"/>
          </p:nvPr>
        </p:nvSpPr>
        <p:spPr>
          <a:xfrm>
            <a:off x="685800" y="1295400"/>
            <a:ext cx="7543800" cy="4525963"/>
          </a:xfrm>
        </p:spPr>
        <p:txBody>
          <a:bodyPr/>
          <a:lstStyle/>
          <a:p>
            <a:r>
              <a:rPr lang="en-US" altLang="en-US" sz="3200" dirty="0"/>
              <a:t>Knowledge (written test)</a:t>
            </a:r>
          </a:p>
          <a:p>
            <a:endParaRPr lang="en-US" altLang="en-US" sz="800" dirty="0"/>
          </a:p>
          <a:p>
            <a:pPr lvl="1"/>
            <a:r>
              <a:rPr lang="en-US" altLang="en-US" dirty="0"/>
              <a:t>Controls/performance characteristics</a:t>
            </a:r>
          </a:p>
          <a:p>
            <a:pPr lvl="1"/>
            <a:endParaRPr lang="en-US" altLang="en-US" sz="800" dirty="0"/>
          </a:p>
          <a:p>
            <a:pPr lvl="1"/>
            <a:r>
              <a:rPr lang="en-US" altLang="en-US" dirty="0"/>
              <a:t>Calculate capacity</a:t>
            </a:r>
          </a:p>
          <a:p>
            <a:pPr lvl="1"/>
            <a:endParaRPr lang="en-US" altLang="en-US" sz="800" dirty="0"/>
          </a:p>
          <a:p>
            <a:pPr lvl="1"/>
            <a:r>
              <a:rPr lang="en-US" altLang="en-US" dirty="0"/>
              <a:t>Preventing power line contact</a:t>
            </a:r>
          </a:p>
          <a:p>
            <a:pPr lvl="1"/>
            <a:endParaRPr lang="en-US" altLang="en-US" sz="800" dirty="0"/>
          </a:p>
          <a:p>
            <a:pPr lvl="1"/>
            <a:r>
              <a:rPr lang="en-US" altLang="en-US" dirty="0"/>
              <a:t>Ground conditions and equipment support</a:t>
            </a:r>
          </a:p>
          <a:p>
            <a:pPr lvl="1"/>
            <a:endParaRPr lang="en-US" altLang="en-US" sz="800" dirty="0"/>
          </a:p>
          <a:p>
            <a:pPr lvl="1"/>
            <a:r>
              <a:rPr lang="en-US" altLang="en-US" dirty="0"/>
              <a:t>Use and locate info in operating manual</a:t>
            </a:r>
          </a:p>
          <a:p>
            <a:pPr lvl="1"/>
            <a:endParaRPr lang="en-US" altLang="en-US" sz="800" dirty="0"/>
          </a:p>
          <a:p>
            <a:pPr lvl="1"/>
            <a:r>
              <a:rPr lang="en-US" altLang="en-US" dirty="0"/>
              <a:t>Appendix C subjects</a:t>
            </a:r>
          </a:p>
          <a:p>
            <a:pPr lvl="1"/>
            <a:endParaRPr lang="en-US" altLang="en-US" sz="800" dirty="0"/>
          </a:p>
          <a:p>
            <a:endParaRPr lang="en-US" altLang="en-US" dirty="0"/>
          </a:p>
          <a:p>
            <a:r>
              <a:rPr lang="en-US" altLang="en-US" dirty="0"/>
              <a:t>Practical test</a:t>
            </a:r>
          </a:p>
          <a:p>
            <a:pPr lvl="1"/>
            <a:endParaRPr lang="en-US" altLang="en-US" sz="1600" dirty="0"/>
          </a:p>
        </p:txBody>
      </p:sp>
      <p:sp>
        <p:nvSpPr>
          <p:cNvPr id="6" name="Rectangle 2"/>
          <p:cNvSpPr>
            <a:spLocks noChangeArrowheads="1"/>
          </p:cNvSpPr>
          <p:nvPr/>
        </p:nvSpPr>
        <p:spPr bwMode="auto">
          <a:xfrm>
            <a:off x="533400" y="152400"/>
            <a:ext cx="6629400" cy="838200"/>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rPr>
              <a:t>Operator Qualification and Certification</a:t>
            </a:r>
            <a:endParaRPr lang="en-US" sz="3200" u="none" dirty="0">
              <a:solidFill>
                <a:srgbClr val="102447"/>
              </a:solidFill>
              <a:latin typeface="Avenir Next LT Pro Demi" panose="020B0704020202020204" pitchFamily="34" charset="0"/>
            </a:endParaRPr>
          </a:p>
        </p:txBody>
      </p:sp>
      <p:sp>
        <p:nvSpPr>
          <p:cNvPr id="3" name="TextBox 2">
            <a:extLst>
              <a:ext uri="{FF2B5EF4-FFF2-40B4-BE49-F238E27FC236}">
                <a16:creationId xmlns:a16="http://schemas.microsoft.com/office/drawing/2014/main" id="{AEF95407-FB45-47C6-9C5D-86E5EE89C9E7}"/>
              </a:ext>
            </a:extLst>
          </p:cNvPr>
          <p:cNvSpPr txBox="1"/>
          <p:nvPr/>
        </p:nvSpPr>
        <p:spPr>
          <a:xfrm>
            <a:off x="6757988" y="571500"/>
            <a:ext cx="1733342" cy="369332"/>
          </a:xfrm>
          <a:prstGeom prst="rect">
            <a:avLst/>
          </a:prstGeom>
          <a:noFill/>
        </p:spPr>
        <p:txBody>
          <a:bodyPr wrap="square" rtlCol="0">
            <a:spAutoFit/>
          </a:bodyPr>
          <a:lstStyle/>
          <a:p>
            <a:r>
              <a:rPr lang="en-US" sz="1800" u="none" dirty="0">
                <a:latin typeface="Avenir Next LT Pro" panose="020B0504020202020204" pitchFamily="34" charset="0"/>
              </a:rPr>
              <a:t>1926.1427</a:t>
            </a:r>
            <a:endParaRPr lang="en-US" sz="1800" dirty="0">
              <a:latin typeface="Avenir Next LT Pro" panose="020B0504020202020204" pitchFamily="34" charset="0"/>
            </a:endParaRPr>
          </a:p>
        </p:txBody>
      </p:sp>
    </p:spTree>
    <p:extLst>
      <p:ext uri="{BB962C8B-B14F-4D97-AF65-F5344CB8AC3E}">
        <p14:creationId xmlns:p14="http://schemas.microsoft.com/office/powerpoint/2010/main" val="64116364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304800"/>
            <a:ext cx="8534400" cy="769441"/>
          </a:xfrm>
        </p:spPr>
        <p:txBody>
          <a:bodyPr>
            <a:normAutofit/>
          </a:bodyPr>
          <a:lstStyle/>
          <a:p>
            <a:r>
              <a:rPr lang="en-US" altLang="en-US" sz="3200" dirty="0"/>
              <a:t>Operator Qualification/Certification </a:t>
            </a:r>
            <a:r>
              <a:rPr lang="en-US" altLang="en-US" sz="1800" b="0" dirty="0">
                <a:solidFill>
                  <a:schemeClr val="tx1"/>
                </a:solidFill>
                <a:latin typeface="Avenir Next LT Pro" panose="020B0504020202020204" pitchFamily="34" charset="0"/>
              </a:rPr>
              <a:t>1926.1427</a:t>
            </a:r>
            <a:endParaRPr lang="en-US" altLang="en-US" sz="1800" b="0" dirty="0">
              <a:latin typeface="Avenir Next LT Pro" panose="020B0504020202020204" pitchFamily="34" charset="0"/>
            </a:endParaRPr>
          </a:p>
        </p:txBody>
      </p:sp>
      <p:graphicFrame>
        <p:nvGraphicFramePr>
          <p:cNvPr id="6" name="Content Placeholder 5"/>
          <p:cNvGraphicFramePr>
            <a:graphicFrameLocks noGrp="1"/>
          </p:cNvGraphicFramePr>
          <p:nvPr>
            <p:ph idx="1"/>
          </p:nvPr>
        </p:nvGraphicFramePr>
        <p:xfrm>
          <a:off x="609600" y="1219200"/>
          <a:ext cx="7924800" cy="4611689"/>
        </p:xfrm>
        <a:graphic>
          <a:graphicData uri="http://schemas.openxmlformats.org/drawingml/2006/table">
            <a:tbl>
              <a:tblPr firstRow="1" bandRow="1">
                <a:tableStyleId>{073A0DAA-6AF3-43AB-8588-CEC1D06C72B9}</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20002"/>
                    </a:ext>
                  </a:extLst>
                </a:gridCol>
              </a:tblGrid>
              <a:tr h="708979">
                <a:tc gridSpan="2">
                  <a:txBody>
                    <a:bodyPr/>
                    <a:lstStyle/>
                    <a:p>
                      <a:pPr algn="just"/>
                      <a:r>
                        <a:rPr lang="en-US" sz="2400" dirty="0">
                          <a:latin typeface="Avenir Next LT Pro" panose="020B0504020202020204" pitchFamily="34" charset="0"/>
                        </a:rPr>
                        <a:t>                                      Portable </a:t>
                      </a:r>
                    </a:p>
                  </a:txBody>
                  <a:tcPr marT="45717" marB="45717"/>
                </a:tc>
                <a:tc hMerge="1">
                  <a:txBody>
                    <a:bodyPr/>
                    <a:lstStyle/>
                    <a:p>
                      <a:pPr algn="ctr"/>
                      <a:endParaRPr lang="en-US" sz="2400" dirty="0"/>
                    </a:p>
                  </a:txBody>
                  <a:tcPr/>
                </a:tc>
                <a:tc>
                  <a:txBody>
                    <a:bodyPr/>
                    <a:lstStyle/>
                    <a:p>
                      <a:pPr algn="ctr"/>
                      <a:r>
                        <a:rPr lang="en-US" sz="2400" dirty="0">
                          <a:latin typeface="Avenir Next LT Pro" panose="020B0504020202020204" pitchFamily="34" charset="0"/>
                        </a:rPr>
                        <a:t>Valid</a:t>
                      </a:r>
                    </a:p>
                  </a:txBody>
                  <a:tcPr marT="45717" marB="45717"/>
                </a:tc>
                <a:extLst>
                  <a:ext uri="{0D108BD9-81ED-4DB2-BD59-A6C34878D82A}">
                    <a16:rowId xmlns:a16="http://schemas.microsoft.com/office/drawing/2014/main" val="10000"/>
                  </a:ext>
                </a:extLst>
              </a:tr>
              <a:tr h="708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venir Next LT Pro" panose="020B0504020202020204" pitchFamily="34" charset="0"/>
                        </a:rPr>
                        <a:t>Accredited Testing Organization</a:t>
                      </a:r>
                    </a:p>
                  </a:txBody>
                  <a:tcPr marT="45717" marB="45717"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YES *</a:t>
                      </a: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5 years</a:t>
                      </a:r>
                    </a:p>
                  </a:txBody>
                  <a:tcPr marT="45717" marB="45717" horzOverflow="overflow"/>
                </a:tc>
                <a:extLst>
                  <a:ext uri="{0D108BD9-81ED-4DB2-BD59-A6C34878D82A}">
                    <a16:rowId xmlns:a16="http://schemas.microsoft.com/office/drawing/2014/main" val="10001"/>
                  </a:ext>
                </a:extLst>
              </a:tr>
              <a:tr h="708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venir Next LT Pro" panose="020B0504020202020204" pitchFamily="34" charset="0"/>
                        </a:rPr>
                        <a:t>Audited Employer Program</a:t>
                      </a:r>
                    </a:p>
                  </a:txBody>
                  <a:tcPr marT="45717" marB="45717"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NO  </a:t>
                      </a: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5 years</a:t>
                      </a:r>
                    </a:p>
                  </a:txBody>
                  <a:tcPr marT="45717" marB="45717" horzOverflow="overflow"/>
                </a:tc>
                <a:extLst>
                  <a:ext uri="{0D108BD9-81ED-4DB2-BD59-A6C34878D82A}">
                    <a16:rowId xmlns:a16="http://schemas.microsoft.com/office/drawing/2014/main" val="10002"/>
                  </a:ext>
                </a:extLst>
              </a:tr>
              <a:tr h="708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venir Next LT Pro" panose="020B0504020202020204" pitchFamily="34" charset="0"/>
                        </a:rPr>
                        <a:t>U.S. Military License</a:t>
                      </a:r>
                    </a:p>
                  </a:txBody>
                  <a:tcPr marT="45717" marB="45717"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NO *</a:t>
                      </a: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Set by issuing entity</a:t>
                      </a:r>
                    </a:p>
                  </a:txBody>
                  <a:tcPr marT="45717" marB="45717" horzOverflow="overflow"/>
                </a:tc>
                <a:extLst>
                  <a:ext uri="{0D108BD9-81ED-4DB2-BD59-A6C34878D82A}">
                    <a16:rowId xmlns:a16="http://schemas.microsoft.com/office/drawing/2014/main" val="10003"/>
                  </a:ext>
                </a:extLst>
              </a:tr>
              <a:tr h="1066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tx1"/>
                          </a:solidFill>
                          <a:effectLst/>
                          <a:latin typeface="Avenir Next LT Pro" panose="020B0504020202020204" pitchFamily="34" charset="0"/>
                        </a:rPr>
                        <a:t>Government License</a:t>
                      </a:r>
                    </a:p>
                  </a:txBody>
                  <a:tcPr marT="45717" marB="45717"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NO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Valid only in jurisdiction</a:t>
                      </a:r>
                    </a:p>
                  </a:txBody>
                  <a:tcPr marT="45717" marB="45717"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venir Next LT Pro" panose="020B0504020202020204" pitchFamily="34" charset="0"/>
                        </a:rPr>
                        <a:t>Set by issuing entity, not &gt; 5 years</a:t>
                      </a:r>
                    </a:p>
                  </a:txBody>
                  <a:tcPr marT="45717" marB="45717" horzOverflow="overflow"/>
                </a:tc>
                <a:extLst>
                  <a:ext uri="{0D108BD9-81ED-4DB2-BD59-A6C34878D82A}">
                    <a16:rowId xmlns:a16="http://schemas.microsoft.com/office/drawing/2014/main" val="10004"/>
                  </a:ext>
                </a:extLst>
              </a:tr>
              <a:tr h="708979">
                <a:tc gridSpan="3">
                  <a:txBody>
                    <a:bodyPr/>
                    <a:lstStyle/>
                    <a:p>
                      <a:pPr>
                        <a:spcBef>
                          <a:spcPts val="0"/>
                        </a:spcBef>
                        <a:buFont typeface="Arial" charset="0"/>
                        <a:buNone/>
                      </a:pPr>
                      <a:r>
                        <a:rPr lang="en-US" sz="1800" b="1" u="none" baseline="0" dirty="0">
                          <a:latin typeface="Avenir Next LT Pro" panose="020B0504020202020204" pitchFamily="34" charset="0"/>
                        </a:rPr>
                        <a:t>  *</a:t>
                      </a:r>
                      <a:r>
                        <a:rPr lang="en-US" sz="1600" b="1" i="1" u="none" dirty="0"/>
                        <a:t>Subject to state and local requirements and whether or not the </a:t>
                      </a:r>
                    </a:p>
                    <a:p>
                      <a:pPr>
                        <a:spcBef>
                          <a:spcPts val="0"/>
                        </a:spcBef>
                        <a:buFont typeface="Arial" charset="0"/>
                        <a:buNone/>
                      </a:pPr>
                      <a:r>
                        <a:rPr lang="en-US" sz="1600" b="1" i="1" u="none" dirty="0"/>
                        <a:t>  military/state training meets accredited requirements.</a:t>
                      </a:r>
                    </a:p>
                  </a:txBody>
                  <a:tcPr marT="45717" marB="45717"/>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7315200" y="5410200"/>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Content Placeholder 7"/>
          <p:cNvSpPr>
            <a:spLocks noGrp="1"/>
          </p:cNvSpPr>
          <p:nvPr>
            <p:ph idx="1"/>
          </p:nvPr>
        </p:nvSpPr>
        <p:spPr>
          <a:xfrm>
            <a:off x="533400" y="1277938"/>
            <a:ext cx="5029200" cy="4108450"/>
          </a:xfrm>
        </p:spPr>
        <p:txBody>
          <a:bodyPr>
            <a:normAutofit/>
          </a:bodyPr>
          <a:lstStyle/>
          <a:p>
            <a:r>
              <a:rPr lang="en-US" altLang="en-US" sz="2400" dirty="0">
                <a:solidFill>
                  <a:srgbClr val="000000"/>
                </a:solidFill>
              </a:rPr>
              <a:t>Operator qualification or certification </a:t>
            </a:r>
            <a:r>
              <a:rPr lang="en-US" altLang="en-US" sz="2400" i="1" dirty="0">
                <a:solidFill>
                  <a:srgbClr val="000000"/>
                </a:solidFill>
              </a:rPr>
              <a:t>not</a:t>
            </a:r>
            <a:r>
              <a:rPr lang="en-US" altLang="en-US" sz="2400" dirty="0">
                <a:solidFill>
                  <a:srgbClr val="000000"/>
                </a:solidFill>
              </a:rPr>
              <a:t> required:</a:t>
            </a:r>
          </a:p>
          <a:p>
            <a:endParaRPr lang="en-US" altLang="en-US" sz="800" dirty="0">
              <a:solidFill>
                <a:srgbClr val="000000"/>
              </a:solidFill>
            </a:endParaRPr>
          </a:p>
          <a:p>
            <a:pPr lvl="1"/>
            <a:r>
              <a:rPr lang="en-US" altLang="en-US" sz="2000" dirty="0">
                <a:solidFill>
                  <a:srgbClr val="000000"/>
                </a:solidFill>
              </a:rPr>
              <a:t>Equipment with rated hoisting/lifting capacity of 2,000 pounds or less</a:t>
            </a:r>
          </a:p>
          <a:p>
            <a:pPr lvl="1"/>
            <a:endParaRPr lang="en-US" altLang="en-US" sz="800" dirty="0">
              <a:solidFill>
                <a:srgbClr val="000000"/>
              </a:solidFill>
            </a:endParaRPr>
          </a:p>
          <a:p>
            <a:pPr lvl="1"/>
            <a:r>
              <a:rPr lang="en-US" altLang="en-US" sz="2000" dirty="0">
                <a:solidFill>
                  <a:srgbClr val="000000"/>
                </a:solidFill>
              </a:rPr>
              <a:t>Derricks</a:t>
            </a:r>
          </a:p>
          <a:p>
            <a:pPr lvl="1"/>
            <a:endParaRPr lang="en-US" altLang="en-US" sz="800" dirty="0">
              <a:solidFill>
                <a:srgbClr val="000000"/>
              </a:solidFill>
            </a:endParaRPr>
          </a:p>
          <a:p>
            <a:pPr lvl="1"/>
            <a:r>
              <a:rPr lang="en-US" altLang="en-US" sz="2000" dirty="0">
                <a:solidFill>
                  <a:srgbClr val="000000"/>
                </a:solidFill>
              </a:rPr>
              <a:t>Side-boom cranes</a:t>
            </a:r>
          </a:p>
          <a:p>
            <a:endParaRPr lang="en-US" altLang="en-US" sz="800" dirty="0">
              <a:solidFill>
                <a:srgbClr val="000000"/>
              </a:solidFill>
            </a:endParaRPr>
          </a:p>
          <a:p>
            <a:endParaRPr lang="en-US" altLang="en-US" sz="800" dirty="0">
              <a:solidFill>
                <a:srgbClr val="000000"/>
              </a:solidFill>
            </a:endParaRPr>
          </a:p>
          <a:p>
            <a:endParaRPr lang="en-US" altLang="en-US" sz="800" dirty="0">
              <a:solidFill>
                <a:srgbClr val="000000"/>
              </a:solidFill>
            </a:endParaRPr>
          </a:p>
          <a:p>
            <a:r>
              <a:rPr lang="en-US" altLang="en-US" sz="2400" dirty="0">
                <a:solidFill>
                  <a:srgbClr val="000000"/>
                </a:solidFill>
              </a:rPr>
              <a:t>Operator trained on safe </a:t>
            </a:r>
          </a:p>
          <a:p>
            <a:pPr>
              <a:buFont typeface="Wingdings" panose="05000000000000000000" pitchFamily="2" charset="2"/>
              <a:buNone/>
            </a:pPr>
            <a:r>
              <a:rPr lang="en-US" altLang="en-US" sz="2400" dirty="0">
                <a:solidFill>
                  <a:srgbClr val="000000"/>
                </a:solidFill>
              </a:rPr>
              <a:t>    operation of equipment</a:t>
            </a:r>
            <a:endParaRPr lang="en-US" altLang="en-US" sz="2400" dirty="0"/>
          </a:p>
        </p:txBody>
      </p:sp>
      <p:sp>
        <p:nvSpPr>
          <p:cNvPr id="6" name="Rectangle 2"/>
          <p:cNvSpPr>
            <a:spLocks noGrp="1" noChangeArrowheads="1"/>
          </p:cNvSpPr>
          <p:nvPr>
            <p:ph type="title"/>
          </p:nvPr>
        </p:nvSpPr>
        <p:spPr>
          <a:xfrm>
            <a:off x="533400" y="457200"/>
            <a:ext cx="8229600" cy="492443"/>
          </a:xfrm>
        </p:spPr>
        <p:txBody>
          <a:bodyPr>
            <a:normAutofit fontScale="90000"/>
          </a:bodyPr>
          <a:lstStyle/>
          <a:p>
            <a:r>
              <a:rPr lang="en-US" altLang="en-US" sz="3200" dirty="0"/>
              <a:t>Operator Qualification/Certification     </a:t>
            </a:r>
            <a:r>
              <a:rPr lang="en-US" altLang="en-US" sz="2000" b="0" dirty="0">
                <a:solidFill>
                  <a:schemeClr val="tx1"/>
                </a:solidFill>
                <a:latin typeface="Avenir Next LT Pro" panose="020B0504020202020204" pitchFamily="34" charset="0"/>
              </a:rPr>
              <a:t>1926.1427</a:t>
            </a:r>
            <a:endParaRPr lang="en-US" altLang="en-US" sz="2000" b="0" dirty="0">
              <a:latin typeface="Avenir Next LT Pro" panose="020B0504020202020204" pitchFamily="34"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287463"/>
            <a:ext cx="2633490" cy="4503737"/>
          </a:xfrm>
          <a:prstGeom prst="rect">
            <a:avLst/>
          </a:prstGeom>
        </p:spPr>
      </p:pic>
      <p:sp>
        <p:nvSpPr>
          <p:cNvPr id="7" name="Rectangle 6"/>
          <p:cNvSpPr/>
          <p:nvPr/>
        </p:nvSpPr>
        <p:spPr>
          <a:xfrm>
            <a:off x="5715000" y="5575756"/>
            <a:ext cx="1202573" cy="215444"/>
          </a:xfrm>
          <a:prstGeom prst="rect">
            <a:avLst/>
          </a:prstGeom>
        </p:spPr>
        <p:txBody>
          <a:bodyPr wrap="none">
            <a:spAutoFit/>
          </a:bodyPr>
          <a:lstStyle/>
          <a:p>
            <a:pPr>
              <a:defRPr/>
            </a:pPr>
            <a:r>
              <a:rPr lang="en-US" sz="800" u="none" dirty="0">
                <a:latin typeface="Avenir Next LT Pro" panose="020B0504020202020204" pitchFamily="34" charset="0"/>
              </a:rPr>
              <a:t>NCDOL Photo Library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7"/>
          <p:cNvSpPr>
            <a:spLocks noGrp="1"/>
          </p:cNvSpPr>
          <p:nvPr>
            <p:ph idx="1"/>
          </p:nvPr>
        </p:nvSpPr>
        <p:spPr>
          <a:xfrm>
            <a:off x="533400" y="1219200"/>
            <a:ext cx="4800600" cy="1066800"/>
          </a:xfrm>
        </p:spPr>
        <p:txBody>
          <a:bodyPr>
            <a:normAutofit lnSpcReduction="10000"/>
          </a:bodyPr>
          <a:lstStyle/>
          <a:p>
            <a:r>
              <a:rPr lang="en-US" altLang="en-US" dirty="0"/>
              <a:t>Employer must provide the qualification or certification at no cost to operators.</a:t>
            </a:r>
          </a:p>
        </p:txBody>
      </p:sp>
      <p:sp>
        <p:nvSpPr>
          <p:cNvPr id="89091" name="Rectangle 2"/>
          <p:cNvSpPr>
            <a:spLocks noGrp="1" noChangeArrowheads="1"/>
          </p:cNvSpPr>
          <p:nvPr>
            <p:ph type="title"/>
          </p:nvPr>
        </p:nvSpPr>
        <p:spPr>
          <a:xfrm>
            <a:off x="533400" y="304801"/>
            <a:ext cx="8382000" cy="762000"/>
          </a:xfrm>
        </p:spPr>
        <p:txBody>
          <a:bodyPr/>
          <a:lstStyle/>
          <a:p>
            <a:r>
              <a:rPr lang="en-US" altLang="en-US" sz="3000" dirty="0"/>
              <a:t>Operator Qualification/Certification </a:t>
            </a:r>
            <a:r>
              <a:rPr lang="en-US" altLang="en-US" sz="1800" b="0" dirty="0">
                <a:solidFill>
                  <a:schemeClr val="tx1"/>
                </a:solidFill>
                <a:latin typeface="Avenir Next LT Pro" panose="020B0504020202020204" pitchFamily="34" charset="0"/>
              </a:rPr>
              <a:t>1926.1427(a)(4)</a:t>
            </a:r>
            <a:endParaRPr lang="en-US" altLang="en-US" b="0" dirty="0">
              <a:latin typeface="Avenir Next LT Pro" panose="020B05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359443"/>
            <a:ext cx="2828494" cy="435555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533400" y="406400"/>
            <a:ext cx="8229600" cy="584775"/>
          </a:xfrm>
          <a:prstGeom prst="rect">
            <a:avLst/>
          </a:prstGeom>
          <a:noFill/>
          <a:ln w="9525">
            <a:noFill/>
            <a:miter lim="800000"/>
            <a:headEnd/>
            <a:tailEnd/>
          </a:ln>
        </p:spPr>
        <p:txBody>
          <a:bodyPr>
            <a:spAutoFit/>
          </a:bodyPr>
          <a:lstStyle/>
          <a:p>
            <a:pPr>
              <a:defRPr/>
            </a:pPr>
            <a:r>
              <a:rPr lang="en-US" sz="3200" b="1" u="none" dirty="0">
                <a:solidFill>
                  <a:srgbClr val="102447"/>
                </a:solidFill>
                <a:latin typeface="Avenir Next LT Pro Demi" panose="020B0704020202020204" pitchFamily="34" charset="0"/>
              </a:rPr>
              <a:t>Language Requirements</a:t>
            </a:r>
            <a:r>
              <a:rPr lang="en-US" sz="3200" b="1" u="none" dirty="0">
                <a:solidFill>
                  <a:srgbClr val="012D9A"/>
                </a:solidFill>
                <a:latin typeface="Avenir Next LT Pro" panose="020B0504020202020204" pitchFamily="34" charset="0"/>
              </a:rPr>
              <a:t>	          </a:t>
            </a:r>
            <a:r>
              <a:rPr lang="en-US" sz="1800" u="none" dirty="0">
                <a:latin typeface="Avenir Next LT Pro" panose="020B0504020202020204" pitchFamily="34" charset="0"/>
              </a:rPr>
              <a:t>1926.1427(h)</a:t>
            </a:r>
            <a:r>
              <a:rPr lang="en-US" sz="3200" u="none" dirty="0">
                <a:solidFill>
                  <a:srgbClr val="012D9A"/>
                </a:solidFill>
                <a:latin typeface="Avenir Next LT Pro" panose="020B0504020202020204" pitchFamily="34" charset="0"/>
              </a:rPr>
              <a:t> </a:t>
            </a:r>
          </a:p>
        </p:txBody>
      </p:sp>
      <p:sp>
        <p:nvSpPr>
          <p:cNvPr id="91139" name="Content Placeholder 6"/>
          <p:cNvSpPr>
            <a:spLocks noGrp="1"/>
          </p:cNvSpPr>
          <p:nvPr>
            <p:ph idx="1"/>
          </p:nvPr>
        </p:nvSpPr>
        <p:spPr>
          <a:xfrm>
            <a:off x="533400" y="1219200"/>
            <a:ext cx="7848600" cy="4495800"/>
          </a:xfrm>
        </p:spPr>
        <p:txBody>
          <a:bodyPr/>
          <a:lstStyle/>
          <a:p>
            <a:r>
              <a:rPr lang="en-US" altLang="en-US" dirty="0"/>
              <a:t>Tests under this section may be administered in any language the operator candidate understands.</a:t>
            </a:r>
          </a:p>
          <a:p>
            <a:endParaRPr lang="en-US" altLang="en-US" sz="1000" dirty="0"/>
          </a:p>
          <a:p>
            <a:endParaRPr lang="en-US" altLang="en-US" sz="1000" dirty="0"/>
          </a:p>
          <a:p>
            <a:r>
              <a:rPr lang="en-US" altLang="en-US" dirty="0"/>
              <a:t>Operator’s certificate must note the language in which the test was given.</a:t>
            </a:r>
          </a:p>
          <a:p>
            <a:endParaRPr lang="en-US" altLang="en-US" sz="1000" dirty="0"/>
          </a:p>
          <a:p>
            <a:endParaRPr lang="en-US" altLang="en-US" sz="1000" dirty="0"/>
          </a:p>
          <a:p>
            <a:r>
              <a:rPr lang="en-US" altLang="en-US" dirty="0"/>
              <a:t>Equipment operation materials must be in the language of certification.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4"/>
          <p:cNvSpPr>
            <a:spLocks noGrp="1"/>
          </p:cNvSpPr>
          <p:nvPr>
            <p:ph idx="1"/>
          </p:nvPr>
        </p:nvSpPr>
        <p:spPr>
          <a:xfrm>
            <a:off x="533400" y="1046162"/>
            <a:ext cx="6934200" cy="5202237"/>
          </a:xfrm>
        </p:spPr>
        <p:txBody>
          <a:bodyPr>
            <a:normAutofit fontScale="92500" lnSpcReduction="20000"/>
          </a:bodyPr>
          <a:lstStyle/>
          <a:p>
            <a:pPr>
              <a:lnSpc>
                <a:spcPct val="90000"/>
              </a:lnSpc>
            </a:pPr>
            <a:endParaRPr lang="en-US" altLang="en-US" sz="1000" dirty="0"/>
          </a:p>
          <a:p>
            <a:pPr>
              <a:lnSpc>
                <a:spcPct val="90000"/>
              </a:lnSpc>
            </a:pPr>
            <a:r>
              <a:rPr lang="en-US" altLang="en-US" sz="2200" dirty="0"/>
              <a:t>Signal person provided</a:t>
            </a:r>
          </a:p>
          <a:p>
            <a:pPr>
              <a:lnSpc>
                <a:spcPct val="90000"/>
              </a:lnSpc>
            </a:pPr>
            <a:endParaRPr lang="en-US" altLang="en-US" sz="800" dirty="0"/>
          </a:p>
          <a:p>
            <a:pPr lvl="1"/>
            <a:r>
              <a:rPr lang="en-US" altLang="en-US" sz="1800" dirty="0"/>
              <a:t>Load not in view of operator</a:t>
            </a:r>
          </a:p>
          <a:p>
            <a:pPr lvl="1"/>
            <a:endParaRPr lang="en-US" altLang="en-US" sz="800" dirty="0"/>
          </a:p>
          <a:p>
            <a:pPr lvl="1"/>
            <a:r>
              <a:rPr lang="en-US" altLang="en-US" sz="1800" dirty="0"/>
              <a:t>View in direction of travel is </a:t>
            </a:r>
          </a:p>
          <a:p>
            <a:pPr marL="457200" lvl="1" indent="0">
              <a:buNone/>
            </a:pPr>
            <a:r>
              <a:rPr lang="en-US" altLang="en-US" sz="1800" dirty="0"/>
              <a:t>    obstructed</a:t>
            </a:r>
          </a:p>
          <a:p>
            <a:pPr lvl="1"/>
            <a:endParaRPr lang="en-US" altLang="en-US" sz="800" dirty="0"/>
          </a:p>
          <a:p>
            <a:pPr lvl="1"/>
            <a:r>
              <a:rPr lang="en-US" altLang="en-US" sz="1800" dirty="0"/>
              <a:t>Due to site-specific safety concerns</a:t>
            </a:r>
          </a:p>
          <a:p>
            <a:pPr>
              <a:lnSpc>
                <a:spcPct val="90000"/>
              </a:lnSpc>
            </a:pPr>
            <a:endParaRPr lang="en-US" altLang="en-US" sz="1000" dirty="0"/>
          </a:p>
          <a:p>
            <a:pPr>
              <a:lnSpc>
                <a:spcPct val="90000"/>
              </a:lnSpc>
            </a:pPr>
            <a:endParaRPr lang="en-US" altLang="en-US" sz="1000" dirty="0"/>
          </a:p>
          <a:p>
            <a:pPr>
              <a:lnSpc>
                <a:spcPct val="90000"/>
              </a:lnSpc>
            </a:pPr>
            <a:r>
              <a:rPr lang="en-US" altLang="en-US" sz="2200" dirty="0"/>
              <a:t>Types of signals</a:t>
            </a:r>
          </a:p>
          <a:p>
            <a:pPr>
              <a:lnSpc>
                <a:spcPct val="90000"/>
              </a:lnSpc>
            </a:pPr>
            <a:endParaRPr lang="en-US" altLang="en-US" sz="800" dirty="0"/>
          </a:p>
          <a:p>
            <a:pPr lvl="1"/>
            <a:r>
              <a:rPr lang="en-US" altLang="en-US" sz="1800" dirty="0"/>
              <a:t>Hand</a:t>
            </a:r>
          </a:p>
          <a:p>
            <a:pPr lvl="1"/>
            <a:endParaRPr lang="en-US" altLang="en-US" sz="800" dirty="0"/>
          </a:p>
          <a:p>
            <a:pPr lvl="1"/>
            <a:r>
              <a:rPr lang="en-US" altLang="en-US" sz="1800" dirty="0"/>
              <a:t>Voice</a:t>
            </a:r>
          </a:p>
          <a:p>
            <a:pPr lvl="1"/>
            <a:endParaRPr lang="en-US" altLang="en-US" sz="800" dirty="0"/>
          </a:p>
          <a:p>
            <a:pPr lvl="1"/>
            <a:r>
              <a:rPr lang="en-US" altLang="en-US" sz="1800" dirty="0"/>
              <a:t>Audible</a:t>
            </a:r>
          </a:p>
          <a:p>
            <a:pPr lvl="1"/>
            <a:endParaRPr lang="en-US" altLang="en-US" sz="800" dirty="0"/>
          </a:p>
          <a:p>
            <a:pPr lvl="1"/>
            <a:r>
              <a:rPr lang="en-US" altLang="en-US" sz="1800" dirty="0"/>
              <a:t>New signals</a:t>
            </a:r>
          </a:p>
          <a:p>
            <a:pPr>
              <a:lnSpc>
                <a:spcPct val="90000"/>
              </a:lnSpc>
            </a:pPr>
            <a:endParaRPr lang="en-US" altLang="en-US" sz="1000" dirty="0"/>
          </a:p>
          <a:p>
            <a:pPr>
              <a:lnSpc>
                <a:spcPct val="90000"/>
              </a:lnSpc>
            </a:pPr>
            <a:endParaRPr lang="en-US" altLang="en-US" sz="1000" dirty="0"/>
          </a:p>
          <a:p>
            <a:pPr>
              <a:lnSpc>
                <a:spcPct val="90000"/>
              </a:lnSpc>
            </a:pPr>
            <a:r>
              <a:rPr lang="en-US" altLang="en-US" sz="2200" dirty="0"/>
              <a:t>Hand signal chart posted on equipment or at site</a:t>
            </a:r>
          </a:p>
        </p:txBody>
      </p:sp>
      <p:sp>
        <p:nvSpPr>
          <p:cNvPr id="93187" name="Rectangle 2"/>
          <p:cNvSpPr>
            <a:spLocks noGrp="1" noChangeArrowheads="1"/>
          </p:cNvSpPr>
          <p:nvPr>
            <p:ph type="title"/>
          </p:nvPr>
        </p:nvSpPr>
        <p:spPr>
          <a:xfrm>
            <a:off x="609600" y="457200"/>
            <a:ext cx="6858000" cy="554037"/>
          </a:xfrm>
        </p:spPr>
        <p:txBody>
          <a:bodyPr/>
          <a:lstStyle/>
          <a:p>
            <a:r>
              <a:rPr lang="en-US" altLang="en-US" dirty="0"/>
              <a:t>Signals</a:t>
            </a:r>
            <a:endParaRPr lang="en-US" altLang="en-US" sz="1800" dirty="0"/>
          </a:p>
        </p:txBody>
      </p:sp>
      <p:sp>
        <p:nvSpPr>
          <p:cNvPr id="93188" name="Rectangle 3"/>
          <p:cNvSpPr>
            <a:spLocks noGrp="1" noChangeArrowheads="1"/>
          </p:cNvSpPr>
          <p:nvPr>
            <p:ph type="body" sz="quarter" idx="10"/>
          </p:nvPr>
        </p:nvSpPr>
        <p:spPr>
          <a:xfrm>
            <a:off x="5791200" y="685800"/>
            <a:ext cx="2819400" cy="381000"/>
          </a:xfrm>
        </p:spPr>
        <p:txBody>
          <a:bodyPr/>
          <a:lstStyle/>
          <a:p>
            <a:pPr>
              <a:lnSpc>
                <a:spcPct val="90000"/>
              </a:lnSpc>
            </a:pPr>
            <a:r>
              <a:rPr lang="en-US" altLang="en-US" sz="1800" dirty="0"/>
              <a:t>1926.1419 and .1422</a:t>
            </a:r>
            <a:endParaRPr lang="en-US" altLang="en-US" sz="1800" dirty="0">
              <a:solidFill>
                <a:srgbClr val="013691"/>
              </a:solidFill>
            </a:endParaRPr>
          </a:p>
          <a:p>
            <a:pPr>
              <a:lnSpc>
                <a:spcPct val="90000"/>
              </a:lnSpc>
            </a:pPr>
            <a:endParaRPr lang="en-US" altLang="en-US" sz="2400" dirty="0"/>
          </a:p>
        </p:txBody>
      </p:sp>
      <p:pic>
        <p:nvPicPr>
          <p:cNvPr id="9318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5280" y="1447800"/>
            <a:ext cx="329532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225688" y="4947106"/>
            <a:ext cx="1202573" cy="215444"/>
          </a:xfrm>
          <a:prstGeom prst="rect">
            <a:avLst/>
          </a:prstGeom>
        </p:spPr>
        <p:txBody>
          <a:bodyPr wrap="none">
            <a:spAutoFit/>
          </a:bodyPr>
          <a:lstStyle/>
          <a:p>
            <a:pPr>
              <a:defRPr/>
            </a:pPr>
            <a:r>
              <a:rPr lang="en-US" sz="800" u="none" dirty="0">
                <a:latin typeface="Avenir Next LT Pro" panose="020B0504020202020204" pitchFamily="34" charset="0"/>
              </a:rPr>
              <a:t>NCDOL Photo Library</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533400" y="420688"/>
            <a:ext cx="8153400" cy="584775"/>
          </a:xfrm>
          <a:prstGeom prst="rect">
            <a:avLst/>
          </a:prstGeom>
          <a:noFill/>
          <a:ln w="9525">
            <a:noFill/>
            <a:miter lim="800000"/>
            <a:headEnd/>
            <a:tailEnd/>
          </a:ln>
        </p:spPr>
        <p:txBody>
          <a:bodyPr>
            <a:spAutoFit/>
          </a:bodyPr>
          <a:lstStyle/>
          <a:p>
            <a:pPr>
              <a:defRPr/>
            </a:pPr>
            <a:r>
              <a:rPr lang="en-US" sz="3200" b="1" u="none" dirty="0">
                <a:solidFill>
                  <a:srgbClr val="102447"/>
                </a:solidFill>
                <a:latin typeface="Avenir Next LT Pro Demi" panose="020B0704020202020204" pitchFamily="34" charset="0"/>
              </a:rPr>
              <a:t>Signal Person Qualifications</a:t>
            </a:r>
            <a:r>
              <a:rPr lang="en-US" b="1" u="none" dirty="0">
                <a:solidFill>
                  <a:srgbClr val="102447"/>
                </a:solidFill>
                <a:latin typeface="Avenir Next LT Pro" panose="020B0504020202020204" pitchFamily="34" charset="0"/>
              </a:rPr>
              <a:t>                       </a:t>
            </a:r>
            <a:r>
              <a:rPr lang="en-US" sz="1800" u="none" dirty="0">
                <a:latin typeface="Avenir Next LT Pro" panose="020B0504020202020204" pitchFamily="34" charset="0"/>
              </a:rPr>
              <a:t>1926.1428(c)</a:t>
            </a:r>
          </a:p>
        </p:txBody>
      </p:sp>
      <p:sp>
        <p:nvSpPr>
          <p:cNvPr id="95235" name="Content Placeholder 4"/>
          <p:cNvSpPr>
            <a:spLocks noGrp="1"/>
          </p:cNvSpPr>
          <p:nvPr>
            <p:ph idx="1"/>
          </p:nvPr>
        </p:nvSpPr>
        <p:spPr>
          <a:xfrm>
            <a:off x="533400" y="1189038"/>
            <a:ext cx="4419600" cy="4525962"/>
          </a:xfrm>
        </p:spPr>
        <p:txBody>
          <a:bodyPr>
            <a:normAutofit fontScale="92500" lnSpcReduction="20000"/>
          </a:bodyPr>
          <a:lstStyle/>
          <a:p>
            <a:endParaRPr lang="en-US" altLang="en-US" sz="800" dirty="0"/>
          </a:p>
          <a:p>
            <a:r>
              <a:rPr lang="en-US" altLang="en-US" sz="2000" dirty="0"/>
              <a:t>Know and understand type of signals used</a:t>
            </a:r>
          </a:p>
          <a:p>
            <a:endParaRPr lang="en-US" altLang="en-US" sz="1200" dirty="0"/>
          </a:p>
          <a:p>
            <a:endParaRPr lang="en-US" altLang="en-US" sz="1200" dirty="0"/>
          </a:p>
          <a:p>
            <a:r>
              <a:rPr lang="en-US" altLang="en-US" sz="2000" dirty="0"/>
              <a:t>Competent in using signals</a:t>
            </a:r>
          </a:p>
          <a:p>
            <a:endParaRPr lang="en-US" altLang="en-US" sz="1200" dirty="0"/>
          </a:p>
          <a:p>
            <a:endParaRPr lang="en-US" altLang="en-US" sz="1200" dirty="0"/>
          </a:p>
          <a:p>
            <a:r>
              <a:rPr lang="en-US" altLang="en-US" sz="2000" dirty="0"/>
              <a:t>Basic understanding of equipment operation and limitations</a:t>
            </a:r>
          </a:p>
          <a:p>
            <a:endParaRPr lang="en-US" altLang="en-US" sz="1200" dirty="0"/>
          </a:p>
          <a:p>
            <a:endParaRPr lang="en-US" altLang="en-US" sz="1200" dirty="0"/>
          </a:p>
          <a:p>
            <a:r>
              <a:rPr lang="en-US" altLang="en-US" sz="2000" dirty="0"/>
              <a:t>Know and understand relevant requirements</a:t>
            </a:r>
          </a:p>
          <a:p>
            <a:endParaRPr lang="en-US" altLang="en-US" sz="1200" dirty="0"/>
          </a:p>
          <a:p>
            <a:endParaRPr lang="en-US" altLang="en-US" sz="1200" dirty="0"/>
          </a:p>
          <a:p>
            <a:r>
              <a:rPr lang="en-US" altLang="en-US" sz="2000" dirty="0"/>
              <a:t>Demonstrate knowledge through an oral or written test and practical test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3036" y="1524000"/>
            <a:ext cx="3225164" cy="4118328"/>
          </a:xfrm>
          <a:prstGeom prst="rect">
            <a:avLst/>
          </a:prstGeom>
          <a:ln>
            <a:solidFill>
              <a:schemeClr val="bg1">
                <a:lumMod val="85000"/>
              </a:schemeClr>
            </a:solidFill>
          </a:ln>
        </p:spPr>
      </p:pic>
      <p:sp>
        <p:nvSpPr>
          <p:cNvPr id="6" name="TextBox 5"/>
          <p:cNvSpPr txBox="1"/>
          <p:nvPr/>
        </p:nvSpPr>
        <p:spPr>
          <a:xfrm>
            <a:off x="7225664" y="5743074"/>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1465263"/>
          <a:ext cx="8001000" cy="4356404"/>
        </p:xfrm>
        <a:graphic>
          <a:graphicData uri="http://schemas.openxmlformats.org/drawingml/2006/table">
            <a:tbl>
              <a:tblPr firstRow="1" bandRow="1">
                <a:tableStyleId>{073A0DAA-6AF3-43AB-8588-CEC1D06C72B9}</a:tableStyleId>
              </a:tblPr>
              <a:tblGrid>
                <a:gridCol w="3276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tblGrid>
              <a:tr h="838215">
                <a:tc>
                  <a:txBody>
                    <a:bodyPr/>
                    <a:lstStyle/>
                    <a:p>
                      <a:r>
                        <a:rPr lang="en-US" sz="2800" dirty="0">
                          <a:latin typeface="Avenir Next LT Pro" panose="020B0504020202020204" pitchFamily="34" charset="0"/>
                        </a:rPr>
                        <a:t>Option</a:t>
                      </a:r>
                    </a:p>
                  </a:txBody>
                  <a:tcPr marT="45721" marB="45721"/>
                </a:tc>
                <a:tc>
                  <a:txBody>
                    <a:bodyPr/>
                    <a:lstStyle/>
                    <a:p>
                      <a:r>
                        <a:rPr lang="en-US" sz="2800" dirty="0">
                          <a:latin typeface="Avenir Next LT Pro" panose="020B0504020202020204" pitchFamily="34" charset="0"/>
                        </a:rPr>
                        <a:t>Documentation</a:t>
                      </a:r>
                    </a:p>
                  </a:txBody>
                  <a:tcPr marT="45721" marB="45721"/>
                </a:tc>
                <a:tc>
                  <a:txBody>
                    <a:bodyPr/>
                    <a:lstStyle/>
                    <a:p>
                      <a:r>
                        <a:rPr lang="en-US" sz="2800" dirty="0">
                          <a:latin typeface="Avenir Next LT Pro" panose="020B0504020202020204" pitchFamily="34" charset="0"/>
                        </a:rPr>
                        <a:t>Portable</a:t>
                      </a:r>
                    </a:p>
                  </a:txBody>
                  <a:tcPr marT="45721" marB="45721"/>
                </a:tc>
                <a:extLst>
                  <a:ext uri="{0D108BD9-81ED-4DB2-BD59-A6C34878D82A}">
                    <a16:rowId xmlns:a16="http://schemas.microsoft.com/office/drawing/2014/main" val="10000"/>
                  </a:ext>
                </a:extLst>
              </a:tr>
              <a:tr h="1666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venir Next LT Pro" panose="020B0504020202020204" pitchFamily="34" charset="0"/>
                        </a:rPr>
                        <a:t>Option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Avenir Next LT Pro" panose="020B0504020202020204" pitchFamily="34" charset="0"/>
                        </a:rPr>
                        <a:t>Third party qualified evaluator</a:t>
                      </a: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venir Next LT Pro" panose="020B0504020202020204" pitchFamily="34" charset="0"/>
                        </a:rPr>
                        <a:t>Yes</a:t>
                      </a: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venir Next LT Pro" panose="020B0504020202020204" pitchFamily="34" charset="0"/>
                        </a:rPr>
                        <a:t>Yes</a:t>
                      </a:r>
                    </a:p>
                  </a:txBody>
                  <a:tcPr marT="45721" marB="45721" anchor="ctr" horzOverflow="overflow"/>
                </a:tc>
                <a:extLst>
                  <a:ext uri="{0D108BD9-81ED-4DB2-BD59-A6C34878D82A}">
                    <a16:rowId xmlns:a16="http://schemas.microsoft.com/office/drawing/2014/main" val="10001"/>
                  </a:ext>
                </a:extLst>
              </a:tr>
              <a:tr h="17452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venir Next LT Pro" panose="020B0504020202020204" pitchFamily="34" charset="0"/>
                        </a:rPr>
                        <a:t>Option (2):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a:ln>
                            <a:noFill/>
                          </a:ln>
                          <a:solidFill>
                            <a:schemeClr val="tx1"/>
                          </a:solidFill>
                          <a:effectLst/>
                          <a:latin typeface="Avenir Next LT Pro" panose="020B0504020202020204" pitchFamily="34" charset="0"/>
                        </a:rPr>
                        <a:t>Employer’s qualified evaluator</a:t>
                      </a: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venir Next LT Pro" panose="020B0504020202020204" pitchFamily="34" charset="0"/>
                        </a:rPr>
                        <a:t>Yes</a:t>
                      </a:r>
                    </a:p>
                  </a:txBody>
                  <a:tcPr marT="45721" marB="45721"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venir Next LT Pro" panose="020B0504020202020204" pitchFamily="34" charset="0"/>
                        </a:rPr>
                        <a:t>No</a:t>
                      </a:r>
                    </a:p>
                  </a:txBody>
                  <a:tcPr marT="45721" marB="45721" anchor="ctr" horzOverflow="overflow"/>
                </a:tc>
                <a:extLst>
                  <a:ext uri="{0D108BD9-81ED-4DB2-BD59-A6C34878D82A}">
                    <a16:rowId xmlns:a16="http://schemas.microsoft.com/office/drawing/2014/main" val="10002"/>
                  </a:ext>
                </a:extLst>
              </a:tr>
            </a:tbl>
          </a:graphicData>
        </a:graphic>
      </p:graphicFrame>
      <p:sp>
        <p:nvSpPr>
          <p:cNvPr id="4" name="Rectangle 23"/>
          <p:cNvSpPr>
            <a:spLocks noChangeArrowheads="1"/>
          </p:cNvSpPr>
          <p:nvPr/>
        </p:nvSpPr>
        <p:spPr bwMode="auto">
          <a:xfrm>
            <a:off x="533400" y="420688"/>
            <a:ext cx="8153400" cy="584775"/>
          </a:xfrm>
          <a:prstGeom prst="rect">
            <a:avLst/>
          </a:prstGeom>
          <a:noFill/>
          <a:ln w="9525">
            <a:noFill/>
            <a:miter lim="800000"/>
            <a:headEnd/>
            <a:tailEnd/>
          </a:ln>
        </p:spPr>
        <p:txBody>
          <a:bodyPr>
            <a:spAutoFit/>
          </a:bodyPr>
          <a:lstStyle/>
          <a:p>
            <a:pPr>
              <a:defRPr/>
            </a:pPr>
            <a:r>
              <a:rPr lang="en-US" sz="3200" b="1" u="none" dirty="0">
                <a:solidFill>
                  <a:srgbClr val="102447"/>
                </a:solidFill>
                <a:latin typeface="Avenir Next LT Pro Demi" panose="020B0704020202020204" pitchFamily="34" charset="0"/>
              </a:rPr>
              <a:t>Signal Person Qualifications</a:t>
            </a:r>
            <a:r>
              <a:rPr lang="en-US" b="1" u="none" dirty="0">
                <a:solidFill>
                  <a:srgbClr val="102447"/>
                </a:solidFill>
                <a:latin typeface="Avenir Next LT Pro" panose="020B0504020202020204" pitchFamily="34" charset="0"/>
              </a:rPr>
              <a:t>                     </a:t>
            </a:r>
            <a:r>
              <a:rPr lang="en-US" sz="1800" u="none" dirty="0">
                <a:latin typeface="Avenir Next LT Pro" panose="020B0504020202020204" pitchFamily="34" charset="0"/>
              </a:rPr>
              <a:t>1926.1428(c)</a:t>
            </a:r>
          </a:p>
        </p:txBody>
      </p:sp>
      <p:sp>
        <p:nvSpPr>
          <p:cNvPr id="7" name="TextBox 6"/>
          <p:cNvSpPr txBox="1"/>
          <p:nvPr/>
        </p:nvSpPr>
        <p:spPr>
          <a:xfrm>
            <a:off x="7162800" y="5410200"/>
            <a:ext cx="2514600" cy="215444"/>
          </a:xfrm>
          <a:prstGeom prst="rect">
            <a:avLst/>
          </a:prstGeom>
          <a:noFill/>
        </p:spPr>
        <p:txBody>
          <a:bodyPr wrap="square" rtlCol="0">
            <a:spAutoFit/>
          </a:bodyPr>
          <a:lstStyle/>
          <a:p>
            <a:r>
              <a:rPr lang="en-US" sz="800" u="none" dirty="0">
                <a:latin typeface="Avenir Next LT Pro" panose="020B0504020202020204" pitchFamily="34" charset="0"/>
              </a:rPr>
              <a:t>NCDOL Photo Library</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5"/>
          <p:cNvSpPr>
            <a:spLocks noGrp="1"/>
          </p:cNvSpPr>
          <p:nvPr>
            <p:ph idx="1"/>
          </p:nvPr>
        </p:nvSpPr>
        <p:spPr>
          <a:xfrm>
            <a:off x="533400" y="1270861"/>
            <a:ext cx="5029200" cy="4398102"/>
          </a:xfrm>
        </p:spPr>
        <p:txBody>
          <a:bodyPr>
            <a:normAutofit lnSpcReduction="10000"/>
          </a:bodyPr>
          <a:lstStyle/>
          <a:p>
            <a:r>
              <a:rPr lang="en-US" altLang="en-US" dirty="0"/>
              <a:t>Overhead powerlines</a:t>
            </a:r>
          </a:p>
          <a:p>
            <a:endParaRPr lang="en-US" altLang="en-US" sz="2000" dirty="0"/>
          </a:p>
          <a:p>
            <a:r>
              <a:rPr lang="en-US" altLang="en-US" dirty="0"/>
              <a:t>Signal persons</a:t>
            </a:r>
          </a:p>
          <a:p>
            <a:endParaRPr lang="en-US" altLang="en-US" sz="2000" dirty="0"/>
          </a:p>
          <a:p>
            <a:r>
              <a:rPr lang="en-US" altLang="en-US" dirty="0"/>
              <a:t>Operators</a:t>
            </a:r>
          </a:p>
          <a:p>
            <a:endParaRPr lang="en-US" altLang="en-US" sz="2000" dirty="0"/>
          </a:p>
          <a:p>
            <a:r>
              <a:rPr lang="en-US" altLang="en-US" dirty="0"/>
              <a:t>Competent persons/ qualified persons</a:t>
            </a:r>
          </a:p>
          <a:p>
            <a:endParaRPr lang="en-US" altLang="en-US" sz="2000" dirty="0"/>
          </a:p>
          <a:p>
            <a:r>
              <a:rPr lang="en-US" altLang="en-US" dirty="0"/>
              <a:t>Crush/pinch points</a:t>
            </a:r>
          </a:p>
          <a:p>
            <a:endParaRPr lang="en-US" altLang="en-US" sz="2000" dirty="0"/>
          </a:p>
          <a:p>
            <a:r>
              <a:rPr lang="en-US" altLang="en-US" dirty="0"/>
              <a:t>Tag-out</a:t>
            </a:r>
          </a:p>
        </p:txBody>
      </p:sp>
      <p:sp>
        <p:nvSpPr>
          <p:cNvPr id="99331" name="Rectangle 7"/>
          <p:cNvSpPr>
            <a:spLocks noGrp="1" noChangeArrowheads="1"/>
          </p:cNvSpPr>
          <p:nvPr>
            <p:ph type="title"/>
          </p:nvPr>
        </p:nvSpPr>
        <p:spPr>
          <a:xfrm>
            <a:off x="533400" y="457200"/>
            <a:ext cx="8077200" cy="553998"/>
          </a:xfrm>
          <a:noFill/>
        </p:spPr>
        <p:txBody>
          <a:bodyPr/>
          <a:lstStyle/>
          <a:p>
            <a:pPr eaLnBrk="1" hangingPunct="1"/>
            <a:r>
              <a:rPr lang="en-US" altLang="en-US" dirty="0">
                <a:cs typeface="Times New Roman" panose="02020603050405020304" pitchFamily="18" charset="0"/>
              </a:rPr>
              <a:t>Training Requirements</a:t>
            </a:r>
            <a:r>
              <a:rPr lang="en-US" altLang="en-US" sz="3200" dirty="0">
                <a:cs typeface="Times New Roman" panose="02020603050405020304" pitchFamily="18" charset="0"/>
              </a:rPr>
              <a:t>                  </a:t>
            </a:r>
            <a:r>
              <a:rPr lang="en-US" altLang="en-US" sz="1800" b="0" dirty="0">
                <a:solidFill>
                  <a:schemeClr val="tx1"/>
                </a:solidFill>
                <a:latin typeface="Avenir Next LT Pro" panose="020B0504020202020204" pitchFamily="34" charset="0"/>
                <a:cs typeface="Times New Roman" panose="02020603050405020304" pitchFamily="18" charset="0"/>
              </a:rPr>
              <a:t>1926.1430(a)–(f)</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051908"/>
            <a:ext cx="3924300" cy="3853592"/>
          </a:xfrm>
          <a:prstGeom prst="rect">
            <a:avLst/>
          </a:prstGeom>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title"/>
          </p:nvPr>
        </p:nvSpPr>
        <p:spPr>
          <a:xfrm>
            <a:off x="533400" y="457200"/>
            <a:ext cx="8229600" cy="554037"/>
          </a:xfrm>
          <a:noFill/>
        </p:spPr>
        <p:txBody>
          <a:bodyPr/>
          <a:lstStyle/>
          <a:p>
            <a:pPr eaLnBrk="1" hangingPunct="1"/>
            <a:r>
              <a:rPr lang="en-US" altLang="en-US" dirty="0">
                <a:cs typeface="Times New Roman" panose="02020603050405020304" pitchFamily="18" charset="0"/>
              </a:rPr>
              <a:t>Training Administration</a:t>
            </a:r>
            <a:r>
              <a:rPr lang="en-US" altLang="en-US" sz="3200" dirty="0">
                <a:cs typeface="Times New Roman" panose="02020603050405020304" pitchFamily="18" charset="0"/>
              </a:rPr>
              <a:t>	               </a:t>
            </a:r>
            <a:r>
              <a:rPr lang="en-US" altLang="en-US" sz="1800" b="0" dirty="0">
                <a:solidFill>
                  <a:schemeClr val="tx1"/>
                </a:solidFill>
                <a:latin typeface="Avenir Next LT Pro" panose="020B0504020202020204" pitchFamily="34" charset="0"/>
                <a:cs typeface="Times New Roman" panose="02020603050405020304" pitchFamily="18" charset="0"/>
              </a:rPr>
              <a:t>1926.1430(g)</a:t>
            </a:r>
          </a:p>
        </p:txBody>
      </p:sp>
      <p:sp>
        <p:nvSpPr>
          <p:cNvPr id="101379" name="Rectangle 8"/>
          <p:cNvSpPr>
            <a:spLocks noGrp="1" noChangeArrowheads="1"/>
          </p:cNvSpPr>
          <p:nvPr>
            <p:ph idx="1"/>
          </p:nvPr>
        </p:nvSpPr>
        <p:spPr>
          <a:xfrm>
            <a:off x="533400" y="1219200"/>
            <a:ext cx="8229600" cy="2819400"/>
          </a:xfrm>
        </p:spPr>
        <p:txBody>
          <a:bodyPr/>
          <a:lstStyle/>
          <a:p>
            <a:pPr eaLnBrk="1" hangingPunct="1"/>
            <a:r>
              <a:rPr lang="en-US" altLang="en-US" dirty="0">
                <a:cs typeface="Times New Roman" panose="02020603050405020304" pitchFamily="18" charset="0"/>
              </a:rPr>
              <a:t>Employees trained and evaluated on their understanding of the information provided</a:t>
            </a:r>
          </a:p>
          <a:p>
            <a:pPr eaLnBrk="1" hangingPunct="1"/>
            <a:endParaRPr lang="en-US" altLang="en-US" sz="2400" dirty="0">
              <a:cs typeface="Times New Roman" panose="02020603050405020304" pitchFamily="18" charset="0"/>
            </a:endParaRPr>
          </a:p>
          <a:p>
            <a:pPr eaLnBrk="1" hangingPunct="1"/>
            <a:r>
              <a:rPr lang="en-US" altLang="en-US" dirty="0">
                <a:cs typeface="Times New Roman" panose="02020603050405020304" pitchFamily="18" charset="0"/>
              </a:rPr>
              <a:t>Refresher training </a:t>
            </a:r>
          </a:p>
          <a:p>
            <a:pPr eaLnBrk="1" hangingPunct="1"/>
            <a:endParaRPr lang="en-US" altLang="en-US" sz="2400" dirty="0">
              <a:cs typeface="Times New Roman" panose="02020603050405020304" pitchFamily="18" charset="0"/>
            </a:endParaRPr>
          </a:p>
          <a:p>
            <a:pPr eaLnBrk="1" hangingPunct="1"/>
            <a:r>
              <a:rPr lang="en-US" altLang="en-US" dirty="0">
                <a:cs typeface="Times New Roman" panose="02020603050405020304" pitchFamily="18" charset="0"/>
              </a:rPr>
              <a:t>Training provided at no cost to employee</a:t>
            </a:r>
          </a:p>
        </p:txBody>
      </p:sp>
      <p:pic>
        <p:nvPicPr>
          <p:cNvPr id="10138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3886200"/>
            <a:ext cx="50292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7"/>
          <p:cNvSpPr>
            <a:spLocks noGrp="1"/>
          </p:cNvSpPr>
          <p:nvPr>
            <p:ph idx="1"/>
          </p:nvPr>
        </p:nvSpPr>
        <p:spPr>
          <a:xfrm>
            <a:off x="533400" y="1219200"/>
            <a:ext cx="7874000" cy="4525963"/>
          </a:xfrm>
        </p:spPr>
        <p:txBody>
          <a:bodyPr/>
          <a:lstStyle/>
          <a:p>
            <a:r>
              <a:rPr lang="en-US" altLang="en-US" dirty="0"/>
              <a:t>Specific exclusions</a:t>
            </a:r>
          </a:p>
          <a:p>
            <a:endParaRPr lang="en-US" altLang="en-US" sz="800" dirty="0"/>
          </a:p>
          <a:p>
            <a:pPr lvl="1"/>
            <a:r>
              <a:rPr lang="en-US" altLang="en-US" dirty="0"/>
              <a:t>Machinery while it is converted or adapted for non-hoisting/lifting use</a:t>
            </a:r>
          </a:p>
          <a:p>
            <a:pPr lvl="1"/>
            <a:endParaRPr lang="en-US" altLang="en-US" sz="800" dirty="0"/>
          </a:p>
          <a:p>
            <a:pPr lvl="2"/>
            <a:r>
              <a:rPr lang="en-US" altLang="en-US" dirty="0"/>
              <a:t>Such as power shovels, excavators and concrete pumps</a:t>
            </a:r>
          </a:p>
          <a:p>
            <a:pPr lvl="2"/>
            <a:endParaRPr lang="en-US" altLang="en-US" sz="800" dirty="0"/>
          </a:p>
          <a:p>
            <a:endParaRPr lang="en-US" altLang="en-US" dirty="0"/>
          </a:p>
          <a:p>
            <a:r>
              <a:rPr lang="en-US" altLang="en-US" dirty="0"/>
              <a:t>Limited exclusions</a:t>
            </a:r>
          </a:p>
          <a:p>
            <a:endParaRPr lang="en-US" altLang="en-US" sz="800" dirty="0"/>
          </a:p>
          <a:p>
            <a:pPr lvl="1"/>
            <a:r>
              <a:rPr lang="en-US" altLang="en-US" dirty="0"/>
              <a:t>Digger derricks, articulating/</a:t>
            </a:r>
          </a:p>
          <a:p>
            <a:pPr marL="457200" lvl="1" indent="0">
              <a:buNone/>
            </a:pPr>
            <a:r>
              <a:rPr lang="en-US" altLang="en-US" dirty="0"/>
              <a:t>   knuckle-boom truck cranes </a:t>
            </a:r>
          </a:p>
        </p:txBody>
      </p:sp>
      <p:pic>
        <p:nvPicPr>
          <p:cNvPr id="11268"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5052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txBox="1">
            <a:spLocks/>
          </p:cNvSpPr>
          <p:nvPr/>
        </p:nvSpPr>
        <p:spPr>
          <a:xfrm>
            <a:off x="7086600" y="685800"/>
            <a:ext cx="2598821" cy="355600"/>
          </a:xfrm>
          <a:prstGeom prst="rect">
            <a:avLst/>
          </a:prstGeom>
        </p:spPr>
        <p:txBody>
          <a:bodyPr/>
          <a:lstStyle/>
          <a:p>
            <a:pPr marL="342900" indent="-342900">
              <a:buClr>
                <a:srgbClr val="910046"/>
              </a:buClr>
              <a:buSzPct val="84000"/>
              <a:defRPr/>
            </a:pPr>
            <a:r>
              <a:rPr lang="en-US" sz="1800" u="none" kern="0" dirty="0">
                <a:solidFill>
                  <a:srgbClr val="000000"/>
                </a:solidFill>
                <a:latin typeface="Avenir Next LT Pro" panose="020B0504020202020204" pitchFamily="34" charset="0"/>
                <a:ea typeface="+mj-ea"/>
                <a:cs typeface="+mj-cs"/>
              </a:rPr>
              <a:t>1926.1400(c)</a:t>
            </a:r>
            <a:endParaRPr lang="en-US" sz="1800" u="none" kern="0" dirty="0">
              <a:solidFill>
                <a:srgbClr val="012D9A"/>
              </a:solidFill>
              <a:latin typeface="Avenir Next LT Pro" panose="020B0504020202020204" pitchFamily="34" charset="0"/>
              <a:ea typeface="+mj-ea"/>
              <a:cs typeface="+mj-cs"/>
            </a:endParaRPr>
          </a:p>
          <a:p>
            <a:pPr marL="342900" indent="-342900">
              <a:buClr>
                <a:srgbClr val="910046"/>
              </a:buClr>
              <a:buSzPct val="84000"/>
              <a:buFont typeface="Wingdings" pitchFamily="2" charset="2"/>
              <a:buChar char="l"/>
              <a:defRPr/>
            </a:pPr>
            <a:endParaRPr lang="en-US" sz="2800" u="none" kern="0" dirty="0">
              <a:latin typeface="Avenir Next LT Pro" panose="020B0504020202020204" pitchFamily="34" charset="0"/>
            </a:endParaRPr>
          </a:p>
        </p:txBody>
      </p:sp>
      <p:sp>
        <p:nvSpPr>
          <p:cNvPr id="7" name="Rectangle 2"/>
          <p:cNvSpPr>
            <a:spLocks noChangeArrowheads="1"/>
          </p:cNvSpPr>
          <p:nvPr/>
        </p:nvSpPr>
        <p:spPr bwMode="auto">
          <a:xfrm>
            <a:off x="533400" y="217487"/>
            <a:ext cx="8077200" cy="1239353"/>
          </a:xfrm>
          <a:prstGeom prst="rect">
            <a:avLst/>
          </a:prstGeom>
          <a:noFill/>
          <a:ln w="9525">
            <a:noFill/>
            <a:miter lim="800000"/>
            <a:headEnd/>
            <a:tailEnd/>
          </a:ln>
        </p:spPr>
        <p:txBody>
          <a:bodyPr anchor="ctr"/>
          <a:lstStyle/>
          <a:p>
            <a:pPr>
              <a:defRPr/>
            </a:pPr>
            <a:r>
              <a:rPr lang="en-US" sz="3200" b="1" u="none" dirty="0">
                <a:solidFill>
                  <a:srgbClr val="102447"/>
                </a:solidFill>
                <a:latin typeface="Avenir Next LT Pro Demi" panose="020B0704020202020204" pitchFamily="34" charset="0"/>
                <a:cs typeface="Times New Roman" pitchFamily="18" charset="0"/>
              </a:rPr>
              <a:t>Scope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p:cNvSpPr>
            <a:spLocks noGrp="1"/>
          </p:cNvSpPr>
          <p:nvPr>
            <p:ph type="title"/>
          </p:nvPr>
        </p:nvSpPr>
        <p:spPr>
          <a:xfrm>
            <a:off x="609600" y="457200"/>
            <a:ext cx="6858000" cy="549275"/>
          </a:xfrm>
        </p:spPr>
        <p:txBody>
          <a:bodyPr/>
          <a:lstStyle/>
          <a:p>
            <a:r>
              <a:rPr lang="en-US" altLang="en-US" dirty="0"/>
              <a:t>Summary</a:t>
            </a:r>
          </a:p>
        </p:txBody>
      </p:sp>
      <p:sp>
        <p:nvSpPr>
          <p:cNvPr id="103428" name="Text Placeholder 3"/>
          <p:cNvSpPr>
            <a:spLocks noGrp="1"/>
          </p:cNvSpPr>
          <p:nvPr>
            <p:ph sz="quarter" idx="10"/>
          </p:nvPr>
        </p:nvSpPr>
        <p:spPr>
          <a:xfrm>
            <a:off x="7315200" y="681360"/>
            <a:ext cx="1295400" cy="381000"/>
          </a:xfrm>
        </p:spPr>
        <p:txBody>
          <a:bodyPr>
            <a:normAutofit fontScale="92500"/>
          </a:bodyPr>
          <a:lstStyle/>
          <a:p>
            <a:r>
              <a:rPr lang="en-US" altLang="en-US" sz="1800" dirty="0"/>
              <a:t>1926.1400</a:t>
            </a:r>
          </a:p>
        </p:txBody>
      </p:sp>
      <p:pic>
        <p:nvPicPr>
          <p:cNvPr id="103429"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4976" y="2362200"/>
            <a:ext cx="2277024"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p:cNvSpPr>
            <a:spLocks noGrp="1"/>
          </p:cNvSpPr>
          <p:nvPr>
            <p:ph idx="1"/>
          </p:nvPr>
        </p:nvSpPr>
        <p:spPr>
          <a:xfrm>
            <a:off x="533400" y="1286520"/>
            <a:ext cx="7848600" cy="4403080"/>
          </a:xfrm>
        </p:spPr>
        <p:txBody>
          <a:bodyPr>
            <a:normAutofit fontScale="92500" lnSpcReduction="20000"/>
          </a:bodyPr>
          <a:lstStyle/>
          <a:p>
            <a:r>
              <a:rPr lang="en-US" altLang="en-US" sz="2400" dirty="0"/>
              <a:t>In this course, we discussed the following:</a:t>
            </a:r>
          </a:p>
          <a:p>
            <a:endParaRPr lang="en-US" altLang="en-US" sz="800" dirty="0"/>
          </a:p>
          <a:p>
            <a:pPr lvl="1"/>
            <a:r>
              <a:rPr lang="en-US" altLang="en-US" sz="2000" dirty="0"/>
              <a:t>Scope of the standard</a:t>
            </a:r>
          </a:p>
          <a:p>
            <a:pPr lvl="1"/>
            <a:endParaRPr lang="en-US" altLang="en-US" sz="800" dirty="0"/>
          </a:p>
          <a:p>
            <a:pPr lvl="1"/>
            <a:r>
              <a:rPr lang="en-US" altLang="en-US" sz="2000" dirty="0"/>
              <a:t>Ground conditions</a:t>
            </a:r>
          </a:p>
          <a:p>
            <a:pPr lvl="1"/>
            <a:endParaRPr lang="en-US" altLang="en-US" sz="800" dirty="0"/>
          </a:p>
          <a:p>
            <a:pPr lvl="1"/>
            <a:r>
              <a:rPr lang="en-US" altLang="en-US" sz="2000" dirty="0"/>
              <a:t>Assembly/disassembly</a:t>
            </a:r>
          </a:p>
          <a:p>
            <a:pPr lvl="1"/>
            <a:endParaRPr lang="en-US" altLang="en-US" sz="800" dirty="0"/>
          </a:p>
          <a:p>
            <a:pPr lvl="1"/>
            <a:r>
              <a:rPr lang="en-US" altLang="en-US" sz="2000" dirty="0"/>
              <a:t>Power line safety</a:t>
            </a:r>
          </a:p>
          <a:p>
            <a:pPr lvl="1"/>
            <a:endParaRPr lang="en-US" altLang="en-US" sz="800" dirty="0"/>
          </a:p>
          <a:p>
            <a:pPr lvl="1"/>
            <a:r>
              <a:rPr lang="en-US" altLang="en-US" sz="2000" dirty="0"/>
              <a:t>Inspections</a:t>
            </a:r>
          </a:p>
          <a:p>
            <a:pPr lvl="1"/>
            <a:endParaRPr lang="en-US" altLang="en-US" sz="800" dirty="0"/>
          </a:p>
          <a:p>
            <a:pPr lvl="1"/>
            <a:r>
              <a:rPr lang="en-US" altLang="en-US" sz="2000" dirty="0"/>
              <a:t>Fall protection</a:t>
            </a:r>
          </a:p>
          <a:p>
            <a:pPr lvl="1"/>
            <a:endParaRPr lang="en-US" altLang="en-US" sz="800" dirty="0"/>
          </a:p>
          <a:p>
            <a:pPr lvl="1"/>
            <a:r>
              <a:rPr lang="en-US" altLang="en-US" sz="2000" dirty="0"/>
              <a:t>Operator and signal person qualifications</a:t>
            </a:r>
          </a:p>
          <a:p>
            <a:pPr lvl="1"/>
            <a:endParaRPr lang="en-US" altLang="en-US" sz="800" dirty="0"/>
          </a:p>
          <a:p>
            <a:pPr lvl="1"/>
            <a:r>
              <a:rPr lang="en-US" altLang="en-US" sz="2000" dirty="0"/>
              <a:t>Signals</a:t>
            </a:r>
          </a:p>
          <a:p>
            <a:pPr lvl="1"/>
            <a:endParaRPr lang="en-US" altLang="en-US" sz="800" dirty="0"/>
          </a:p>
          <a:p>
            <a:pPr lvl="1"/>
            <a:r>
              <a:rPr lang="en-US" altLang="en-US" sz="2000" dirty="0"/>
              <a:t>Tower cranes</a:t>
            </a:r>
          </a:p>
          <a:p>
            <a:pPr lvl="1"/>
            <a:endParaRPr lang="en-US" altLang="en-US" sz="800" dirty="0"/>
          </a:p>
          <a:p>
            <a:pPr lvl="1"/>
            <a:r>
              <a:rPr lang="en-US" altLang="en-US" sz="2000" dirty="0"/>
              <a:t>Training</a:t>
            </a:r>
          </a:p>
          <a:p>
            <a:pPr lvl="1"/>
            <a:endParaRPr lang="en-US" alt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6"/>
            <a:ext cx="6705600" cy="38020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1235074"/>
            <a:ext cx="7924800" cy="1355725"/>
          </a:xfrm>
        </p:spPr>
        <p:txBody>
          <a:bodyPr>
            <a:normAutofit fontScale="92500" lnSpcReduction="10000"/>
          </a:bodyPr>
          <a:lstStyle/>
          <a:p>
            <a:pPr marL="0" indent="287338" eaLnBrk="1" hangingPunct="1">
              <a:defRPr/>
            </a:pPr>
            <a:r>
              <a:rPr lang="en-US" sz="2800" dirty="0"/>
              <a:t>Digger derricks</a:t>
            </a:r>
          </a:p>
          <a:p>
            <a:pPr lvl="1" eaLnBrk="1" hangingPunct="1">
              <a:defRPr/>
            </a:pPr>
            <a:endParaRPr lang="en-US" sz="800" dirty="0"/>
          </a:p>
          <a:p>
            <a:pPr lvl="1" eaLnBrk="1" hangingPunct="1">
              <a:defRPr/>
            </a:pPr>
            <a:r>
              <a:rPr lang="en-US" sz="2400" dirty="0"/>
              <a:t>Equipped with auger for drilling holes to set poles</a:t>
            </a:r>
          </a:p>
          <a:p>
            <a:pPr lvl="1" eaLnBrk="1" hangingPunct="1">
              <a:defRPr/>
            </a:pPr>
            <a:endParaRPr lang="en-US" sz="1000" dirty="0"/>
          </a:p>
          <a:p>
            <a:pPr lvl="1" eaLnBrk="1" hangingPunct="1">
              <a:defRPr/>
            </a:pPr>
            <a:r>
              <a:rPr lang="en-US" sz="2400" dirty="0"/>
              <a:t>Handling materials installed or removed from poles</a:t>
            </a:r>
          </a:p>
          <a:p>
            <a:pPr lvl="1" eaLnBrk="1" hangingPunct="1">
              <a:buFont typeface="Symbol" panose="05050102010706020507" pitchFamily="18" charset="2"/>
              <a:buNone/>
              <a:defRPr/>
            </a:pPr>
            <a:endParaRPr lang="en-US" dirty="0"/>
          </a:p>
          <a:p>
            <a:pPr>
              <a:defRPr/>
            </a:pPr>
            <a:endParaRPr lang="en-US" sz="2000" dirty="0"/>
          </a:p>
        </p:txBody>
      </p:sp>
      <p:sp>
        <p:nvSpPr>
          <p:cNvPr id="13315" name="Rectangle 4"/>
          <p:cNvSpPr>
            <a:spLocks noGrp="1" noChangeArrowheads="1"/>
          </p:cNvSpPr>
          <p:nvPr>
            <p:ph type="title"/>
          </p:nvPr>
        </p:nvSpPr>
        <p:spPr/>
        <p:txBody>
          <a:bodyPr/>
          <a:lstStyle/>
          <a:p>
            <a:pPr eaLnBrk="1" hangingPunct="1"/>
            <a:r>
              <a:rPr lang="en-US" altLang="en-US" dirty="0"/>
              <a:t>Equipment </a:t>
            </a:r>
            <a:r>
              <a:rPr lang="en-US" altLang="en-US" i="1" dirty="0"/>
              <a:t>Not</a:t>
            </a:r>
            <a:r>
              <a:rPr lang="en-US" altLang="en-US" dirty="0"/>
              <a:t> Covered</a:t>
            </a:r>
            <a:endParaRPr lang="en-US" altLang="en-US" sz="1800" dirty="0"/>
          </a:p>
        </p:txBody>
      </p:sp>
      <p:sp>
        <p:nvSpPr>
          <p:cNvPr id="13316" name="Rectangle 5"/>
          <p:cNvSpPr>
            <a:spLocks noGrp="1" noChangeArrowheads="1"/>
          </p:cNvSpPr>
          <p:nvPr>
            <p:ph type="body" sz="quarter" idx="10"/>
          </p:nvPr>
        </p:nvSpPr>
        <p:spPr>
          <a:xfrm>
            <a:off x="5867400" y="685800"/>
            <a:ext cx="2743200" cy="381000"/>
          </a:xfrm>
        </p:spPr>
        <p:txBody>
          <a:bodyPr/>
          <a:lstStyle/>
          <a:p>
            <a:pPr marL="0" indent="0" eaLnBrk="1" hangingPunct="1"/>
            <a:r>
              <a:rPr lang="en-US" altLang="en-US" sz="1800" dirty="0"/>
              <a:t>1926.1400(c)(4)</a:t>
            </a:r>
          </a:p>
        </p:txBody>
      </p:sp>
      <p:pic>
        <p:nvPicPr>
          <p:cNvPr id="1331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2895600"/>
            <a:ext cx="494982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6"/>
          <p:cNvSpPr>
            <a:spLocks noGrp="1"/>
          </p:cNvSpPr>
          <p:nvPr>
            <p:ph idx="1"/>
          </p:nvPr>
        </p:nvSpPr>
        <p:spPr>
          <a:xfrm>
            <a:off x="533400" y="1332854"/>
            <a:ext cx="7924800" cy="1334146"/>
          </a:xfrm>
        </p:spPr>
        <p:txBody>
          <a:bodyPr>
            <a:normAutofit fontScale="92500" lnSpcReduction="20000"/>
          </a:bodyPr>
          <a:lstStyle/>
          <a:p>
            <a:r>
              <a:rPr lang="en-US" altLang="en-US" dirty="0"/>
              <a:t>Articulating/knuckle-boom truck crane</a:t>
            </a:r>
          </a:p>
          <a:p>
            <a:pPr lvl="1"/>
            <a:endParaRPr lang="en-US" altLang="en-US" sz="800" dirty="0"/>
          </a:p>
          <a:p>
            <a:pPr lvl="1"/>
            <a:r>
              <a:rPr lang="en-US" altLang="en-US" dirty="0"/>
              <a:t>Delivering materials to construction site</a:t>
            </a:r>
          </a:p>
          <a:p>
            <a:pPr lvl="1"/>
            <a:endParaRPr lang="en-US" altLang="en-US" sz="1000" dirty="0"/>
          </a:p>
          <a:p>
            <a:pPr lvl="1"/>
            <a:r>
              <a:rPr lang="en-US" altLang="en-US" dirty="0"/>
              <a:t>Transferring materials from truck crane to ground or onto structure using fork/cradle at end of boom</a:t>
            </a:r>
          </a:p>
          <a:p>
            <a:pPr lvl="1"/>
            <a:endParaRPr lang="en-US" altLang="en-US" dirty="0"/>
          </a:p>
        </p:txBody>
      </p:sp>
      <p:sp>
        <p:nvSpPr>
          <p:cNvPr id="15363" name="Title 1"/>
          <p:cNvSpPr>
            <a:spLocks noGrp="1"/>
          </p:cNvSpPr>
          <p:nvPr>
            <p:ph type="title"/>
          </p:nvPr>
        </p:nvSpPr>
        <p:spPr>
          <a:xfrm>
            <a:off x="533400" y="457200"/>
            <a:ext cx="8077200" cy="553998"/>
          </a:xfrm>
        </p:spPr>
        <p:txBody>
          <a:bodyPr/>
          <a:lstStyle/>
          <a:p>
            <a:r>
              <a:rPr lang="en-US" altLang="en-US" dirty="0"/>
              <a:t>Equipment Not Covered        </a:t>
            </a:r>
            <a:r>
              <a:rPr lang="en-US" altLang="en-US" sz="1800" b="0" dirty="0">
                <a:solidFill>
                  <a:schemeClr val="tx1"/>
                </a:solidFill>
                <a:latin typeface="Avenir Next LT Pro" panose="020B0504020202020204" pitchFamily="34" charset="0"/>
              </a:rPr>
              <a:t>1926.1400(c)(17)(</a:t>
            </a:r>
            <a:r>
              <a:rPr lang="en-US" altLang="en-US" sz="1800" b="0" dirty="0" err="1">
                <a:solidFill>
                  <a:schemeClr val="tx1"/>
                </a:solidFill>
                <a:latin typeface="Avenir Next LT Pro" panose="020B0504020202020204" pitchFamily="34" charset="0"/>
              </a:rPr>
              <a:t>i</a:t>
            </a:r>
            <a:r>
              <a:rPr lang="en-US" altLang="en-US" sz="1800" b="0" dirty="0">
                <a:solidFill>
                  <a:schemeClr val="tx1"/>
                </a:solidFill>
                <a:latin typeface="Avenir Next LT Pro" panose="020B0504020202020204" pitchFamily="34" charset="0"/>
              </a:rPr>
              <a:t>)-(ii)</a:t>
            </a:r>
          </a:p>
        </p:txBody>
      </p:sp>
      <p:pic>
        <p:nvPicPr>
          <p:cNvPr id="15364"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200400"/>
            <a:ext cx="40227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8"/>
          <p:cNvSpPr>
            <a:spLocks noGrp="1"/>
          </p:cNvSpPr>
          <p:nvPr>
            <p:ph idx="1"/>
          </p:nvPr>
        </p:nvSpPr>
        <p:spPr>
          <a:xfrm>
            <a:off x="533399" y="1332854"/>
            <a:ext cx="7908925" cy="2019946"/>
          </a:xfrm>
        </p:spPr>
        <p:txBody>
          <a:bodyPr>
            <a:normAutofit fontScale="92500" lnSpcReduction="20000"/>
          </a:bodyPr>
          <a:lstStyle/>
          <a:p>
            <a:r>
              <a:rPr lang="en-US" altLang="en-US" sz="2800" dirty="0"/>
              <a:t>Articulating/knuckle-boom truck crane</a:t>
            </a:r>
          </a:p>
          <a:p>
            <a:pPr lvl="1"/>
            <a:endParaRPr lang="en-US" altLang="en-US" sz="800" dirty="0"/>
          </a:p>
          <a:p>
            <a:pPr lvl="1"/>
            <a:r>
              <a:rPr lang="en-US" altLang="en-US" sz="2400" dirty="0"/>
              <a:t>Holding, supporting or stabilizing material to facilitate construction activity</a:t>
            </a:r>
          </a:p>
          <a:p>
            <a:pPr lvl="1"/>
            <a:endParaRPr lang="en-US" altLang="en-US" sz="1000" dirty="0"/>
          </a:p>
          <a:p>
            <a:pPr lvl="1"/>
            <a:r>
              <a:rPr lang="en-US" altLang="en-US" sz="2400" dirty="0"/>
              <a:t>Handling prefabricated components</a:t>
            </a:r>
          </a:p>
          <a:p>
            <a:pPr lvl="1"/>
            <a:endParaRPr lang="en-US" altLang="en-US" sz="1000" dirty="0"/>
          </a:p>
          <a:p>
            <a:pPr lvl="1"/>
            <a:r>
              <a:rPr lang="en-US" altLang="en-US" sz="2400" dirty="0"/>
              <a:t>Handling structural steel members</a:t>
            </a:r>
          </a:p>
        </p:txBody>
      </p:sp>
      <p:sp>
        <p:nvSpPr>
          <p:cNvPr id="17411" name="Title 1"/>
          <p:cNvSpPr>
            <a:spLocks noGrp="1"/>
          </p:cNvSpPr>
          <p:nvPr>
            <p:ph type="title"/>
          </p:nvPr>
        </p:nvSpPr>
        <p:spPr>
          <a:xfrm>
            <a:off x="533400" y="442913"/>
            <a:ext cx="8296275" cy="568325"/>
          </a:xfrm>
        </p:spPr>
        <p:txBody>
          <a:bodyPr>
            <a:normAutofit fontScale="90000"/>
          </a:bodyPr>
          <a:lstStyle/>
          <a:p>
            <a:r>
              <a:rPr lang="en-US" altLang="en-US" dirty="0"/>
              <a:t>Equipment Covered                  </a:t>
            </a:r>
            <a:r>
              <a:rPr lang="en-US" altLang="en-US" sz="1800" b="0" dirty="0">
                <a:solidFill>
                  <a:schemeClr val="tx1"/>
                </a:solidFill>
                <a:latin typeface="Avenir Next LT Pro" panose="020B0504020202020204" pitchFamily="34" charset="0"/>
              </a:rPr>
              <a:t>1926.1400(c)(17)(iii)(A)</a:t>
            </a:r>
            <a:r>
              <a:rPr lang="en-US" altLang="en-US" sz="1800" b="0" dirty="0">
                <a:solidFill>
                  <a:schemeClr val="tx1"/>
                </a:solidFill>
                <a:latin typeface="Avenir Next LT Pro" panose="020B0504020202020204" pitchFamily="34" charset="0"/>
                <a:cs typeface="Arial" panose="020B0604020202020204" pitchFamily="34" charset="0"/>
              </a:rPr>
              <a:t>–</a:t>
            </a:r>
            <a:r>
              <a:rPr lang="en-US" altLang="en-US" sz="1800" b="0" dirty="0">
                <a:solidFill>
                  <a:schemeClr val="tx1"/>
                </a:solidFill>
                <a:latin typeface="Avenir Next LT Pro" panose="020B0504020202020204" pitchFamily="34" charset="0"/>
              </a:rPr>
              <a:t>(C)</a:t>
            </a:r>
          </a:p>
        </p:txBody>
      </p:sp>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581400"/>
            <a:ext cx="3433177" cy="231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457200"/>
            <a:ext cx="7924800" cy="549275"/>
          </a:xfrm>
        </p:spPr>
        <p:txBody>
          <a:bodyPr/>
          <a:lstStyle/>
          <a:p>
            <a:r>
              <a:rPr lang="en-US" altLang="en-US" dirty="0">
                <a:cs typeface="Times New Roman" panose="02020603050405020304" pitchFamily="18" charset="0"/>
              </a:rPr>
              <a:t>Definitions</a:t>
            </a:r>
          </a:p>
        </p:txBody>
      </p:sp>
      <p:sp>
        <p:nvSpPr>
          <p:cNvPr id="19459" name="Rectangle 3"/>
          <p:cNvSpPr>
            <a:spLocks noGrp="1" noChangeArrowheads="1"/>
          </p:cNvSpPr>
          <p:nvPr>
            <p:ph idx="1"/>
          </p:nvPr>
        </p:nvSpPr>
        <p:spPr>
          <a:xfrm>
            <a:off x="533400" y="1219200"/>
            <a:ext cx="5334000" cy="4525963"/>
          </a:xfrm>
        </p:spPr>
        <p:txBody>
          <a:bodyPr/>
          <a:lstStyle/>
          <a:p>
            <a:pPr>
              <a:lnSpc>
                <a:spcPct val="90000"/>
              </a:lnSpc>
            </a:pPr>
            <a:r>
              <a:rPr lang="en-US" altLang="en-US" b="1" dirty="0">
                <a:cs typeface="Times New Roman" panose="02020603050405020304" pitchFamily="18" charset="0"/>
              </a:rPr>
              <a:t>Competent person</a:t>
            </a:r>
            <a:r>
              <a:rPr lang="en-US" altLang="en-US" dirty="0">
                <a:cs typeface="Times New Roman" panose="02020603050405020304" pitchFamily="18" charset="0"/>
              </a:rPr>
              <a:t> </a:t>
            </a:r>
          </a:p>
          <a:p>
            <a:pPr>
              <a:lnSpc>
                <a:spcPct val="90000"/>
              </a:lnSpc>
            </a:pPr>
            <a:endParaRPr lang="en-US" altLang="en-US" sz="800" dirty="0">
              <a:cs typeface="Times New Roman" panose="02020603050405020304" pitchFamily="18" charset="0"/>
            </a:endParaRPr>
          </a:p>
          <a:p>
            <a:pPr lvl="1">
              <a:lnSpc>
                <a:spcPct val="90000"/>
              </a:lnSpc>
            </a:pPr>
            <a:r>
              <a:rPr lang="en-US" altLang="en-US" dirty="0">
                <a:cs typeface="Times New Roman" panose="02020603050405020304" pitchFamily="18" charset="0"/>
              </a:rPr>
              <a:t>A person who is capable of </a:t>
            </a:r>
            <a:r>
              <a:rPr lang="en-US" altLang="en-US" i="1" dirty="0">
                <a:cs typeface="Times New Roman" panose="02020603050405020304" pitchFamily="18" charset="0"/>
              </a:rPr>
              <a:t>identifying existing and predictable hazards </a:t>
            </a:r>
            <a:r>
              <a:rPr lang="en-US" altLang="en-US" dirty="0">
                <a:cs typeface="Times New Roman" panose="02020603050405020304" pitchFamily="18" charset="0"/>
              </a:rPr>
              <a:t>… and who has </a:t>
            </a:r>
            <a:r>
              <a:rPr lang="en-US" altLang="en-US" i="1" dirty="0">
                <a:cs typeface="Times New Roman" panose="02020603050405020304" pitchFamily="18" charset="0"/>
              </a:rPr>
              <a:t>authorization</a:t>
            </a:r>
            <a:r>
              <a:rPr lang="en-US" altLang="en-US" dirty="0">
                <a:cs typeface="Times New Roman" panose="02020603050405020304" pitchFamily="18" charset="0"/>
              </a:rPr>
              <a:t> to take prompt corrective measures to eliminate them.</a:t>
            </a:r>
          </a:p>
        </p:txBody>
      </p:sp>
      <p:sp>
        <p:nvSpPr>
          <p:cNvPr id="4" name="Text Placeholder 3"/>
          <p:cNvSpPr>
            <a:spLocks noGrp="1"/>
          </p:cNvSpPr>
          <p:nvPr>
            <p:ph sz="quarter" idx="10"/>
          </p:nvPr>
        </p:nvSpPr>
        <p:spPr>
          <a:xfrm>
            <a:off x="7378700" y="685800"/>
            <a:ext cx="1384300" cy="381000"/>
          </a:xfrm>
        </p:spPr>
        <p:txBody>
          <a:bodyPr/>
          <a:lstStyle/>
          <a:p>
            <a:pPr>
              <a:defRPr/>
            </a:pPr>
            <a:r>
              <a:rPr lang="en-US" sz="1800" dirty="0">
                <a:solidFill>
                  <a:srgbClr val="000000"/>
                </a:solidFill>
                <a:ea typeface="+mj-ea"/>
                <a:cs typeface="+mj-cs"/>
              </a:rPr>
              <a:t>1926.1401</a:t>
            </a:r>
            <a:endParaRPr lang="en-US" sz="1800" dirty="0">
              <a:solidFill>
                <a:srgbClr val="012D9A"/>
              </a:solidFill>
              <a:ea typeface="+mj-ea"/>
              <a:cs typeface="+mj-cs"/>
            </a:endParaRPr>
          </a:p>
          <a:p>
            <a:pPr>
              <a:defRPr/>
            </a:pPr>
            <a:endParaRPr lang="en-US" dirty="0"/>
          </a:p>
        </p:txBody>
      </p:sp>
      <p:pic>
        <p:nvPicPr>
          <p:cNvPr id="19461"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981200"/>
            <a:ext cx="2222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Demi"/>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22</TotalTime>
  <Words>2677</Words>
  <Application>Microsoft Office PowerPoint</Application>
  <PresentationFormat>On-screen Show (4:3)</PresentationFormat>
  <Paragraphs>609</Paragraphs>
  <Slides>51</Slides>
  <Notes>51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Aptos</vt:lpstr>
      <vt:lpstr>Arial</vt:lpstr>
      <vt:lpstr>Avenir Next LT Pro</vt:lpstr>
      <vt:lpstr>Avenir Next LT Pro Demi</vt:lpstr>
      <vt:lpstr>Avenir Next LT Pro Light</vt:lpstr>
      <vt:lpstr>Symbol</vt:lpstr>
      <vt:lpstr>Times New Roman</vt:lpstr>
      <vt:lpstr>Wingdings</vt:lpstr>
      <vt:lpstr>Office Theme</vt:lpstr>
      <vt:lpstr> Cranes and Derricks</vt:lpstr>
      <vt:lpstr>Objectives</vt:lpstr>
      <vt:lpstr>PowerPoint Presentation</vt:lpstr>
      <vt:lpstr>PowerPoint Presentation</vt:lpstr>
      <vt:lpstr>PowerPoint Presentation</vt:lpstr>
      <vt:lpstr>Equipment Not Covered</vt:lpstr>
      <vt:lpstr>Equipment Not Covered        1926.1400(c)(17)(i)-(ii)</vt:lpstr>
      <vt:lpstr>Equipment Covered                  1926.1400(c)(17)(iii)(A)–(C)</vt:lpstr>
      <vt:lpstr>Definitions</vt:lpstr>
      <vt:lpstr>Definitions</vt:lpstr>
      <vt:lpstr>Definitions</vt:lpstr>
      <vt:lpstr>PowerPoint Presentation</vt:lpstr>
      <vt:lpstr>PowerPoint Presentation</vt:lpstr>
      <vt:lpstr>PowerPoint Presentation</vt:lpstr>
      <vt:lpstr>Assembly/Disassembly</vt:lpstr>
      <vt:lpstr>Assembly/Disassembly                1926.1404(h) </vt:lpstr>
      <vt:lpstr>How is this set up?                          1926.1404 </vt:lpstr>
      <vt:lpstr>Power Line Safety                        1926.1407(f)</vt:lpstr>
      <vt:lpstr>PowerPoint Presentation</vt:lpstr>
      <vt:lpstr>PowerPoint Presentation</vt:lpstr>
      <vt:lpstr>PowerPoint Presentation</vt:lpstr>
      <vt:lpstr>PowerPoint Presentation</vt:lpstr>
      <vt:lpstr>PowerPoint Presentation</vt:lpstr>
      <vt:lpstr>Power Line Safety                         1926.1411(a)–(b)</vt:lpstr>
      <vt:lpstr> Power Line Safety                1926.1411 </vt:lpstr>
      <vt:lpstr>PowerPoint Presentation</vt:lpstr>
      <vt:lpstr>Inspections                       1926.1412(d)–(e)</vt:lpstr>
      <vt:lpstr>Inspections                       1926.1412(a)–(c)</vt:lpstr>
      <vt:lpstr>PowerPoint Presentation</vt:lpstr>
      <vt:lpstr>PowerPoint Presentation</vt:lpstr>
      <vt:lpstr>Operational Aids                              1926.1416(b) </vt:lpstr>
      <vt:lpstr>Operational Aids                          1926.1416(d)–(e) </vt:lpstr>
      <vt:lpstr>PowerPoint Presentation</vt:lpstr>
      <vt:lpstr>PowerPoint Presentation</vt:lpstr>
      <vt:lpstr>Fall Protection                         1926.1423(b)-(c)</vt:lpstr>
      <vt:lpstr>Fall Protection              1926.1423(d)–(k)</vt:lpstr>
      <vt:lpstr>PowerPoint Presentation</vt:lpstr>
      <vt:lpstr>PowerPoint Presentation</vt:lpstr>
      <vt:lpstr>PowerPoint Presentation</vt:lpstr>
      <vt:lpstr>PowerPoint Presentation</vt:lpstr>
      <vt:lpstr>Operator Qualification/Certification 1926.1427</vt:lpstr>
      <vt:lpstr>Operator Qualification/Certification     1926.1427</vt:lpstr>
      <vt:lpstr>Operator Qualification/Certification 1926.1427(a)(4)</vt:lpstr>
      <vt:lpstr>PowerPoint Presentation</vt:lpstr>
      <vt:lpstr>Signals</vt:lpstr>
      <vt:lpstr>PowerPoint Presentation</vt:lpstr>
      <vt:lpstr>PowerPoint Presentation</vt:lpstr>
      <vt:lpstr>Training Requirements                  1926.1430(a)–(f)</vt:lpstr>
      <vt:lpstr>Training Administration                1926.1430(g)</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2025-06-24T16:21:54Z</dcterms:modified>
</cp:coreProperties>
</file>