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01" r:id="rId2"/>
    <p:sldId id="431" r:id="rId3"/>
    <p:sldId id="432" r:id="rId4"/>
    <p:sldId id="433" r:id="rId5"/>
    <p:sldId id="405" r:id="rId6"/>
    <p:sldId id="434" r:id="rId7"/>
    <p:sldId id="435" r:id="rId8"/>
    <p:sldId id="408" r:id="rId9"/>
    <p:sldId id="436" r:id="rId10"/>
    <p:sldId id="39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2447"/>
    <a:srgbClr val="2D0C62"/>
    <a:srgbClr val="2B0E62"/>
    <a:srgbClr val="FFFBFF"/>
    <a:srgbClr val="0074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BC2AF1-881C-479A-83CB-C67D49C236D5}" v="1" dt="2025-06-18T19:35:15.2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3821" autoAdjust="0"/>
  </p:normalViewPr>
  <p:slideViewPr>
    <p:cSldViewPr snapToGrid="0">
      <p:cViewPr varScale="1">
        <p:scale>
          <a:sx n="62" d="100"/>
          <a:sy n="62" d="100"/>
        </p:scale>
        <p:origin x="17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4166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cia, Elma" userId="f2cc6a70-af64-4323-8354-63fdb2cbddcb" providerId="ADAL" clId="{54BC2AF1-881C-479A-83CB-C67D49C236D5}"/>
    <pc:docChg chg="custSel addSld delSld modSld">
      <pc:chgData name="Garcia, Elma" userId="f2cc6a70-af64-4323-8354-63fdb2cbddcb" providerId="ADAL" clId="{54BC2AF1-881C-479A-83CB-C67D49C236D5}" dt="2025-06-18T19:36:56.326" v="12" actId="2696"/>
      <pc:docMkLst>
        <pc:docMk/>
      </pc:docMkLst>
      <pc:sldChg chg="del">
        <pc:chgData name="Garcia, Elma" userId="f2cc6a70-af64-4323-8354-63fdb2cbddcb" providerId="ADAL" clId="{54BC2AF1-881C-479A-83CB-C67D49C236D5}" dt="2025-06-18T19:36:56.326" v="12" actId="2696"/>
        <pc:sldMkLst>
          <pc:docMk/>
          <pc:sldMk cId="4224782898" sldId="256"/>
        </pc:sldMkLst>
      </pc:sldChg>
      <pc:sldChg chg="del">
        <pc:chgData name="Garcia, Elma" userId="f2cc6a70-af64-4323-8354-63fdb2cbddcb" providerId="ADAL" clId="{54BC2AF1-881C-479A-83CB-C67D49C236D5}" dt="2025-06-18T19:36:18.024" v="9" actId="47"/>
        <pc:sldMkLst>
          <pc:docMk/>
          <pc:sldMk cId="1447532766" sldId="257"/>
        </pc:sldMkLst>
      </pc:sldChg>
      <pc:sldChg chg="del">
        <pc:chgData name="Garcia, Elma" userId="f2cc6a70-af64-4323-8354-63fdb2cbddcb" providerId="ADAL" clId="{54BC2AF1-881C-479A-83CB-C67D49C236D5}" dt="2025-06-18T19:36:20.637" v="10" actId="47"/>
        <pc:sldMkLst>
          <pc:docMk/>
          <pc:sldMk cId="3648550839" sldId="258"/>
        </pc:sldMkLst>
      </pc:sldChg>
      <pc:sldChg chg="del">
        <pc:chgData name="Garcia, Elma" userId="f2cc6a70-af64-4323-8354-63fdb2cbddcb" providerId="ADAL" clId="{54BC2AF1-881C-479A-83CB-C67D49C236D5}" dt="2025-06-18T19:36:21.772" v="11" actId="47"/>
        <pc:sldMkLst>
          <pc:docMk/>
          <pc:sldMk cId="2852384745" sldId="259"/>
        </pc:sldMkLst>
      </pc:sldChg>
      <pc:sldChg chg="modSp add mod">
        <pc:chgData name="Garcia, Elma" userId="f2cc6a70-af64-4323-8354-63fdb2cbddcb" providerId="ADAL" clId="{54BC2AF1-881C-479A-83CB-C67D49C236D5}" dt="2025-06-18T19:35:15.422" v="4" actId="27636"/>
        <pc:sldMkLst>
          <pc:docMk/>
          <pc:sldMk cId="2103241237" sldId="391"/>
        </pc:sldMkLst>
        <pc:spChg chg="mod">
          <ac:chgData name="Garcia, Elma" userId="f2cc6a70-af64-4323-8354-63fdb2cbddcb" providerId="ADAL" clId="{54BC2AF1-881C-479A-83CB-C67D49C236D5}" dt="2025-06-18T19:35:15.422" v="4" actId="27636"/>
          <ac:spMkLst>
            <pc:docMk/>
            <pc:sldMk cId="2103241237" sldId="391"/>
            <ac:spMk id="87043" creationId="{00000000-0000-0000-0000-000000000000}"/>
          </ac:spMkLst>
        </pc:spChg>
      </pc:sldChg>
      <pc:sldChg chg="modSp add mod">
        <pc:chgData name="Garcia, Elma" userId="f2cc6a70-af64-4323-8354-63fdb2cbddcb" providerId="ADAL" clId="{54BC2AF1-881C-479A-83CB-C67D49C236D5}" dt="2025-06-18T19:36:01.360" v="8" actId="14100"/>
        <pc:sldMkLst>
          <pc:docMk/>
          <pc:sldMk cId="2651534635" sldId="401"/>
        </pc:sldMkLst>
        <pc:spChg chg="mod">
          <ac:chgData name="Garcia, Elma" userId="f2cc6a70-af64-4323-8354-63fdb2cbddcb" providerId="ADAL" clId="{54BC2AF1-881C-479A-83CB-C67D49C236D5}" dt="2025-06-18T19:36:01.360" v="8" actId="14100"/>
          <ac:spMkLst>
            <pc:docMk/>
            <pc:sldMk cId="2651534635" sldId="401"/>
            <ac:spMk id="3074" creationId="{00000000-0000-0000-0000-000000000000}"/>
          </ac:spMkLst>
        </pc:spChg>
      </pc:sldChg>
      <pc:sldChg chg="add">
        <pc:chgData name="Garcia, Elma" userId="f2cc6a70-af64-4323-8354-63fdb2cbddcb" providerId="ADAL" clId="{54BC2AF1-881C-479A-83CB-C67D49C236D5}" dt="2025-06-18T19:35:15.262" v="0"/>
        <pc:sldMkLst>
          <pc:docMk/>
          <pc:sldMk cId="4287019498" sldId="405"/>
        </pc:sldMkLst>
      </pc:sldChg>
      <pc:sldChg chg="modSp add mod">
        <pc:chgData name="Garcia, Elma" userId="f2cc6a70-af64-4323-8354-63fdb2cbddcb" providerId="ADAL" clId="{54BC2AF1-881C-479A-83CB-C67D49C236D5}" dt="2025-06-18T19:35:15.401" v="2" actId="27636"/>
        <pc:sldMkLst>
          <pc:docMk/>
          <pc:sldMk cId="3072258806" sldId="408"/>
        </pc:sldMkLst>
        <pc:spChg chg="mod">
          <ac:chgData name="Garcia, Elma" userId="f2cc6a70-af64-4323-8354-63fdb2cbddcb" providerId="ADAL" clId="{54BC2AF1-881C-479A-83CB-C67D49C236D5}" dt="2025-06-18T19:35:15.401" v="2" actId="27636"/>
          <ac:spMkLst>
            <pc:docMk/>
            <pc:sldMk cId="3072258806" sldId="408"/>
            <ac:spMk id="10243" creationId="{00000000-0000-0000-0000-000000000000}"/>
          </ac:spMkLst>
        </pc:spChg>
      </pc:sldChg>
      <pc:sldChg chg="add">
        <pc:chgData name="Garcia, Elma" userId="f2cc6a70-af64-4323-8354-63fdb2cbddcb" providerId="ADAL" clId="{54BC2AF1-881C-479A-83CB-C67D49C236D5}" dt="2025-06-18T19:35:15.262" v="0"/>
        <pc:sldMkLst>
          <pc:docMk/>
          <pc:sldMk cId="1038283570" sldId="431"/>
        </pc:sldMkLst>
      </pc:sldChg>
      <pc:sldChg chg="add">
        <pc:chgData name="Garcia, Elma" userId="f2cc6a70-af64-4323-8354-63fdb2cbddcb" providerId="ADAL" clId="{54BC2AF1-881C-479A-83CB-C67D49C236D5}" dt="2025-06-18T19:35:15.262" v="0"/>
        <pc:sldMkLst>
          <pc:docMk/>
          <pc:sldMk cId="2539415526" sldId="432"/>
        </pc:sldMkLst>
      </pc:sldChg>
      <pc:sldChg chg="add">
        <pc:chgData name="Garcia, Elma" userId="f2cc6a70-af64-4323-8354-63fdb2cbddcb" providerId="ADAL" clId="{54BC2AF1-881C-479A-83CB-C67D49C236D5}" dt="2025-06-18T19:35:15.262" v="0"/>
        <pc:sldMkLst>
          <pc:docMk/>
          <pc:sldMk cId="1121283866" sldId="433"/>
        </pc:sldMkLst>
      </pc:sldChg>
      <pc:sldChg chg="add">
        <pc:chgData name="Garcia, Elma" userId="f2cc6a70-af64-4323-8354-63fdb2cbddcb" providerId="ADAL" clId="{54BC2AF1-881C-479A-83CB-C67D49C236D5}" dt="2025-06-18T19:35:15.262" v="0"/>
        <pc:sldMkLst>
          <pc:docMk/>
          <pc:sldMk cId="3822672310" sldId="434"/>
        </pc:sldMkLst>
      </pc:sldChg>
      <pc:sldChg chg="modSp add mod">
        <pc:chgData name="Garcia, Elma" userId="f2cc6a70-af64-4323-8354-63fdb2cbddcb" providerId="ADAL" clId="{54BC2AF1-881C-479A-83CB-C67D49C236D5}" dt="2025-06-18T19:35:15.388" v="1" actId="27636"/>
        <pc:sldMkLst>
          <pc:docMk/>
          <pc:sldMk cId="2976545071" sldId="435"/>
        </pc:sldMkLst>
        <pc:spChg chg="mod">
          <ac:chgData name="Garcia, Elma" userId="f2cc6a70-af64-4323-8354-63fdb2cbddcb" providerId="ADAL" clId="{54BC2AF1-881C-479A-83CB-C67D49C236D5}" dt="2025-06-18T19:35:15.388" v="1" actId="27636"/>
          <ac:spMkLst>
            <pc:docMk/>
            <pc:sldMk cId="2976545071" sldId="435"/>
            <ac:spMk id="9219" creationId="{00000000-0000-0000-0000-000000000000}"/>
          </ac:spMkLst>
        </pc:spChg>
      </pc:sldChg>
      <pc:sldChg chg="modSp add mod">
        <pc:chgData name="Garcia, Elma" userId="f2cc6a70-af64-4323-8354-63fdb2cbddcb" providerId="ADAL" clId="{54BC2AF1-881C-479A-83CB-C67D49C236D5}" dt="2025-06-18T19:35:15.416" v="3" actId="27636"/>
        <pc:sldMkLst>
          <pc:docMk/>
          <pc:sldMk cId="1592495474" sldId="436"/>
        </pc:sldMkLst>
        <pc:spChg chg="mod">
          <ac:chgData name="Garcia, Elma" userId="f2cc6a70-af64-4323-8354-63fdb2cbddcb" providerId="ADAL" clId="{54BC2AF1-881C-479A-83CB-C67D49C236D5}" dt="2025-06-18T19:35:15.416" v="3" actId="27636"/>
          <ac:spMkLst>
            <pc:docMk/>
            <pc:sldMk cId="1592495474" sldId="436"/>
            <ac:spMk id="1126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EC8EC1-E77F-19CF-CF25-6911A1070B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825C3A-554A-392E-A082-F021FE5B5F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DF95D-A3C3-4480-8172-56CF1B3AFB86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8CD11B-A496-1118-5503-B75C60610B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B923E-AF13-A62C-318A-BB274BAF65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48DD6-383E-469A-BDF4-48A0E9F50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90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AF244-278D-4D90-87E2-1C6B081D7DB0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7853E-902C-4E95-A8FD-67F57F357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45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F8F3D-5445-4B2D-8E34-6319E2745A18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2330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FC494B-7CC2-4A44-BC2F-78FF637E327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75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F8F3D-5445-4B2D-8E34-6319E2745A1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5183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FC494B-7CC2-4A44-BC2F-78FF637E327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700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FC494B-7CC2-4A44-BC2F-78FF637E327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32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FC494B-7CC2-4A44-BC2F-78FF637E327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6162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FC494B-7CC2-4A44-BC2F-78FF637E327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1310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4041"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0632" indent="-292551" defTabSz="954041"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70203" indent="-234041" defTabSz="954041"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8285" indent="-234041" defTabSz="954041"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06366" indent="-234041" defTabSz="954041"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74447" indent="-234041" defTabSz="954041" eaLnBrk="0" fontAlgn="base" hangingPunct="0">
              <a:spcBef>
                <a:spcPct val="0"/>
              </a:spcBef>
              <a:spcAft>
                <a:spcPct val="0"/>
              </a:spcAft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2529" indent="-234041" defTabSz="954041" eaLnBrk="0" fontAlgn="base" hangingPunct="0">
              <a:spcBef>
                <a:spcPct val="0"/>
              </a:spcBef>
              <a:spcAft>
                <a:spcPct val="0"/>
              </a:spcAft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10610" indent="-234041" defTabSz="954041" eaLnBrk="0" fontAlgn="base" hangingPunct="0">
              <a:spcBef>
                <a:spcPct val="0"/>
              </a:spcBef>
              <a:spcAft>
                <a:spcPct val="0"/>
              </a:spcAft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78692" indent="-234041" defTabSz="954041" eaLnBrk="0" fontAlgn="base" hangingPunct="0">
              <a:spcBef>
                <a:spcPct val="0"/>
              </a:spcBef>
              <a:spcAft>
                <a:spcPct val="0"/>
              </a:spcAft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F3C2436-C4E8-4546-A4FE-45BE9A2A79F2}" type="slidenum">
              <a:rPr lang="en-US" altLang="en-US" sz="1000" u="none"/>
              <a:pPr/>
              <a:t>10</a:t>
            </a:fld>
            <a:endParaRPr lang="en-US" altLang="en-US" sz="1000" u="none"/>
          </a:p>
        </p:txBody>
      </p:sp>
      <p:sp>
        <p:nvSpPr>
          <p:cNvPr id="174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739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EF8D3-6444-74EE-9A09-04726976FC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284193"/>
            <a:ext cx="6858000" cy="2225769"/>
          </a:xfrm>
        </p:spPr>
        <p:txBody>
          <a:bodyPr anchor="b"/>
          <a:lstStyle>
            <a:lvl1pPr algn="ctr">
              <a:defRPr sz="4500" b="1">
                <a:solidFill>
                  <a:schemeClr val="accent1"/>
                </a:solidFill>
                <a:latin typeface="Avenir Next LT Pro Demi" panose="020B07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1CF3CC-AC80-C645-8B6A-A6B813E11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FE64B-7FFD-315B-2008-67D8D7745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DF4E3-3248-1647-8715-C70639E9B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F911F-E6D7-7F52-6D88-02142AD83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2C8904-B17A-7541-6E11-B0E6E5B2A3C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85800" y="5561446"/>
            <a:ext cx="8077200" cy="337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550" tIns="41275" rIns="82550" bIns="41275" anchor="ctr">
            <a:spAutoFit/>
          </a:bodyPr>
          <a:lstStyle>
            <a:lvl1pPr>
              <a:buClr>
                <a:srgbClr val="910046"/>
              </a:buClr>
              <a:buSzPct val="84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Clr>
                <a:srgbClr val="012D9A"/>
              </a:buClr>
              <a:buFont typeface="Symbol" panose="05050102010706020507" pitchFamily="18" charset="2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rgbClr val="012D9A"/>
              </a:buClr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rgbClr val="012D9A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rgbClr val="A50021"/>
              </a:buClr>
              <a:buSzPct val="90000"/>
              <a:buFont typeface="Wingdings" panose="05000000000000000000" pitchFamily="2" charset="2"/>
              <a:buNone/>
            </a:pPr>
            <a:r>
              <a:rPr lang="en-US" altLang="en-US" sz="1600" b="1" u="none" dirty="0">
                <a:solidFill>
                  <a:schemeClr val="accent1"/>
                </a:solidFill>
                <a:latin typeface="Avenir Next LT Pro Light" panose="020B0304020202020204" pitchFamily="34" charset="0"/>
              </a:rPr>
              <a:t>Presented by</a:t>
            </a:r>
            <a:r>
              <a:rPr lang="en-US" altLang="en-US" sz="1600" u="none" dirty="0">
                <a:solidFill>
                  <a:schemeClr val="accent1"/>
                </a:solidFill>
                <a:latin typeface="Avenir Next LT Pro Light" panose="020B03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526681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5FF91-2747-1FB6-C081-C57B8B348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4121F5-09C1-AAB7-EF55-B44846E1D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EFE2C-5131-A5F1-50DE-6E8A726A38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3D48F-6378-E27B-04A2-D2878F7F1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64D17-AA0B-B27A-A094-574AF12D4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25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BFD853-1EB5-FD6B-D881-B3583C5CDD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1223681"/>
            <a:ext cx="1971675" cy="47535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CD302D-F236-2961-5383-C4F6860C74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223681"/>
            <a:ext cx="5800725" cy="47535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23135-B24A-1429-049A-9A8BDF1168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CBCEB-E16E-64C0-5AB6-307D36E62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EBD1D-AF81-5928-A43B-72CBB34D7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391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4022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1379"/>
            <a:ext cx="7924800" cy="5492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001000" cy="4724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6400800" y="609600"/>
            <a:ext cx="2133600" cy="381000"/>
          </a:xfrm>
        </p:spPr>
        <p:txBody>
          <a:bodyPr/>
          <a:lstStyle>
            <a:lvl1pPr>
              <a:buNone/>
              <a:defRPr sz="200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209606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BE045-A4F0-68FF-2482-119AE7F5A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38F74-DC81-5D7F-9AC0-39A29CAA25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90DD9-672E-488B-51A3-027EFEE7A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4825D-DF6C-4BDB-6835-9F362BF98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CEE2EDA-13E9-F6B4-98FF-F7B6ECB47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33787"/>
            <a:ext cx="7886700" cy="4670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AEBD02D5-02AC-BC9E-2B65-4F435DDDC6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86575" y="765175"/>
            <a:ext cx="1628775" cy="365125"/>
          </a:xfrm>
        </p:spPr>
        <p:txBody>
          <a:bodyPr>
            <a:normAutofit/>
          </a:bodyPr>
          <a:lstStyle>
            <a:lvl1pPr marL="0" indent="0" algn="r">
              <a:buNone/>
              <a:defRPr sz="1400">
                <a:latin typeface="Avenir Next LT Pro Light" panose="020B0304020202020204" pitchFamily="34" charset="0"/>
              </a:defRPr>
            </a:lvl1pPr>
          </a:lstStyle>
          <a:p>
            <a:pPr lvl="0"/>
            <a:r>
              <a:rPr lang="en-US" dirty="0"/>
              <a:t>Standard #</a:t>
            </a:r>
          </a:p>
        </p:txBody>
      </p:sp>
    </p:spTree>
    <p:extLst>
      <p:ext uri="{BB962C8B-B14F-4D97-AF65-F5344CB8AC3E}">
        <p14:creationId xmlns:p14="http://schemas.microsoft.com/office/powerpoint/2010/main" val="223678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4B382-250F-08DD-8384-A832A8546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39348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0E0377-0A7B-06C7-FCF9-39B31F9AB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246218"/>
            <a:ext cx="7886700" cy="170769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904B3-6537-1F41-D1A7-AB49A7D4C4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3D81A-8D19-DD81-BA8E-AD0418D79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0AE2A-1808-C60E-78F1-FB61C2363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43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E8652-1557-7A82-17A8-B2C67394B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861A8-0EBE-9579-3F47-5DF1194A06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08941"/>
            <a:ext cx="3886200" cy="4868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CAB1BE-749B-BA09-C6F5-8FA3258A8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08941"/>
            <a:ext cx="3886200" cy="4868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B380E-0423-5E42-F1EA-B9909018FF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BB1B29-28A9-E5B9-BFF6-2C751CA7F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A053D-138E-33BA-9B2C-D8393B1DE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85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F37E5-AC04-8CD2-C391-2928AB1D9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74865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85FFAD-2D44-B067-E6A5-9908468DF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80466"/>
            <a:ext cx="3868340" cy="803825"/>
          </a:xfrm>
        </p:spPr>
        <p:txBody>
          <a:bodyPr anchor="t">
            <a:noAutofit/>
          </a:bodyPr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241B3A-767A-9A4A-0B8A-772BED469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174313"/>
            <a:ext cx="3868340" cy="37961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0D8AA6-CE6A-D288-D368-268263796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80468"/>
            <a:ext cx="3887391" cy="803826"/>
          </a:xfrm>
        </p:spPr>
        <p:txBody>
          <a:bodyPr anchor="t">
            <a:noAutofit/>
          </a:bodyPr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5C531-4234-79A7-61C1-E1BC9AA688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174315"/>
            <a:ext cx="3887391" cy="37961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080686-BBF0-EE53-3B50-4E12CEDEF1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FB29C8-BE45-98AA-EBBA-E01ED7F6A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092F0C-89FA-D661-5097-1CC4749B5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990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A136C-F4D2-7903-A6EC-265A56C97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98AB4F-9B16-926C-9013-A33F437ACA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2D755C-F9FE-6F90-EB7E-1D7B84979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277539-7B11-3FA2-3ED0-2EC1EA651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81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36612A-13EF-AD25-A15C-2EADCDA51D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84F336-775C-94F6-42CB-FC2BEE45D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3B1501-06DE-46A0-E7A1-46E9A2D08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425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92003-6817-D090-4A4D-F5D5F642E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1290918"/>
            <a:ext cx="2949178" cy="76648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82F9C-0495-E6FF-4ABF-E88102FD1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1290918"/>
            <a:ext cx="4629150" cy="457013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6D7BE0-CAFE-1D7A-F8F6-E9B3A5C3A4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821D26-D682-EE1D-FA90-F620EF6EC3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630B9-6136-DA11-2E68-3D308CCBC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6E3CDC-3C7C-3937-5217-278378297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1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47BC1-D176-7893-903F-79E7D6FF7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1277470"/>
            <a:ext cx="2949178" cy="779929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901ED6-8752-8CD3-FAB8-62040819CA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1277471"/>
            <a:ext cx="4629150" cy="458358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6452B5-68F8-57B2-4207-491A27391F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52EE5-58B1-3C27-07F4-AC1E809363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10209E-F5A6-812C-B492-9E8219BEC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41C061-24FE-CEAF-A796-D65754CD9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7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EFD1C6-66B0-5E7B-EE8F-467BFDDD8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644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C8463-DDAF-9D3C-8BBC-7922A2EE5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33787"/>
            <a:ext cx="7886700" cy="4670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E3F6DF2-3B63-F3D6-98C7-B2F7D0D0C4A3}"/>
              </a:ext>
            </a:extLst>
          </p:cNvPr>
          <p:cNvCxnSpPr/>
          <p:nvPr userDrawn="1"/>
        </p:nvCxnSpPr>
        <p:spPr>
          <a:xfrm>
            <a:off x="628650" y="1183341"/>
            <a:ext cx="78867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2B8EA42-D432-73E6-CE8F-03A782FDAF6F}"/>
              </a:ext>
            </a:extLst>
          </p:cNvPr>
          <p:cNvCxnSpPr/>
          <p:nvPr userDrawn="1"/>
        </p:nvCxnSpPr>
        <p:spPr>
          <a:xfrm>
            <a:off x="628650" y="6019818"/>
            <a:ext cx="78867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922C017-4874-4962-2A36-D0F35E344F3C}"/>
              </a:ext>
            </a:extLst>
          </p:cNvPr>
          <p:cNvSpPr txBox="1"/>
          <p:nvPr userDrawn="1"/>
        </p:nvSpPr>
        <p:spPr>
          <a:xfrm>
            <a:off x="5631024" y="6254911"/>
            <a:ext cx="29718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800" u="non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en-US" sz="800" u="none" baseline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presentation was created by</a:t>
            </a:r>
            <a:r>
              <a:rPr lang="en-US" sz="800" u="non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N.C. Department of Labor</a:t>
            </a:r>
            <a:r>
              <a:rPr lang="en-US" sz="800" u="none" baseline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safety and health training</a:t>
            </a:r>
            <a:r>
              <a:rPr lang="en-US" sz="800" u="none" baseline="0" dirty="0">
                <a:solidFill>
                  <a:srgbClr val="2B0E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800" u="none" dirty="0">
              <a:solidFill>
                <a:srgbClr val="2B0E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76B97E-1997-A29B-34BC-406537262DBC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9" t="37778" r="7929" b="37778"/>
          <a:stretch/>
        </p:blipFill>
        <p:spPr>
          <a:xfrm>
            <a:off x="628650" y="6154558"/>
            <a:ext cx="1955130" cy="43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19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accent1"/>
          </a:solidFill>
          <a:latin typeface="Avenir Next LT Pro Demi" panose="020B07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venir Next LT Pro Light" panose="020B0304020202020204" pitchFamily="34" charset="0"/>
        <a:buChar char="–"/>
        <a:defRPr sz="20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panose="05000000000000000000" pitchFamily="2" charset="2"/>
        <a:buChar char="Ø"/>
        <a:defRPr sz="18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3"/>
        </a:buClr>
        <a:buFont typeface="Avenir Next LT Pro" panose="020B0504020202020204" pitchFamily="34" charset="0"/>
        <a:buChar char="–"/>
        <a:defRPr sz="14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399" y="1695451"/>
            <a:ext cx="7175715" cy="2210122"/>
          </a:xfrm>
        </p:spPr>
        <p:txBody>
          <a:bodyPr/>
          <a:lstStyle/>
          <a:p>
            <a:pPr algn="l" eaLnBrk="1" hangingPunct="1"/>
            <a:r>
              <a:rPr lang="en-US" sz="2400" i="1" dirty="0">
                <a:solidFill>
                  <a:srgbClr val="102447"/>
                </a:solidFill>
              </a:rPr>
              <a:t>North Carolina Department of Labor</a:t>
            </a:r>
            <a:br>
              <a:rPr lang="en-US" sz="2400" i="1" dirty="0">
                <a:solidFill>
                  <a:srgbClr val="102447"/>
                </a:solidFill>
              </a:rPr>
            </a:br>
            <a:br>
              <a:rPr lang="en-US" sz="3600" i="1" dirty="0">
                <a:solidFill>
                  <a:srgbClr val="102447"/>
                </a:solidFill>
              </a:rPr>
            </a:br>
            <a:r>
              <a:rPr lang="en-US" sz="3600" dirty="0">
                <a:solidFill>
                  <a:srgbClr val="102447"/>
                </a:solidFill>
              </a:rPr>
              <a:t>Consultative Services Bureau</a:t>
            </a:r>
          </a:p>
        </p:txBody>
      </p:sp>
      <p:sp>
        <p:nvSpPr>
          <p:cNvPr id="3075" name="Subtitle 3"/>
          <p:cNvSpPr>
            <a:spLocks noGrp="1"/>
          </p:cNvSpPr>
          <p:nvPr>
            <p:ph type="subTitle" sz="quarter" idx="1"/>
          </p:nvPr>
        </p:nvSpPr>
        <p:spPr>
          <a:xfrm>
            <a:off x="2819400" y="4217988"/>
            <a:ext cx="5721350" cy="9445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dirty="0"/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34635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305800" cy="549275"/>
          </a:xfrm>
        </p:spPr>
        <p:txBody>
          <a:bodyPr/>
          <a:lstStyle/>
          <a:p>
            <a:r>
              <a:rPr lang="en-US" altLang="en-US"/>
              <a:t>Thank You For Attending!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0" y="1531937"/>
            <a:ext cx="6705600" cy="838200"/>
          </a:xfrm>
        </p:spPr>
        <p:txBody>
          <a:bodyPr>
            <a:normAutofit lnSpcReduction="10000"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sz="6000" dirty="0">
                <a:solidFill>
                  <a:srgbClr val="000000"/>
                </a:solidFill>
              </a:rPr>
              <a:t>Final Questions?</a:t>
            </a:r>
            <a:endParaRPr lang="en-US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10324123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Consultative Services Bureau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001000" cy="4525963"/>
          </a:xfrm>
        </p:spPr>
        <p:txBody>
          <a:bodyPr/>
          <a:lstStyle/>
          <a:p>
            <a:r>
              <a:rPr lang="en-US" dirty="0"/>
              <a:t>The Bureau’s Consultation Program assists small employers, especially those in high hazard industries, who want to be pro-active in reaching their goal of achieving a safe and healthful workplace for their employees</a:t>
            </a:r>
          </a:p>
        </p:txBody>
      </p:sp>
      <p:pic>
        <p:nvPicPr>
          <p:cNvPr id="4100" name="Picture 4" descr="C:\Users\wllagoe.EADS\Desktop\DOL Pics\Work\DSC03967.JPG"/>
          <p:cNvPicPr>
            <a:picLocks noChangeAspect="1" noChangeArrowheads="1"/>
          </p:cNvPicPr>
          <p:nvPr/>
        </p:nvPicPr>
        <p:blipFill>
          <a:blip r:embed="rId3" cstate="print"/>
          <a:srcRect l="-1122" t="23291" r="10896"/>
          <a:stretch>
            <a:fillRect/>
          </a:stretch>
        </p:blipFill>
        <p:spPr bwMode="auto">
          <a:xfrm>
            <a:off x="5257800" y="3657600"/>
            <a:ext cx="3048000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CA226D7-D9FB-48CE-BB31-CAF47442B732}"/>
              </a:ext>
            </a:extLst>
          </p:cNvPr>
          <p:cNvSpPr txBox="1"/>
          <p:nvPr/>
        </p:nvSpPr>
        <p:spPr>
          <a:xfrm>
            <a:off x="5257800" y="5575142"/>
            <a:ext cx="1447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none" dirty="0"/>
              <a:t>NCDOL Photo Library</a:t>
            </a:r>
          </a:p>
        </p:txBody>
      </p:sp>
    </p:spTree>
    <p:extLst>
      <p:ext uri="{BB962C8B-B14F-4D97-AF65-F5344CB8AC3E}">
        <p14:creationId xmlns:p14="http://schemas.microsoft.com/office/powerpoint/2010/main" val="1038283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36563"/>
            <a:ext cx="7772400" cy="554037"/>
          </a:xfrm>
        </p:spPr>
        <p:txBody>
          <a:bodyPr/>
          <a:lstStyle/>
          <a:p>
            <a:pPr eaLnBrk="1" hangingPunct="1"/>
            <a:r>
              <a:rPr lang="en-US"/>
              <a:t>Consultation Program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8001000" cy="5029200"/>
          </a:xfrm>
        </p:spPr>
        <p:txBody>
          <a:bodyPr/>
          <a:lstStyle/>
          <a:p>
            <a:pPr eaLnBrk="1" hangingPunct="1"/>
            <a:r>
              <a:rPr lang="en-US" dirty="0"/>
              <a:t>The services are </a:t>
            </a:r>
            <a:r>
              <a:rPr lang="en-US" b="1" dirty="0"/>
              <a:t>Free</a:t>
            </a:r>
          </a:p>
          <a:p>
            <a:pPr eaLnBrk="1" hangingPunct="1"/>
            <a:endParaRPr lang="en-US" u="sng" dirty="0">
              <a:solidFill>
                <a:schemeClr val="tx2"/>
              </a:solidFill>
            </a:endParaRPr>
          </a:p>
          <a:p>
            <a:pPr eaLnBrk="1" hangingPunct="1"/>
            <a:r>
              <a:rPr lang="en-US" b="1" dirty="0"/>
              <a:t>Professional</a:t>
            </a:r>
            <a:r>
              <a:rPr lang="en-US" dirty="0"/>
              <a:t> and </a:t>
            </a:r>
            <a:r>
              <a:rPr lang="en-US" b="1" dirty="0"/>
              <a:t>highly trained </a:t>
            </a:r>
            <a:r>
              <a:rPr lang="en-US" dirty="0"/>
              <a:t>staff (Previous Compliance Officers) conduct the surveys</a:t>
            </a:r>
          </a:p>
          <a:p>
            <a:pPr eaLnBrk="1" hangingPunct="1"/>
            <a:endParaRPr lang="en-US" b="1" dirty="0">
              <a:solidFill>
                <a:srgbClr val="000099"/>
              </a:solidFill>
            </a:endParaRPr>
          </a:p>
          <a:p>
            <a:pPr eaLnBrk="1" hangingPunct="1"/>
            <a:r>
              <a:rPr lang="en-US" dirty="0"/>
              <a:t>It is </a:t>
            </a:r>
            <a:r>
              <a:rPr lang="en-US" b="1" dirty="0"/>
              <a:t>Confidential</a:t>
            </a:r>
          </a:p>
          <a:p>
            <a:pPr eaLnBrk="1" hangingPunct="1"/>
            <a:endParaRPr lang="en-US" b="1" dirty="0"/>
          </a:p>
          <a:p>
            <a:pPr eaLnBrk="1" hangingPunct="1"/>
            <a:r>
              <a:rPr lang="en-US" dirty="0"/>
              <a:t>No </a:t>
            </a:r>
            <a:r>
              <a:rPr lang="en-US" b="1" dirty="0"/>
              <a:t>Fines</a:t>
            </a:r>
            <a:r>
              <a:rPr lang="en-US" dirty="0"/>
              <a:t> or </a:t>
            </a:r>
            <a:r>
              <a:rPr lang="en-US" b="1" dirty="0"/>
              <a:t>Penalties</a:t>
            </a:r>
            <a:r>
              <a:rPr lang="en-US" dirty="0"/>
              <a:t> are issued</a:t>
            </a:r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41552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3962400" cy="4525963"/>
          </a:xfrm>
        </p:spPr>
        <p:txBody>
          <a:bodyPr/>
          <a:lstStyle/>
          <a:p>
            <a:r>
              <a:rPr lang="en-US" b="1" dirty="0"/>
              <a:t>We do not:</a:t>
            </a:r>
          </a:p>
          <a:p>
            <a:endParaRPr lang="en-US" sz="1000" b="1" dirty="0"/>
          </a:p>
          <a:p>
            <a:pPr lvl="1" eaLnBrk="1" hangingPunct="1"/>
            <a:r>
              <a:rPr lang="en-US" dirty="0"/>
              <a:t>Issue citations or proposed penalties for non-compliance hazards found</a:t>
            </a:r>
          </a:p>
          <a:p>
            <a:pPr lvl="1" eaLnBrk="1" hangingPunct="1">
              <a:buFont typeface="Symbol" pitchFamily="18" charset="2"/>
              <a:buNone/>
            </a:pPr>
            <a:endParaRPr lang="en-US" dirty="0"/>
          </a:p>
          <a:p>
            <a:pPr lvl="1" eaLnBrk="1" hangingPunct="1"/>
            <a:r>
              <a:rPr lang="en-US" dirty="0"/>
              <a:t>Report hazards/violations to enforcement (Compliance)</a:t>
            </a:r>
          </a:p>
          <a:p>
            <a:endParaRPr lang="en-US" b="1" dirty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36563"/>
            <a:ext cx="7772400" cy="554037"/>
          </a:xfrm>
        </p:spPr>
        <p:txBody>
          <a:bodyPr/>
          <a:lstStyle/>
          <a:p>
            <a:pPr eaLnBrk="1" hangingPunct="1"/>
            <a:r>
              <a:rPr lang="en-US"/>
              <a:t>Consultation Program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E31D99-C861-47B3-9485-5CA3260B4B70}"/>
              </a:ext>
            </a:extLst>
          </p:cNvPr>
          <p:cNvSpPr txBox="1"/>
          <p:nvPr/>
        </p:nvSpPr>
        <p:spPr>
          <a:xfrm>
            <a:off x="4800600" y="3733800"/>
            <a:ext cx="2514600" cy="1981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4CE150-EDCB-4361-885C-D03F93D473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0" y="1447800"/>
            <a:ext cx="3566160" cy="437356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B61B35A-1600-4A8C-BCBB-34FCB3AB02E3}"/>
              </a:ext>
            </a:extLst>
          </p:cNvPr>
          <p:cNvSpPr/>
          <p:nvPr/>
        </p:nvSpPr>
        <p:spPr>
          <a:xfrm>
            <a:off x="5867399" y="1485900"/>
            <a:ext cx="144780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u="none" dirty="0"/>
              <a:t>NCDOL Photo Library</a:t>
            </a:r>
          </a:p>
        </p:txBody>
      </p:sp>
    </p:spTree>
    <p:extLst>
      <p:ext uri="{BB962C8B-B14F-4D97-AF65-F5344CB8AC3E}">
        <p14:creationId xmlns:p14="http://schemas.microsoft.com/office/powerpoint/2010/main" val="1121283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17525" y="436563"/>
            <a:ext cx="8596313" cy="554037"/>
          </a:xfrm>
        </p:spPr>
        <p:txBody>
          <a:bodyPr/>
          <a:lstStyle/>
          <a:p>
            <a:pPr eaLnBrk="1" hangingPunct="1"/>
            <a:r>
              <a:rPr lang="en-US"/>
              <a:t>What Consultative Services Will Do!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65238"/>
            <a:ext cx="8305800" cy="47545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On-site consultation includes: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Review required written programs</a:t>
            </a:r>
          </a:p>
          <a:p>
            <a:pPr lvl="1" eaLnBrk="1" hangingPunct="1">
              <a:lnSpc>
                <a:spcPct val="80000"/>
              </a:lnSpc>
            </a:pPr>
            <a:endParaRPr lang="en-US" dirty="0"/>
          </a:p>
          <a:p>
            <a:pPr lvl="1" eaLnBrk="1" hangingPunct="1"/>
            <a:r>
              <a:rPr lang="en-US" dirty="0"/>
              <a:t>Conduct comprehensive or specific surveys and help detect potential safety and health hazards</a:t>
            </a:r>
          </a:p>
          <a:p>
            <a:pPr lvl="1" eaLnBrk="1" hangingPunct="1">
              <a:lnSpc>
                <a:spcPct val="80000"/>
              </a:lnSpc>
            </a:pP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 recommendations for correction</a:t>
            </a:r>
          </a:p>
          <a:p>
            <a:pPr lvl="1" eaLnBrk="1" hangingPunct="1">
              <a:lnSpc>
                <a:spcPct val="80000"/>
              </a:lnSpc>
            </a:pP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 a technical written report</a:t>
            </a:r>
          </a:p>
          <a:p>
            <a:pPr lvl="1" eaLnBrk="1" hangingPunct="1">
              <a:lnSpc>
                <a:spcPct val="80000"/>
              </a:lnSpc>
            </a:pP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 training and education</a:t>
            </a:r>
          </a:p>
          <a:p>
            <a:pPr lvl="1" eaLnBrk="1" hangingPunct="1">
              <a:lnSpc>
                <a:spcPct val="80000"/>
              </a:lnSpc>
            </a:pPr>
            <a:endParaRPr lang="en-US" sz="10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01949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17525" y="436563"/>
            <a:ext cx="8596313" cy="554037"/>
          </a:xfrm>
        </p:spPr>
        <p:txBody>
          <a:bodyPr/>
          <a:lstStyle/>
          <a:p>
            <a:pPr eaLnBrk="1" hangingPunct="1"/>
            <a:r>
              <a:rPr lang="en-US"/>
              <a:t>What Consultative Services Will Do!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066800"/>
            <a:ext cx="83058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lvl="1" eaLnBrk="1" hangingPunct="1">
              <a:lnSpc>
                <a:spcPct val="80000"/>
              </a:lnSpc>
            </a:pPr>
            <a:endParaRPr lang="en-US" sz="1000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 technical information</a:t>
            </a:r>
          </a:p>
          <a:p>
            <a:pPr lvl="1" eaLnBrk="1" hangingPunct="1">
              <a:lnSpc>
                <a:spcPct val="80000"/>
              </a:lnSpc>
            </a:pPr>
            <a:endParaRPr lang="en-US" dirty="0"/>
          </a:p>
          <a:p>
            <a:pPr lvl="1" eaLnBrk="1" hangingPunct="1"/>
            <a:r>
              <a:rPr lang="en-US" dirty="0"/>
              <a:t>Assist in evaluating, developing, or maintaining an effective safety and health program</a:t>
            </a:r>
          </a:p>
          <a:p>
            <a:pPr lvl="1" eaLnBrk="1" hangingPunct="1">
              <a:lnSpc>
                <a:spcPct val="80000"/>
              </a:lnSpc>
            </a:pP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Answer your general questions about Compliance</a:t>
            </a:r>
          </a:p>
          <a:p>
            <a:pPr lvl="1" eaLnBrk="1" hangingPunct="1">
              <a:lnSpc>
                <a:spcPct val="80000"/>
              </a:lnSpc>
            </a:pP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Assist you in qualifying for recognition/exemption program (SHARP)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</p:txBody>
      </p:sp>
      <p:pic>
        <p:nvPicPr>
          <p:cNvPr id="8196" name="Picture 3" descr="C:\Documents and Settings\Wanda Lagoe\My Documents\My Pictures\STAR\Dentist SHARP.jpg"/>
          <p:cNvPicPr>
            <a:picLocks noChangeAspect="1" noChangeArrowheads="1"/>
          </p:cNvPicPr>
          <p:nvPr/>
        </p:nvPicPr>
        <p:blipFill>
          <a:blip r:embed="rId3" cstate="print"/>
          <a:srcRect l="14809" t="27206" r="19267"/>
          <a:stretch>
            <a:fillRect/>
          </a:stretch>
        </p:blipFill>
        <p:spPr bwMode="auto">
          <a:xfrm>
            <a:off x="5486400" y="4191000"/>
            <a:ext cx="2971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DCF15A3-0427-4F04-8324-863DF7E37C2E}"/>
              </a:ext>
            </a:extLst>
          </p:cNvPr>
          <p:cNvSpPr txBox="1"/>
          <p:nvPr/>
        </p:nvSpPr>
        <p:spPr>
          <a:xfrm>
            <a:off x="7086600" y="5621179"/>
            <a:ext cx="1447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none" dirty="0"/>
              <a:t>NCDOL Photo Library</a:t>
            </a:r>
          </a:p>
        </p:txBody>
      </p:sp>
    </p:spTree>
    <p:extLst>
      <p:ext uri="{BB962C8B-B14F-4D97-AF65-F5344CB8AC3E}">
        <p14:creationId xmlns:p14="http://schemas.microsoft.com/office/powerpoint/2010/main" val="382267231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17525" y="433388"/>
            <a:ext cx="8596313" cy="554037"/>
          </a:xfrm>
        </p:spPr>
        <p:txBody>
          <a:bodyPr/>
          <a:lstStyle/>
          <a:p>
            <a:pPr eaLnBrk="1" hangingPunct="1"/>
            <a:r>
              <a:rPr lang="en-US"/>
              <a:t>SHARP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65238"/>
            <a:ext cx="8229600" cy="4754562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b="1" u="sng" dirty="0">
                <a:solidFill>
                  <a:srgbClr val="000080"/>
                </a:solidFill>
              </a:rPr>
              <a:t>S</a:t>
            </a:r>
            <a:r>
              <a:rPr lang="en-US" dirty="0"/>
              <a:t> – safety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b="1" u="sng" dirty="0">
                <a:solidFill>
                  <a:srgbClr val="000080"/>
                </a:solidFill>
              </a:rPr>
              <a:t>H</a:t>
            </a:r>
            <a:r>
              <a:rPr lang="en-US" dirty="0">
                <a:solidFill>
                  <a:srgbClr val="000080"/>
                </a:solidFill>
              </a:rPr>
              <a:t> </a:t>
            </a:r>
            <a:r>
              <a:rPr lang="en-US" dirty="0"/>
              <a:t>– health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b="1" u="sng" dirty="0">
                <a:solidFill>
                  <a:srgbClr val="000080"/>
                </a:solidFill>
              </a:rPr>
              <a:t>A</a:t>
            </a:r>
            <a:r>
              <a:rPr lang="en-US" dirty="0"/>
              <a:t> – achievement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b="1" u="sng" dirty="0">
                <a:solidFill>
                  <a:srgbClr val="000080"/>
                </a:solidFill>
              </a:rPr>
              <a:t>R</a:t>
            </a:r>
            <a:r>
              <a:rPr lang="en-US" dirty="0"/>
              <a:t> – recognition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b="1" u="sng" dirty="0">
                <a:solidFill>
                  <a:srgbClr val="000080"/>
                </a:solidFill>
              </a:rPr>
              <a:t>P</a:t>
            </a:r>
            <a:r>
              <a:rPr lang="en-US" dirty="0"/>
              <a:t> – program</a:t>
            </a:r>
          </a:p>
          <a:p>
            <a:pPr eaLnBrk="1" hangingPunct="1"/>
            <a:endParaRPr lang="en-US" sz="2000" i="1" dirty="0"/>
          </a:p>
          <a:p>
            <a:pPr eaLnBrk="1" hangingPunct="1"/>
            <a:endParaRPr lang="en-US" sz="2000" i="1" dirty="0"/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/>
              <a:t>This program provides incentives and support to smaller, high-hazard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/>
              <a:t>employers to develop, implement, and continuously improve safety and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/>
              <a:t>health programs at their worksite(s).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52C696-A998-44C2-843B-27F2A688AF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1524000"/>
            <a:ext cx="4572000" cy="24761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52E9378-225D-4404-A6A4-0FE7B35CF451}"/>
              </a:ext>
            </a:extLst>
          </p:cNvPr>
          <p:cNvSpPr txBox="1"/>
          <p:nvPr/>
        </p:nvSpPr>
        <p:spPr>
          <a:xfrm>
            <a:off x="7086600" y="3738721"/>
            <a:ext cx="1447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none" dirty="0"/>
              <a:t>NCDOL Photo Library</a:t>
            </a:r>
          </a:p>
        </p:txBody>
      </p:sp>
    </p:spTree>
    <p:extLst>
      <p:ext uri="{BB962C8B-B14F-4D97-AF65-F5344CB8AC3E}">
        <p14:creationId xmlns:p14="http://schemas.microsoft.com/office/powerpoint/2010/main" val="297654507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76250"/>
            <a:ext cx="7793038" cy="819150"/>
          </a:xfrm>
        </p:spPr>
        <p:txBody>
          <a:bodyPr/>
          <a:lstStyle/>
          <a:p>
            <a:pPr eaLnBrk="1" hangingPunct="1"/>
            <a:r>
              <a:rPr lang="en-US"/>
              <a:t>SHARP – What do I need to do?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341438"/>
            <a:ext cx="8077200" cy="460216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000" dirty="0"/>
              <a:t>Must have a </a:t>
            </a:r>
            <a:r>
              <a:rPr lang="en-US" sz="2000" b="1" dirty="0"/>
              <a:t>comprehensive</a:t>
            </a:r>
            <a:r>
              <a:rPr lang="en-US" sz="2000" dirty="0"/>
              <a:t> full service safety and health consultation visit; complete the request form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Correct all workplace safety and health hazards that are found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Adopt, implement, and maintain an exceptional workplace safety and health management system with employee involvement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Agree to request additional consultation visits if major changes occur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Must have a Days Away, Restricted or Transferred  (DART) and Total Recordable Case (TRC) </a:t>
            </a:r>
            <a:r>
              <a:rPr lang="en-US" sz="2000"/>
              <a:t>rate less </a:t>
            </a:r>
            <a:r>
              <a:rPr lang="en-US" sz="2000" dirty="0"/>
              <a:t>than the average for your NAICS code</a:t>
            </a:r>
          </a:p>
          <a:p>
            <a:pPr lvl="1" eaLnBrk="1" hangingPunct="1"/>
            <a:endParaRPr lang="en-US" sz="2000" dirty="0"/>
          </a:p>
          <a:p>
            <a:pPr lvl="1" eaLnBrk="1" hangingPunct="1">
              <a:buFont typeface="Symbol" pitchFamily="18" charset="2"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7225880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7793038" cy="554038"/>
          </a:xfrm>
        </p:spPr>
        <p:txBody>
          <a:bodyPr/>
          <a:lstStyle/>
          <a:p>
            <a:pPr eaLnBrk="1" hangingPunct="1"/>
            <a:r>
              <a:rPr lang="en-US"/>
              <a:t>SHARP – What do I get in return?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983094"/>
            <a:ext cx="8077200" cy="498316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General Industry/Public Sector employers meeting the specific program requirements are </a:t>
            </a:r>
            <a:r>
              <a:rPr lang="en-US" sz="2000" b="1" dirty="0"/>
              <a:t>exempt</a:t>
            </a:r>
            <a:r>
              <a:rPr lang="en-US" sz="2000" dirty="0"/>
              <a:t> from general scheduled OSHA inspections for two years</a:t>
            </a:r>
          </a:p>
          <a:p>
            <a:pPr eaLnBrk="1" hangingPunct="1">
              <a:lnSpc>
                <a:spcPct val="90000"/>
              </a:lnSpc>
            </a:pPr>
            <a:endParaRPr lang="en-US" sz="18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Construction Industry employers meeting the specific program requirements are </a:t>
            </a:r>
            <a:r>
              <a:rPr lang="en-US" sz="2000" b="1" dirty="0"/>
              <a:t>exempt</a:t>
            </a:r>
            <a:r>
              <a:rPr lang="en-US" sz="2000" dirty="0"/>
              <a:t> from general scheduled OSHA inspections until the survey is closed</a:t>
            </a:r>
          </a:p>
          <a:p>
            <a:pPr eaLnBrk="1" hangingPunct="1">
              <a:lnSpc>
                <a:spcPct val="90000"/>
              </a:lnSpc>
            </a:pPr>
            <a:endParaRPr lang="en-US" sz="1800" i="1" dirty="0"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Workplace injuries are reduced, thereby workers compensation costs are also reduced</a:t>
            </a:r>
          </a:p>
          <a:p>
            <a:pPr eaLnBrk="1" hangingPunct="1">
              <a:lnSpc>
                <a:spcPct val="90000"/>
              </a:lnSpc>
            </a:pPr>
            <a:endParaRPr lang="en-US" sz="18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Productivity goes up</a:t>
            </a:r>
          </a:p>
          <a:p>
            <a:pPr eaLnBrk="1" hangingPunct="1">
              <a:lnSpc>
                <a:spcPct val="90000"/>
              </a:lnSpc>
            </a:pPr>
            <a:endParaRPr lang="en-US" sz="18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SHARP Flag Ceremony with the North Carolina Commissioner of Labor in attendance</a:t>
            </a:r>
          </a:p>
          <a:p>
            <a:pPr eaLnBrk="1" hangingPunct="1">
              <a:lnSpc>
                <a:spcPct val="90000"/>
              </a:lnSpc>
            </a:pPr>
            <a:endParaRPr lang="en-US" sz="18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Community recognition</a:t>
            </a:r>
          </a:p>
        </p:txBody>
      </p:sp>
    </p:spTree>
    <p:extLst>
      <p:ext uri="{BB962C8B-B14F-4D97-AF65-F5344CB8AC3E}">
        <p14:creationId xmlns:p14="http://schemas.microsoft.com/office/powerpoint/2010/main" val="159249547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NCDOL 2025-Farley">
      <a:dk1>
        <a:srgbClr val="000000"/>
      </a:dk1>
      <a:lt1>
        <a:sysClr val="window" lastClr="FFFFFF"/>
      </a:lt1>
      <a:dk2>
        <a:srgbClr val="7F7F7F"/>
      </a:dk2>
      <a:lt2>
        <a:srgbClr val="E7E6E6"/>
      </a:lt2>
      <a:accent1>
        <a:srgbClr val="102447"/>
      </a:accent1>
      <a:accent2>
        <a:srgbClr val="00814A"/>
      </a:accent2>
      <a:accent3>
        <a:srgbClr val="A70D15"/>
      </a:accent3>
      <a:accent4>
        <a:srgbClr val="FABE00"/>
      </a:accent4>
      <a:accent5>
        <a:srgbClr val="5283D8"/>
      </a:accent5>
      <a:accent6>
        <a:srgbClr val="70AD47"/>
      </a:accent6>
      <a:hlink>
        <a:srgbClr val="234F9D"/>
      </a:hlink>
      <a:folHlink>
        <a:srgbClr val="7D090F"/>
      </a:folHlink>
    </a:clrScheme>
    <a:fontScheme name="Custom 1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xternal-Public STD PPT template-4.potx  -  Read-Only" id="{1792736E-40D6-48DC-8481-B6148C192018}" vid="{987325D1-C413-4405-B07D-29E194FD3A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External-Public STD PPT template-4</Template>
  <TotalTime>1</TotalTime>
  <Words>422</Words>
  <Application>Microsoft Office PowerPoint</Application>
  <PresentationFormat>On-screen Show (4:3)</PresentationFormat>
  <Paragraphs>92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Aptos</vt:lpstr>
      <vt:lpstr>Arial</vt:lpstr>
      <vt:lpstr>Arial Narrow</vt:lpstr>
      <vt:lpstr>Avenir Next LT Pro</vt:lpstr>
      <vt:lpstr>Avenir Next LT Pro Demi</vt:lpstr>
      <vt:lpstr>Avenir Next LT Pro Light</vt:lpstr>
      <vt:lpstr>Symbol</vt:lpstr>
      <vt:lpstr>Wingdings</vt:lpstr>
      <vt:lpstr>Office Theme</vt:lpstr>
      <vt:lpstr>North Carolina Department of Labor  Consultative Services Bureau</vt:lpstr>
      <vt:lpstr>Consultative Services Bureau</vt:lpstr>
      <vt:lpstr>Consultation Program</vt:lpstr>
      <vt:lpstr>Consultation Program</vt:lpstr>
      <vt:lpstr>What Consultative Services Will Do!</vt:lpstr>
      <vt:lpstr>What Consultative Services Will Do!</vt:lpstr>
      <vt:lpstr>SHARP</vt:lpstr>
      <vt:lpstr>SHARP – What do I need to do?</vt:lpstr>
      <vt:lpstr>SHARP – What do I get in return?</vt:lpstr>
      <vt:lpstr>Thank You For Attending!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Lagoe, Wanda</dc:creator>
  <cp:lastModifiedBy>Lagoe, Wanda</cp:lastModifiedBy>
  <cp:revision>2</cp:revision>
  <dcterms:created xsi:type="dcterms:W3CDTF">2025-06-17T12:32:10Z</dcterms:created>
  <dcterms:modified xsi:type="dcterms:W3CDTF">2025-06-24T13:39:46Z</dcterms:modified>
</cp:coreProperties>
</file>