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01" r:id="rId2"/>
    <p:sldId id="431" r:id="rId3"/>
    <p:sldId id="432" r:id="rId4"/>
    <p:sldId id="433" r:id="rId5"/>
    <p:sldId id="405" r:id="rId6"/>
    <p:sldId id="434" r:id="rId7"/>
    <p:sldId id="435" r:id="rId8"/>
    <p:sldId id="408" r:id="rId9"/>
    <p:sldId id="436" r:id="rId10"/>
    <p:sldId id="391" r:id="rId11"/>
  </p:sldIdLst>
  <p:sldSz cx="9144000" cy="6858000" type="letter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6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6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6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6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0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12D9A"/>
    <a:srgbClr val="FF9900"/>
    <a:srgbClr val="008000"/>
    <a:srgbClr val="33CC33"/>
    <a:srgbClr val="000000"/>
    <a:srgbClr val="FFFFFF"/>
    <a:srgbClr val="FF5050"/>
    <a:srgbClr val="FF00FF"/>
    <a:srgbClr val="FFFF66"/>
    <a:srgbClr val="910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0FB758-C3CD-4904-9BF6-19734EEBC857}" v="2" dt="2025-02-05T15:37:17.8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220" autoAdjust="0"/>
    <p:restoredTop sz="44987" autoAdjust="0"/>
  </p:normalViewPr>
  <p:slideViewPr>
    <p:cSldViewPr>
      <p:cViewPr varScale="1">
        <p:scale>
          <a:sx n="111" d="100"/>
          <a:sy n="111" d="100"/>
        </p:scale>
        <p:origin x="121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720" y="-1157"/>
      </p:cViewPr>
      <p:guideLst>
        <p:guide orient="horz" pos="2950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cia, Elma" userId="f2cc6a70-af64-4323-8354-63fdb2cbddcb" providerId="ADAL" clId="{570FB758-C3CD-4904-9BF6-19734EEBC857}"/>
    <pc:docChg chg="custSel modMainMaster">
      <pc:chgData name="Garcia, Elma" userId="f2cc6a70-af64-4323-8354-63fdb2cbddcb" providerId="ADAL" clId="{570FB758-C3CD-4904-9BF6-19734EEBC857}" dt="2025-02-05T15:37:17.864" v="4"/>
      <pc:docMkLst>
        <pc:docMk/>
      </pc:docMkLst>
      <pc:sldMasterChg chg="addSp delSp modSp mod modSldLayout">
        <pc:chgData name="Garcia, Elma" userId="f2cc6a70-af64-4323-8354-63fdb2cbddcb" providerId="ADAL" clId="{570FB758-C3CD-4904-9BF6-19734EEBC857}" dt="2025-02-05T15:37:17.864" v="4"/>
        <pc:sldMasterMkLst>
          <pc:docMk/>
          <pc:sldMasterMk cId="0" sldId="2147483648"/>
        </pc:sldMasterMkLst>
        <pc:picChg chg="del">
          <ac:chgData name="Garcia, Elma" userId="f2cc6a70-af64-4323-8354-63fdb2cbddcb" providerId="ADAL" clId="{570FB758-C3CD-4904-9BF6-19734EEBC857}" dt="2025-02-05T15:37:01.686" v="0" actId="478"/>
          <ac:picMkLst>
            <pc:docMk/>
            <pc:sldMasterMk cId="0" sldId="2147483648"/>
            <ac:picMk id="2" creationId="{B42BAEE4-B675-13F9-6375-5BFD58C657B6}"/>
          </ac:picMkLst>
        </pc:picChg>
        <pc:picChg chg="add mod">
          <ac:chgData name="Garcia, Elma" userId="f2cc6a70-af64-4323-8354-63fdb2cbddcb" providerId="ADAL" clId="{570FB758-C3CD-4904-9BF6-19734EEBC857}" dt="2025-02-05T15:37:10.323" v="2" actId="1076"/>
          <ac:picMkLst>
            <pc:docMk/>
            <pc:sldMasterMk cId="0" sldId="2147483648"/>
            <ac:picMk id="3" creationId="{935F2C22-B525-9649-8DFD-8D5886C8A192}"/>
          </ac:picMkLst>
        </pc:picChg>
        <pc:sldLayoutChg chg="addSp delSp modSp mod">
          <pc:chgData name="Garcia, Elma" userId="f2cc6a70-af64-4323-8354-63fdb2cbddcb" providerId="ADAL" clId="{570FB758-C3CD-4904-9BF6-19734EEBC857}" dt="2025-02-05T15:37:17.864" v="4"/>
          <pc:sldLayoutMkLst>
            <pc:docMk/>
            <pc:sldMasterMk cId="0" sldId="2147483648"/>
            <pc:sldLayoutMk cId="908753192" sldId="2147483975"/>
          </pc:sldLayoutMkLst>
          <pc:picChg chg="add mod">
            <ac:chgData name="Garcia, Elma" userId="f2cc6a70-af64-4323-8354-63fdb2cbddcb" providerId="ADAL" clId="{570FB758-C3CD-4904-9BF6-19734EEBC857}" dt="2025-02-05T15:37:17.864" v="4"/>
            <ac:picMkLst>
              <pc:docMk/>
              <pc:sldMasterMk cId="0" sldId="2147483648"/>
              <pc:sldLayoutMk cId="908753192" sldId="2147483975"/>
              <ac:picMk id="2" creationId="{6A38E6AE-71A6-91E7-2D7B-056A8198C9AD}"/>
            </ac:picMkLst>
          </pc:picChg>
          <pc:picChg chg="del">
            <ac:chgData name="Garcia, Elma" userId="f2cc6a70-af64-4323-8354-63fdb2cbddcb" providerId="ADAL" clId="{570FB758-C3CD-4904-9BF6-19734EEBC857}" dt="2025-02-05T15:37:16.308" v="3" actId="478"/>
            <ac:picMkLst>
              <pc:docMk/>
              <pc:sldMasterMk cId="0" sldId="2147483648"/>
              <pc:sldLayoutMk cId="908753192" sldId="2147483975"/>
              <ac:picMk id="3" creationId="{B42BAEE4-B675-13F9-6375-5BFD58C657B6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68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73" tIns="0" rIns="19873" bIns="0" numCol="1" anchor="t" anchorCtr="0" compatLnSpc="1">
            <a:prstTxWarp prst="textNoShape">
              <a:avLst/>
            </a:prstTxWarp>
          </a:bodyPr>
          <a:lstStyle>
            <a:lvl1pPr defTabSz="954041">
              <a:defRPr sz="1000" i="1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342" y="0"/>
            <a:ext cx="3066733" cy="468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73" tIns="0" rIns="19873" bIns="0" numCol="1" anchor="t" anchorCtr="0" compatLnSpc="1">
            <a:prstTxWarp prst="textNoShape">
              <a:avLst/>
            </a:prstTxWarp>
          </a:bodyPr>
          <a:lstStyle>
            <a:lvl1pPr algn="r" defTabSz="954041">
              <a:defRPr sz="1000" i="1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4518"/>
            <a:ext cx="3066733" cy="468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73" tIns="0" rIns="19873" bIns="0" numCol="1" anchor="b" anchorCtr="0" compatLnSpc="1">
            <a:prstTxWarp prst="textNoShape">
              <a:avLst/>
            </a:prstTxWarp>
          </a:bodyPr>
          <a:lstStyle>
            <a:lvl1pPr defTabSz="954041">
              <a:defRPr sz="1000" i="1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342" y="8894518"/>
            <a:ext cx="3066733" cy="468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73" tIns="0" rIns="19873" bIns="0" numCol="1" anchor="b" anchorCtr="0" compatLnSpc="1">
            <a:prstTxWarp prst="textNoShape">
              <a:avLst/>
            </a:prstTxWarp>
          </a:bodyPr>
          <a:lstStyle>
            <a:lvl1pPr algn="r" defTabSz="954041">
              <a:defRPr sz="1000" i="1" u="none"/>
            </a:lvl1pPr>
          </a:lstStyle>
          <a:p>
            <a:fld id="{DDAC06DB-EFDA-4CD5-821B-BDAACBD20B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4730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68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73" tIns="0" rIns="19873" bIns="0" numCol="1" anchor="t" anchorCtr="0" compatLnSpc="1">
            <a:prstTxWarp prst="textNoShape">
              <a:avLst/>
            </a:prstTxWarp>
          </a:bodyPr>
          <a:lstStyle>
            <a:lvl1pPr defTabSz="954041">
              <a:defRPr sz="1000" i="1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342" y="0"/>
            <a:ext cx="3066733" cy="468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73" tIns="0" rIns="19873" bIns="0" numCol="1" anchor="t" anchorCtr="0" compatLnSpc="1">
            <a:prstTxWarp prst="textNoShape">
              <a:avLst/>
            </a:prstTxWarp>
          </a:bodyPr>
          <a:lstStyle>
            <a:lvl1pPr algn="r" defTabSz="954041">
              <a:defRPr sz="1000" i="1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4518"/>
            <a:ext cx="3066733" cy="468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73" tIns="0" rIns="19873" bIns="0" numCol="1" anchor="b" anchorCtr="0" compatLnSpc="1">
            <a:prstTxWarp prst="textNoShape">
              <a:avLst/>
            </a:prstTxWarp>
          </a:bodyPr>
          <a:lstStyle>
            <a:lvl1pPr defTabSz="954041">
              <a:defRPr sz="1000" i="1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342" y="8894518"/>
            <a:ext cx="3066733" cy="468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73" tIns="0" rIns="19873" bIns="0" numCol="1" anchor="b" anchorCtr="0" compatLnSpc="1">
            <a:prstTxWarp prst="textNoShape">
              <a:avLst/>
            </a:prstTxWarp>
          </a:bodyPr>
          <a:lstStyle>
            <a:lvl1pPr algn="r" defTabSz="954041">
              <a:defRPr sz="1000" i="1" u="none"/>
            </a:lvl1pPr>
          </a:lstStyle>
          <a:p>
            <a:fld id="{DB3F8F3D-5445-4B2D-8E34-6319E2745A1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610" y="4448067"/>
            <a:ext cx="5189855" cy="421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49" tIns="48024" rIns="96049" bIns="480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909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6500" y="708025"/>
            <a:ext cx="4664075" cy="3498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800009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F8F3D-5445-4B2D-8E34-6319E2745A18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330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FC494B-7CC2-4A44-BC2F-78FF637E327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75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F8F3D-5445-4B2D-8E34-6319E2745A1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5183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FC494B-7CC2-4A44-BC2F-78FF637E327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700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FC494B-7CC2-4A44-BC2F-78FF637E327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32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FC494B-7CC2-4A44-BC2F-78FF637E327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16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FC494B-7CC2-4A44-BC2F-78FF637E327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31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41">
              <a:defRPr sz="37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0632" indent="-292551" defTabSz="954041">
              <a:defRPr sz="37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0203" indent="-234041" defTabSz="954041">
              <a:defRPr sz="37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8285" indent="-234041" defTabSz="954041">
              <a:defRPr sz="37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06366" indent="-234041" defTabSz="954041">
              <a:defRPr sz="37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4447" indent="-234041" defTabSz="954041" eaLnBrk="0" fontAlgn="base" hangingPunct="0">
              <a:spcBef>
                <a:spcPct val="0"/>
              </a:spcBef>
              <a:spcAft>
                <a:spcPct val="0"/>
              </a:spcAft>
              <a:defRPr sz="37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42529" indent="-234041" defTabSz="954041" eaLnBrk="0" fontAlgn="base" hangingPunct="0">
              <a:spcBef>
                <a:spcPct val="0"/>
              </a:spcBef>
              <a:spcAft>
                <a:spcPct val="0"/>
              </a:spcAft>
              <a:defRPr sz="37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10610" indent="-234041" defTabSz="954041" eaLnBrk="0" fontAlgn="base" hangingPunct="0">
              <a:spcBef>
                <a:spcPct val="0"/>
              </a:spcBef>
              <a:spcAft>
                <a:spcPct val="0"/>
              </a:spcAft>
              <a:defRPr sz="37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692" indent="-234041" defTabSz="954041" eaLnBrk="0" fontAlgn="base" hangingPunct="0">
              <a:spcBef>
                <a:spcPct val="0"/>
              </a:spcBef>
              <a:spcAft>
                <a:spcPct val="0"/>
              </a:spcAft>
              <a:defRPr sz="37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F3C2436-C4E8-4546-A4FE-45BE9A2A79F2}" type="slidenum">
              <a:rPr lang="en-US" altLang="en-US" sz="1000" u="none"/>
              <a:pPr/>
              <a:t>10</a:t>
            </a:fld>
            <a:endParaRPr lang="en-US" altLang="en-US" sz="1000" u="none"/>
          </a:p>
        </p:txBody>
      </p:sp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739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2"/>
          <p:cNvSpPr>
            <a:spLocks noChangeShapeType="1"/>
          </p:cNvSpPr>
          <p:nvPr userDrawn="1"/>
        </p:nvSpPr>
        <p:spPr bwMode="auto">
          <a:xfrm>
            <a:off x="609600" y="1066800"/>
            <a:ext cx="7924800" cy="0"/>
          </a:xfrm>
          <a:prstGeom prst="line">
            <a:avLst/>
          </a:prstGeom>
          <a:noFill/>
          <a:ln w="50800">
            <a:solidFill>
              <a:srgbClr val="012D9A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24"/>
          <p:cNvSpPr>
            <a:spLocks noChangeShapeType="1"/>
          </p:cNvSpPr>
          <p:nvPr userDrawn="1"/>
        </p:nvSpPr>
        <p:spPr bwMode="auto">
          <a:xfrm flipV="1">
            <a:off x="685800" y="6019800"/>
            <a:ext cx="7772400" cy="0"/>
          </a:xfrm>
          <a:prstGeom prst="line">
            <a:avLst/>
          </a:prstGeom>
          <a:noFill/>
          <a:ln w="25400">
            <a:solidFill>
              <a:srgbClr val="012D9A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2329" name="Rectangle 9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2260600" y="2900363"/>
            <a:ext cx="6235700" cy="752475"/>
          </a:xfrm>
        </p:spPr>
        <p:txBody>
          <a:bodyPr lIns="82550" tIns="41275" rIns="82550" bIns="41275" anchor="ctr"/>
          <a:lstStyle>
            <a:lvl1pPr>
              <a:defRPr sz="4400"/>
            </a:lvl1pPr>
          </a:lstStyle>
          <a:p>
            <a:endParaRPr lang="en-US" dirty="0"/>
          </a:p>
        </p:txBody>
      </p:sp>
      <p:sp>
        <p:nvSpPr>
          <p:cNvPr id="31233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819400" y="4435475"/>
            <a:ext cx="5721350" cy="509588"/>
          </a:xfrm>
        </p:spPr>
        <p:txBody>
          <a:bodyPr lIns="82550" tIns="41275" rIns="82550" bIns="41275" anchor="ctr">
            <a:spAutoFit/>
          </a:bodyPr>
          <a:lstStyle>
            <a:lvl1pPr marL="287338" indent="-287338">
              <a:defRPr>
                <a:solidFill>
                  <a:srgbClr val="012D9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715000" y="6248400"/>
            <a:ext cx="2971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800" u="none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en-US" sz="800" u="none" baseline="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presentation was created by</a:t>
            </a:r>
            <a:r>
              <a:rPr lang="en-US" sz="800" u="none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N.C. Department of Labor</a:t>
            </a:r>
            <a:r>
              <a:rPr lang="en-US" sz="800" u="none" baseline="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safety and health training.</a:t>
            </a:r>
            <a:endParaRPr lang="en-US" sz="800" u="none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A38E6AE-71A6-91E7-2D7B-056A8198C9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88722"/>
            <a:ext cx="1905000" cy="590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875319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1379"/>
            <a:ext cx="7924800" cy="5492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001000" cy="4724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6400800" y="609600"/>
            <a:ext cx="2133600" cy="381000"/>
          </a:xfrm>
        </p:spPr>
        <p:txBody>
          <a:bodyPr/>
          <a:lstStyle>
            <a:lvl1pPr>
              <a:buNone/>
              <a:defRPr sz="200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884834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9982188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190247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002526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404765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533400"/>
            <a:ext cx="2114550" cy="5287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6191250" cy="5287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456133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5895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Grp="1" noChangeArrowheads="1"/>
          </p:cNvSpPr>
          <p:nvPr>
            <p:ph type="title"/>
          </p:nvPr>
        </p:nvSpPr>
        <p:spPr bwMode="gray">
          <a:xfrm>
            <a:off x="609600" y="457200"/>
            <a:ext cx="7924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6038" tIns="0" rIns="46038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Title of Slide in Caps &amp; Lower Case</a:t>
            </a:r>
          </a:p>
        </p:txBody>
      </p:sp>
      <p:sp>
        <p:nvSpPr>
          <p:cNvPr id="1048" name="Line 24"/>
          <p:cNvSpPr>
            <a:spLocks noChangeShapeType="1"/>
          </p:cNvSpPr>
          <p:nvPr userDrawn="1"/>
        </p:nvSpPr>
        <p:spPr bwMode="auto">
          <a:xfrm>
            <a:off x="609600" y="1066800"/>
            <a:ext cx="7924800" cy="0"/>
          </a:xfrm>
          <a:prstGeom prst="line">
            <a:avLst/>
          </a:prstGeom>
          <a:noFill/>
          <a:ln w="50800">
            <a:solidFill>
              <a:srgbClr val="012D9A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9" name="Line 25"/>
          <p:cNvSpPr>
            <a:spLocks noChangeShapeType="1"/>
          </p:cNvSpPr>
          <p:nvPr userDrawn="1"/>
        </p:nvSpPr>
        <p:spPr bwMode="auto">
          <a:xfrm flipV="1">
            <a:off x="685800" y="6019800"/>
            <a:ext cx="7772400" cy="0"/>
          </a:xfrm>
          <a:prstGeom prst="line">
            <a:avLst/>
          </a:prstGeom>
          <a:noFill/>
          <a:ln w="25400">
            <a:solidFill>
              <a:srgbClr val="012D9A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Rectangle 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95400"/>
            <a:ext cx="8001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5715000" y="6248400"/>
            <a:ext cx="2971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800" u="none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en-US" sz="800" u="none" baseline="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presentation was created by</a:t>
            </a:r>
            <a:r>
              <a:rPr lang="en-US" sz="800" u="none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N.C. Department of Labor</a:t>
            </a:r>
            <a:r>
              <a:rPr lang="en-US" sz="800" u="none" baseline="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safety and health training.</a:t>
            </a:r>
            <a:endParaRPr lang="en-US" sz="800" u="none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35F2C22-B525-9649-8DFD-8D5886C8A192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88722"/>
            <a:ext cx="1905000" cy="59055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6" r:id="rId8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12D9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12D9A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12D9A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12D9A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12D9A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12D9A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12D9A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12D9A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12D9A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910046"/>
        </a:buClr>
        <a:buSzPct val="84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0563" indent="-233363" algn="l" rtl="0" eaLnBrk="0" fontAlgn="base" hangingPunct="0">
        <a:spcBef>
          <a:spcPct val="0"/>
        </a:spcBef>
        <a:spcAft>
          <a:spcPct val="0"/>
        </a:spcAft>
        <a:buClr>
          <a:srgbClr val="012D9A"/>
        </a:buClr>
        <a:buFont typeface="Symbol" panose="05050102010706020507" pitchFamily="18" charset="2"/>
        <a:buChar char="-"/>
        <a:defRPr sz="2400">
          <a:solidFill>
            <a:schemeClr val="tx1"/>
          </a:solidFill>
          <a:latin typeface="+mn-lt"/>
        </a:defRPr>
      </a:lvl2pPr>
      <a:lvl3pPr marL="1084263" indent="-169863" algn="l" rtl="0" eaLnBrk="0" fontAlgn="base" hangingPunct="0">
        <a:spcBef>
          <a:spcPct val="0"/>
        </a:spcBef>
        <a:spcAft>
          <a:spcPct val="0"/>
        </a:spcAft>
        <a:buClr>
          <a:srgbClr val="012D9A"/>
        </a:buClr>
        <a:buChar char="»"/>
        <a:defRPr sz="2000">
          <a:solidFill>
            <a:schemeClr val="tx1"/>
          </a:solidFill>
          <a:latin typeface="+mn-lt"/>
        </a:defRPr>
      </a:lvl3pPr>
      <a:lvl4pPr marL="1423988" indent="-169863" algn="l" rtl="0" eaLnBrk="0" fontAlgn="base" hangingPunct="0">
        <a:spcBef>
          <a:spcPct val="0"/>
        </a:spcBef>
        <a:spcAft>
          <a:spcPct val="0"/>
        </a:spcAft>
        <a:buClr>
          <a:srgbClr val="012D9A"/>
        </a:buClr>
        <a:buChar char="•"/>
        <a:defRPr sz="2000">
          <a:solidFill>
            <a:schemeClr val="tx1"/>
          </a:solidFill>
          <a:latin typeface="+mn-lt"/>
        </a:defRPr>
      </a:lvl4pPr>
      <a:lvl5pPr marL="1776413" indent="-234950" algn="l" rtl="0" eaLnBrk="0" fontAlgn="base" hangingPunct="0">
        <a:spcBef>
          <a:spcPct val="0"/>
        </a:spcBef>
        <a:spcAft>
          <a:spcPct val="0"/>
        </a:spcAft>
        <a:buClr>
          <a:srgbClr val="012D9A"/>
        </a:buClr>
        <a:buChar char="–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0"/>
        </a:spcBef>
        <a:spcAft>
          <a:spcPct val="0"/>
        </a:spcAft>
        <a:buClr>
          <a:srgbClr val="012D9A"/>
        </a:buClr>
        <a:buChar char="–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0"/>
        </a:spcBef>
        <a:spcAft>
          <a:spcPct val="0"/>
        </a:spcAft>
        <a:buClr>
          <a:srgbClr val="012D9A"/>
        </a:buClr>
        <a:buChar char="–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0"/>
        </a:spcBef>
        <a:spcAft>
          <a:spcPct val="0"/>
        </a:spcAft>
        <a:buClr>
          <a:srgbClr val="012D9A"/>
        </a:buClr>
        <a:buChar char="–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0"/>
        </a:spcBef>
        <a:spcAft>
          <a:spcPct val="0"/>
        </a:spcAft>
        <a:buClr>
          <a:srgbClr val="012D9A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010397"/>
            <a:ext cx="6235700" cy="2114681"/>
          </a:xfrm>
        </p:spPr>
        <p:txBody>
          <a:bodyPr/>
          <a:lstStyle/>
          <a:p>
            <a:pPr eaLnBrk="1" hangingPunct="1"/>
            <a:r>
              <a:rPr lang="en-US" sz="2400" i="1" dirty="0">
                <a:solidFill>
                  <a:srgbClr val="000099"/>
                </a:solidFill>
              </a:rPr>
              <a:t>North Carolina Department of Labor</a:t>
            </a:r>
            <a:br>
              <a:rPr lang="en-US" sz="2400" i="1" dirty="0">
                <a:solidFill>
                  <a:srgbClr val="000099"/>
                </a:solidFill>
              </a:rPr>
            </a:br>
            <a:br>
              <a:rPr lang="en-US" sz="3600" i="1" dirty="0">
                <a:solidFill>
                  <a:srgbClr val="000099"/>
                </a:solidFill>
              </a:rPr>
            </a:br>
            <a:r>
              <a:rPr lang="en-US" sz="3600" dirty="0">
                <a:solidFill>
                  <a:srgbClr val="000099"/>
                </a:solidFill>
              </a:rPr>
              <a:t>Consultative Services Bureau</a:t>
            </a:r>
          </a:p>
        </p:txBody>
      </p:sp>
      <p:sp>
        <p:nvSpPr>
          <p:cNvPr id="3075" name="Subtitle 3"/>
          <p:cNvSpPr>
            <a:spLocks noGrp="1"/>
          </p:cNvSpPr>
          <p:nvPr>
            <p:ph type="subTitle" sz="quarter" idx="1"/>
          </p:nvPr>
        </p:nvSpPr>
        <p:spPr>
          <a:xfrm>
            <a:off x="2819400" y="4217988"/>
            <a:ext cx="5721350" cy="9445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34635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305800" cy="549275"/>
          </a:xfrm>
        </p:spPr>
        <p:txBody>
          <a:bodyPr/>
          <a:lstStyle/>
          <a:p>
            <a:r>
              <a:rPr lang="en-US" altLang="en-US"/>
              <a:t>Thank You For Attending!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0" y="1531937"/>
            <a:ext cx="6705600" cy="8382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z="6000" dirty="0">
                <a:solidFill>
                  <a:srgbClr val="000000"/>
                </a:solidFill>
              </a:rPr>
              <a:t>Final Questions?</a:t>
            </a:r>
            <a:endParaRPr lang="en-US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10324123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Consultative Services Bureau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001000" cy="4525963"/>
          </a:xfrm>
        </p:spPr>
        <p:txBody>
          <a:bodyPr/>
          <a:lstStyle/>
          <a:p>
            <a:r>
              <a:rPr lang="en-US" dirty="0"/>
              <a:t>The Bureau’s Consultation Program assists small employers, especially those in high hazard industries, who want to be pro-active in reaching their goal of achieving a safe and healthful workplace for their employees</a:t>
            </a:r>
          </a:p>
        </p:txBody>
      </p:sp>
      <p:pic>
        <p:nvPicPr>
          <p:cNvPr id="4100" name="Picture 4" descr="C:\Users\wllagoe.EADS\Desktop\DOL Pics\Work\DSC03967.JPG"/>
          <p:cNvPicPr>
            <a:picLocks noChangeAspect="1" noChangeArrowheads="1"/>
          </p:cNvPicPr>
          <p:nvPr/>
        </p:nvPicPr>
        <p:blipFill>
          <a:blip r:embed="rId3" cstate="print"/>
          <a:srcRect l="-1122" t="23291" r="10896"/>
          <a:stretch>
            <a:fillRect/>
          </a:stretch>
        </p:blipFill>
        <p:spPr bwMode="auto">
          <a:xfrm>
            <a:off x="5257800" y="3657600"/>
            <a:ext cx="3048000" cy="216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CA226D7-D9FB-48CE-BB31-CAF47442B732}"/>
              </a:ext>
            </a:extLst>
          </p:cNvPr>
          <p:cNvSpPr txBox="1"/>
          <p:nvPr/>
        </p:nvSpPr>
        <p:spPr>
          <a:xfrm>
            <a:off x="5257800" y="5575142"/>
            <a:ext cx="1447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u="none" dirty="0"/>
              <a:t>NCDOL Photo Library</a:t>
            </a:r>
          </a:p>
        </p:txBody>
      </p:sp>
    </p:spTree>
    <p:extLst>
      <p:ext uri="{BB962C8B-B14F-4D97-AF65-F5344CB8AC3E}">
        <p14:creationId xmlns:p14="http://schemas.microsoft.com/office/powerpoint/2010/main" val="1038283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36563"/>
            <a:ext cx="7772400" cy="554037"/>
          </a:xfrm>
        </p:spPr>
        <p:txBody>
          <a:bodyPr/>
          <a:lstStyle/>
          <a:p>
            <a:pPr eaLnBrk="1" hangingPunct="1"/>
            <a:r>
              <a:rPr lang="en-US"/>
              <a:t>Consultation Program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001000" cy="5029200"/>
          </a:xfrm>
        </p:spPr>
        <p:txBody>
          <a:bodyPr/>
          <a:lstStyle/>
          <a:p>
            <a:pPr eaLnBrk="1" hangingPunct="1"/>
            <a:r>
              <a:rPr lang="en-US" dirty="0"/>
              <a:t>The services are </a:t>
            </a:r>
            <a:r>
              <a:rPr lang="en-US" b="1" dirty="0"/>
              <a:t>Free</a:t>
            </a:r>
          </a:p>
          <a:p>
            <a:pPr eaLnBrk="1" hangingPunct="1"/>
            <a:endParaRPr lang="en-US" u="sng" dirty="0">
              <a:solidFill>
                <a:schemeClr val="tx2"/>
              </a:solidFill>
            </a:endParaRPr>
          </a:p>
          <a:p>
            <a:pPr eaLnBrk="1" hangingPunct="1"/>
            <a:r>
              <a:rPr lang="en-US" b="1" dirty="0"/>
              <a:t>Professional</a:t>
            </a:r>
            <a:r>
              <a:rPr lang="en-US" dirty="0"/>
              <a:t> and </a:t>
            </a:r>
            <a:r>
              <a:rPr lang="en-US" b="1" dirty="0"/>
              <a:t>highly trained </a:t>
            </a:r>
            <a:r>
              <a:rPr lang="en-US" dirty="0"/>
              <a:t>staff (Previous Compliance Officers) conduct the surveys</a:t>
            </a:r>
          </a:p>
          <a:p>
            <a:pPr eaLnBrk="1" hangingPunct="1"/>
            <a:endParaRPr lang="en-US" b="1" dirty="0">
              <a:solidFill>
                <a:srgbClr val="000099"/>
              </a:solidFill>
            </a:endParaRPr>
          </a:p>
          <a:p>
            <a:pPr eaLnBrk="1" hangingPunct="1"/>
            <a:r>
              <a:rPr lang="en-US" dirty="0"/>
              <a:t>It is </a:t>
            </a:r>
            <a:r>
              <a:rPr lang="en-US" b="1" dirty="0"/>
              <a:t>Confidential</a:t>
            </a:r>
          </a:p>
          <a:p>
            <a:pPr eaLnBrk="1" hangingPunct="1"/>
            <a:endParaRPr lang="en-US" b="1" dirty="0"/>
          </a:p>
          <a:p>
            <a:pPr eaLnBrk="1" hangingPunct="1"/>
            <a:r>
              <a:rPr lang="en-US" dirty="0"/>
              <a:t>No </a:t>
            </a:r>
            <a:r>
              <a:rPr lang="en-US" b="1" dirty="0"/>
              <a:t>Fines</a:t>
            </a:r>
            <a:r>
              <a:rPr lang="en-US" dirty="0"/>
              <a:t> or </a:t>
            </a:r>
            <a:r>
              <a:rPr lang="en-US" b="1" dirty="0"/>
              <a:t>Penalties</a:t>
            </a:r>
            <a:r>
              <a:rPr lang="en-US" dirty="0"/>
              <a:t> are issued</a:t>
            </a: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41552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3962400" cy="4525963"/>
          </a:xfrm>
        </p:spPr>
        <p:txBody>
          <a:bodyPr/>
          <a:lstStyle/>
          <a:p>
            <a:r>
              <a:rPr lang="en-US" b="1" dirty="0"/>
              <a:t>We do not:</a:t>
            </a:r>
          </a:p>
          <a:p>
            <a:endParaRPr lang="en-US" sz="1000" b="1" dirty="0"/>
          </a:p>
          <a:p>
            <a:pPr lvl="1" eaLnBrk="1" hangingPunct="1"/>
            <a:r>
              <a:rPr lang="en-US" dirty="0"/>
              <a:t>Issue citations or proposed penalties for non-compliance hazards found</a:t>
            </a:r>
          </a:p>
          <a:p>
            <a:pPr lvl="1" eaLnBrk="1" hangingPunct="1">
              <a:buFont typeface="Symbol" pitchFamily="18" charset="2"/>
              <a:buNone/>
            </a:pPr>
            <a:endParaRPr lang="en-US" dirty="0"/>
          </a:p>
          <a:p>
            <a:pPr lvl="1" eaLnBrk="1" hangingPunct="1"/>
            <a:r>
              <a:rPr lang="en-US" dirty="0"/>
              <a:t>Report hazards/violations to enforcement (Compliance)</a:t>
            </a:r>
          </a:p>
          <a:p>
            <a:endParaRPr lang="en-US" b="1" dirty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36563"/>
            <a:ext cx="7772400" cy="554037"/>
          </a:xfrm>
        </p:spPr>
        <p:txBody>
          <a:bodyPr/>
          <a:lstStyle/>
          <a:p>
            <a:pPr eaLnBrk="1" hangingPunct="1"/>
            <a:r>
              <a:rPr lang="en-US"/>
              <a:t>Consultation Program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E31D99-C861-47B3-9485-5CA3260B4B70}"/>
              </a:ext>
            </a:extLst>
          </p:cNvPr>
          <p:cNvSpPr txBox="1"/>
          <p:nvPr/>
        </p:nvSpPr>
        <p:spPr>
          <a:xfrm>
            <a:off x="4800600" y="3733800"/>
            <a:ext cx="2514600" cy="1981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4CE150-EDCB-4361-885C-D03F93D473E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300" y="1447800"/>
            <a:ext cx="3566160" cy="437356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B61B35A-1600-4A8C-BCBB-34FCB3AB02E3}"/>
              </a:ext>
            </a:extLst>
          </p:cNvPr>
          <p:cNvSpPr/>
          <p:nvPr/>
        </p:nvSpPr>
        <p:spPr>
          <a:xfrm>
            <a:off x="5867399" y="1485900"/>
            <a:ext cx="144780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u="none" dirty="0"/>
              <a:t>NCDOL Photo Library</a:t>
            </a:r>
          </a:p>
        </p:txBody>
      </p:sp>
    </p:spTree>
    <p:extLst>
      <p:ext uri="{BB962C8B-B14F-4D97-AF65-F5344CB8AC3E}">
        <p14:creationId xmlns:p14="http://schemas.microsoft.com/office/powerpoint/2010/main" val="1121283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436563"/>
            <a:ext cx="8596313" cy="554037"/>
          </a:xfrm>
        </p:spPr>
        <p:txBody>
          <a:bodyPr/>
          <a:lstStyle/>
          <a:p>
            <a:pPr eaLnBrk="1" hangingPunct="1"/>
            <a:r>
              <a:rPr lang="en-US"/>
              <a:t>What Consultative Services Will Do!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65238"/>
            <a:ext cx="8305800" cy="47545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On-site consultation includes: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Review required written programs</a:t>
            </a:r>
          </a:p>
          <a:p>
            <a:pPr lvl="1" eaLnBrk="1" hangingPunct="1">
              <a:lnSpc>
                <a:spcPct val="80000"/>
              </a:lnSpc>
            </a:pPr>
            <a:endParaRPr lang="en-US" dirty="0"/>
          </a:p>
          <a:p>
            <a:pPr lvl="1" eaLnBrk="1" hangingPunct="1"/>
            <a:r>
              <a:rPr lang="en-US" dirty="0"/>
              <a:t>Conduct comprehensive or specific surveys and help detect potential safety and health hazards</a:t>
            </a:r>
          </a:p>
          <a:p>
            <a:pPr lvl="1" eaLnBrk="1" hangingPunct="1">
              <a:lnSpc>
                <a:spcPct val="80000"/>
              </a:lnSpc>
            </a:pPr>
            <a:endParaRPr lang="en-US" dirty="0"/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Provide recommendations for correction</a:t>
            </a:r>
          </a:p>
          <a:p>
            <a:pPr lvl="1" eaLnBrk="1" hangingPunct="1">
              <a:lnSpc>
                <a:spcPct val="80000"/>
              </a:lnSpc>
            </a:pPr>
            <a:endParaRPr lang="en-US" dirty="0"/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Provide a technical written report</a:t>
            </a:r>
          </a:p>
          <a:p>
            <a:pPr lvl="1" eaLnBrk="1" hangingPunct="1">
              <a:lnSpc>
                <a:spcPct val="80000"/>
              </a:lnSpc>
            </a:pPr>
            <a:endParaRPr lang="en-US" dirty="0"/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Provide training and education</a:t>
            </a:r>
          </a:p>
          <a:p>
            <a:pPr lvl="1" eaLnBrk="1" hangingPunct="1">
              <a:lnSpc>
                <a:spcPct val="80000"/>
              </a:lnSpc>
            </a:pPr>
            <a:endParaRPr lang="en-US" sz="10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01949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436563"/>
            <a:ext cx="8596313" cy="554037"/>
          </a:xfrm>
        </p:spPr>
        <p:txBody>
          <a:bodyPr/>
          <a:lstStyle/>
          <a:p>
            <a:pPr eaLnBrk="1" hangingPunct="1"/>
            <a:r>
              <a:rPr lang="en-US"/>
              <a:t>What Consultative Services Will Do!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3058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lvl="1" eaLnBrk="1" hangingPunct="1">
              <a:lnSpc>
                <a:spcPct val="80000"/>
              </a:lnSpc>
            </a:pPr>
            <a:endParaRPr lang="en-US" sz="1000" dirty="0"/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Provide technical information</a:t>
            </a:r>
          </a:p>
          <a:p>
            <a:pPr lvl="1" eaLnBrk="1" hangingPunct="1">
              <a:lnSpc>
                <a:spcPct val="80000"/>
              </a:lnSpc>
            </a:pPr>
            <a:endParaRPr lang="en-US" dirty="0"/>
          </a:p>
          <a:p>
            <a:pPr lvl="1" eaLnBrk="1" hangingPunct="1"/>
            <a:r>
              <a:rPr lang="en-US" dirty="0"/>
              <a:t>Assist in evaluating, developing, or maintaining an effective safety and health program</a:t>
            </a:r>
          </a:p>
          <a:p>
            <a:pPr lvl="1" eaLnBrk="1" hangingPunct="1">
              <a:lnSpc>
                <a:spcPct val="80000"/>
              </a:lnSpc>
            </a:pPr>
            <a:endParaRPr lang="en-US" dirty="0"/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Answer your general questions about Compliance</a:t>
            </a:r>
          </a:p>
          <a:p>
            <a:pPr lvl="1" eaLnBrk="1" hangingPunct="1">
              <a:lnSpc>
                <a:spcPct val="80000"/>
              </a:lnSpc>
            </a:pPr>
            <a:endParaRPr lang="en-US" dirty="0"/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Assist you in qualifying for recognition/exemption program (SHARP)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8196" name="Picture 3" descr="C:\Documents and Settings\Wanda Lagoe\My Documents\My Pictures\STAR\Dentist SHARP.jpg"/>
          <p:cNvPicPr>
            <a:picLocks noChangeAspect="1" noChangeArrowheads="1"/>
          </p:cNvPicPr>
          <p:nvPr/>
        </p:nvPicPr>
        <p:blipFill>
          <a:blip r:embed="rId3" cstate="print"/>
          <a:srcRect l="14809" t="27206" r="19267"/>
          <a:stretch>
            <a:fillRect/>
          </a:stretch>
        </p:blipFill>
        <p:spPr bwMode="auto">
          <a:xfrm>
            <a:off x="5486400" y="4191000"/>
            <a:ext cx="2971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DCF15A3-0427-4F04-8324-863DF7E37C2E}"/>
              </a:ext>
            </a:extLst>
          </p:cNvPr>
          <p:cNvSpPr txBox="1"/>
          <p:nvPr/>
        </p:nvSpPr>
        <p:spPr>
          <a:xfrm>
            <a:off x="7086600" y="5621179"/>
            <a:ext cx="1447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u="none" dirty="0"/>
              <a:t>NCDOL Photo Library</a:t>
            </a:r>
          </a:p>
        </p:txBody>
      </p:sp>
    </p:spTree>
    <p:extLst>
      <p:ext uri="{BB962C8B-B14F-4D97-AF65-F5344CB8AC3E}">
        <p14:creationId xmlns:p14="http://schemas.microsoft.com/office/powerpoint/2010/main" val="382267231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433388"/>
            <a:ext cx="8596313" cy="554037"/>
          </a:xfrm>
        </p:spPr>
        <p:txBody>
          <a:bodyPr/>
          <a:lstStyle/>
          <a:p>
            <a:pPr eaLnBrk="1" hangingPunct="1"/>
            <a:r>
              <a:rPr lang="en-US"/>
              <a:t>SHARP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65238"/>
            <a:ext cx="8229600" cy="4754562"/>
          </a:xfrm>
        </p:spPr>
        <p:txBody>
          <a:bodyPr/>
          <a:lstStyle/>
          <a:p>
            <a:pPr eaLnBrk="1" hangingPunct="1"/>
            <a:r>
              <a:rPr lang="en-US" b="1" u="sng" dirty="0">
                <a:solidFill>
                  <a:srgbClr val="000080"/>
                </a:solidFill>
              </a:rPr>
              <a:t>S</a:t>
            </a:r>
            <a:r>
              <a:rPr lang="en-US" dirty="0"/>
              <a:t> – safety</a:t>
            </a:r>
          </a:p>
          <a:p>
            <a:pPr eaLnBrk="1" hangingPunct="1"/>
            <a:endParaRPr lang="en-US" sz="1000" dirty="0"/>
          </a:p>
          <a:p>
            <a:pPr eaLnBrk="1" hangingPunct="1"/>
            <a:r>
              <a:rPr lang="en-US" b="1" u="sng" dirty="0">
                <a:solidFill>
                  <a:srgbClr val="000080"/>
                </a:solidFill>
              </a:rPr>
              <a:t>H</a:t>
            </a:r>
            <a:r>
              <a:rPr lang="en-US" dirty="0">
                <a:solidFill>
                  <a:srgbClr val="000080"/>
                </a:solidFill>
              </a:rPr>
              <a:t> </a:t>
            </a:r>
            <a:r>
              <a:rPr lang="en-US" dirty="0"/>
              <a:t>– health</a:t>
            </a:r>
          </a:p>
          <a:p>
            <a:pPr eaLnBrk="1" hangingPunct="1"/>
            <a:endParaRPr lang="en-US" sz="1000" dirty="0"/>
          </a:p>
          <a:p>
            <a:pPr eaLnBrk="1" hangingPunct="1"/>
            <a:r>
              <a:rPr lang="en-US" b="1" u="sng" dirty="0">
                <a:solidFill>
                  <a:srgbClr val="000080"/>
                </a:solidFill>
              </a:rPr>
              <a:t>A</a:t>
            </a:r>
            <a:r>
              <a:rPr lang="en-US" dirty="0"/>
              <a:t> – achievement</a:t>
            </a:r>
          </a:p>
          <a:p>
            <a:pPr eaLnBrk="1" hangingPunct="1"/>
            <a:endParaRPr lang="en-US" sz="1000" dirty="0"/>
          </a:p>
          <a:p>
            <a:pPr eaLnBrk="1" hangingPunct="1"/>
            <a:r>
              <a:rPr lang="en-US" b="1" u="sng" dirty="0">
                <a:solidFill>
                  <a:srgbClr val="000080"/>
                </a:solidFill>
              </a:rPr>
              <a:t>R</a:t>
            </a:r>
            <a:r>
              <a:rPr lang="en-US" dirty="0"/>
              <a:t> – recognition</a:t>
            </a:r>
          </a:p>
          <a:p>
            <a:pPr eaLnBrk="1" hangingPunct="1"/>
            <a:endParaRPr lang="en-US" sz="1000" dirty="0"/>
          </a:p>
          <a:p>
            <a:pPr eaLnBrk="1" hangingPunct="1"/>
            <a:r>
              <a:rPr lang="en-US" b="1" u="sng" dirty="0">
                <a:solidFill>
                  <a:srgbClr val="000080"/>
                </a:solidFill>
              </a:rPr>
              <a:t>P</a:t>
            </a:r>
            <a:r>
              <a:rPr lang="en-US" dirty="0"/>
              <a:t> – program</a:t>
            </a:r>
          </a:p>
          <a:p>
            <a:pPr eaLnBrk="1" hangingPunct="1"/>
            <a:endParaRPr lang="en-US" sz="2000" i="1" dirty="0"/>
          </a:p>
          <a:p>
            <a:pPr eaLnBrk="1" hangingPunct="1"/>
            <a:endParaRPr lang="en-US" sz="2000" i="1" dirty="0"/>
          </a:p>
          <a:p>
            <a:pPr eaLnBrk="1" hangingPunct="1">
              <a:buFont typeface="Wingdings" pitchFamily="2" charset="2"/>
              <a:buNone/>
            </a:pPr>
            <a:r>
              <a:rPr lang="en-US" sz="2000" i="1" dirty="0"/>
              <a:t>This program provides incentives and support to smaller, high-hazard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i="1" dirty="0"/>
              <a:t>employers to develop, implement, and continuously improve safety and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i="1" dirty="0"/>
              <a:t>health programs at their worksite(s).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52C696-A998-44C2-843B-27F2A688AF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1524000"/>
            <a:ext cx="4572000" cy="247618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52E9378-225D-4404-A6A4-0FE7B35CF451}"/>
              </a:ext>
            </a:extLst>
          </p:cNvPr>
          <p:cNvSpPr txBox="1"/>
          <p:nvPr/>
        </p:nvSpPr>
        <p:spPr>
          <a:xfrm>
            <a:off x="7086600" y="3738721"/>
            <a:ext cx="1447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u="none" dirty="0"/>
              <a:t>NCDOL Photo Library</a:t>
            </a:r>
          </a:p>
        </p:txBody>
      </p:sp>
    </p:spTree>
    <p:extLst>
      <p:ext uri="{BB962C8B-B14F-4D97-AF65-F5344CB8AC3E}">
        <p14:creationId xmlns:p14="http://schemas.microsoft.com/office/powerpoint/2010/main" val="297654507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76250"/>
            <a:ext cx="7793038" cy="819150"/>
          </a:xfrm>
        </p:spPr>
        <p:txBody>
          <a:bodyPr/>
          <a:lstStyle/>
          <a:p>
            <a:pPr eaLnBrk="1" hangingPunct="1"/>
            <a:r>
              <a:rPr lang="en-US"/>
              <a:t>SHARP – What do I need to do?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41438"/>
            <a:ext cx="8077200" cy="4602162"/>
          </a:xfrm>
        </p:spPr>
        <p:txBody>
          <a:bodyPr/>
          <a:lstStyle/>
          <a:p>
            <a:pPr eaLnBrk="1" hangingPunct="1"/>
            <a:r>
              <a:rPr lang="en-US" sz="2000" dirty="0"/>
              <a:t>Must have a </a:t>
            </a:r>
            <a:r>
              <a:rPr lang="en-US" sz="2000" b="1" dirty="0"/>
              <a:t>comprehensive</a:t>
            </a:r>
            <a:r>
              <a:rPr lang="en-US" sz="2000" dirty="0"/>
              <a:t> full service safety and health consultation visit; complete the request form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Correct all workplace safety and health hazards that are found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Adopt, implement, and maintain an exceptional workplace safety and health management system with employee involvement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Agree to request additional consultation visits if major changes occur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Must have a Days Away, Restricted or Transferred  (DART) and Total Recordable Case (TRC) </a:t>
            </a:r>
            <a:r>
              <a:rPr lang="en-US" sz="2000"/>
              <a:t>rate less </a:t>
            </a:r>
            <a:r>
              <a:rPr lang="en-US" sz="2000" dirty="0"/>
              <a:t>than the average for your NAICS code</a:t>
            </a:r>
          </a:p>
          <a:p>
            <a:pPr lvl="1" eaLnBrk="1" hangingPunct="1"/>
            <a:endParaRPr lang="en-US" sz="2000" dirty="0"/>
          </a:p>
          <a:p>
            <a:pPr lvl="1" eaLnBrk="1" hangingPunct="1">
              <a:buFont typeface="Symbol" pitchFamily="18" charset="2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7225880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93038" cy="554038"/>
          </a:xfrm>
        </p:spPr>
        <p:txBody>
          <a:bodyPr/>
          <a:lstStyle/>
          <a:p>
            <a:pPr eaLnBrk="1" hangingPunct="1"/>
            <a:r>
              <a:rPr lang="en-US"/>
              <a:t>SHARP – What do I get in return?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884238"/>
            <a:ext cx="8077200" cy="49831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General Industry/Public Sector employers meeting the specific program requirements are </a:t>
            </a:r>
            <a:r>
              <a:rPr lang="en-US" sz="2000" b="1" dirty="0"/>
              <a:t>exempt</a:t>
            </a:r>
            <a:r>
              <a:rPr lang="en-US" sz="2000" dirty="0"/>
              <a:t> from general scheduled OSHA inspections for two years</a:t>
            </a:r>
          </a:p>
          <a:p>
            <a:pPr eaLnBrk="1" hangingPunct="1">
              <a:lnSpc>
                <a:spcPct val="90000"/>
              </a:lnSpc>
            </a:pPr>
            <a:endParaRPr lang="en-US" sz="18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Construction Industry employers meeting the specific program requirements are </a:t>
            </a:r>
            <a:r>
              <a:rPr lang="en-US" sz="2000" b="1" dirty="0"/>
              <a:t>exempt</a:t>
            </a:r>
            <a:r>
              <a:rPr lang="en-US" sz="2000" dirty="0"/>
              <a:t> from general scheduled OSHA inspections until the survey is closed</a:t>
            </a:r>
          </a:p>
          <a:p>
            <a:pPr eaLnBrk="1" hangingPunct="1">
              <a:lnSpc>
                <a:spcPct val="90000"/>
              </a:lnSpc>
            </a:pPr>
            <a:endParaRPr lang="en-US" sz="1800" i="1" dirty="0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Workplace injuries are reduced, thereby workers compensation costs are also reduced</a:t>
            </a:r>
          </a:p>
          <a:p>
            <a:pPr eaLnBrk="1" hangingPunct="1">
              <a:lnSpc>
                <a:spcPct val="90000"/>
              </a:lnSpc>
            </a:pPr>
            <a:endParaRPr lang="en-US" sz="18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Productivity goes up</a:t>
            </a:r>
          </a:p>
          <a:p>
            <a:pPr eaLnBrk="1" hangingPunct="1">
              <a:lnSpc>
                <a:spcPct val="90000"/>
              </a:lnSpc>
            </a:pPr>
            <a:endParaRPr lang="en-US" sz="18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SHARP Flag Ceremony with the North Carolina Commissioner of Labor in attendance</a:t>
            </a:r>
          </a:p>
          <a:p>
            <a:pPr eaLnBrk="1" hangingPunct="1">
              <a:lnSpc>
                <a:spcPct val="90000"/>
              </a:lnSpc>
            </a:pPr>
            <a:endParaRPr lang="en-US" sz="18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Community recognition</a:t>
            </a:r>
          </a:p>
        </p:txBody>
      </p:sp>
    </p:spTree>
    <p:extLst>
      <p:ext uri="{BB962C8B-B14F-4D97-AF65-F5344CB8AC3E}">
        <p14:creationId xmlns:p14="http://schemas.microsoft.com/office/powerpoint/2010/main" val="159249547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NCDOL  Standard">
  <a:themeElements>
    <a:clrScheme name="NCDOL  Standard 8">
      <a:dk1>
        <a:srgbClr val="000000"/>
      </a:dk1>
      <a:lt1>
        <a:srgbClr val="FFFFFF"/>
      </a:lt1>
      <a:dk2>
        <a:srgbClr val="0000FF"/>
      </a:dk2>
      <a:lt2>
        <a:srgbClr val="000080"/>
      </a:lt2>
      <a:accent1>
        <a:srgbClr val="FF00FF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AAFF"/>
      </a:accent5>
      <a:accent6>
        <a:srgbClr val="E70000"/>
      </a:accent6>
      <a:hlink>
        <a:srgbClr val="000000"/>
      </a:hlink>
      <a:folHlink>
        <a:srgbClr val="C0C0C0"/>
      </a:folHlink>
    </a:clrScheme>
    <a:fontScheme name="NCDOL 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CDOL  Standard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DOL  Standar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DOL  Standard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DOL  Standard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DOL  Standard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DOL  Standard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DOL  Standard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DOL  Standard 8">
        <a:dk1>
          <a:srgbClr val="000000"/>
        </a:dk1>
        <a:lt1>
          <a:srgbClr val="FFFFFF"/>
        </a:lt1>
        <a:dk2>
          <a:srgbClr val="0000FF"/>
        </a:dk2>
        <a:lt2>
          <a:srgbClr val="000080"/>
        </a:lt2>
        <a:accent1>
          <a:srgbClr val="FF00FF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AAFF"/>
        </a:accent5>
        <a:accent6>
          <a:srgbClr val="E70000"/>
        </a:accent6>
        <a:hlink>
          <a:srgbClr val="00000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27494</TotalTime>
  <Pages>1</Pages>
  <Words>422</Words>
  <Application>Microsoft Office PowerPoint</Application>
  <PresentationFormat>Letter Paper (8.5x11 in)</PresentationFormat>
  <Paragraphs>92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Symbol</vt:lpstr>
      <vt:lpstr>Times New Roman</vt:lpstr>
      <vt:lpstr>Wingdings</vt:lpstr>
      <vt:lpstr>NCDOL  Standard</vt:lpstr>
      <vt:lpstr>North Carolina Department of Labor  Consultative Services Bureau</vt:lpstr>
      <vt:lpstr>Consultative Services Bureau</vt:lpstr>
      <vt:lpstr>Consultation Program</vt:lpstr>
      <vt:lpstr>Consultation Program</vt:lpstr>
      <vt:lpstr>What Consultative Services Will Do!</vt:lpstr>
      <vt:lpstr>What Consultative Services Will Do!</vt:lpstr>
      <vt:lpstr>SHARP</vt:lpstr>
      <vt:lpstr>SHARP – What do I need to do?</vt:lpstr>
      <vt:lpstr>SHARP – What do I get in return?</vt:lpstr>
      <vt:lpstr>Thank You For Attending!</vt:lpstr>
    </vt:vector>
  </TitlesOfParts>
  <Company>NC OSH/ETTA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 N.C. Department of Labor OSH Division</dc:title>
  <dc:creator>Wilder, Tom</dc:creator>
  <cp:lastModifiedBy>Garcia, Elma</cp:lastModifiedBy>
  <cp:revision>11</cp:revision>
  <cp:lastPrinted>2015-07-13T17:43:25Z</cp:lastPrinted>
  <dcterms:created xsi:type="dcterms:W3CDTF">2001-05-15T12:53:32Z</dcterms:created>
  <dcterms:modified xsi:type="dcterms:W3CDTF">2025-02-05T15:37:21Z</dcterms:modified>
</cp:coreProperties>
</file>